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69" r:id="rId2"/>
    <p:sldId id="256" r:id="rId3"/>
    <p:sldId id="262" r:id="rId4"/>
    <p:sldId id="266" r:id="rId5"/>
    <p:sldId id="267" r:id="rId6"/>
    <p:sldId id="263" r:id="rId7"/>
    <p:sldId id="265" r:id="rId8"/>
    <p:sldId id="271" r:id="rId9"/>
    <p:sldId id="268" r:id="rId10"/>
    <p:sldId id="270" r:id="rId11"/>
    <p:sldId id="261" r:id="rId12"/>
    <p:sldId id="279" r:id="rId13"/>
    <p:sldId id="272" r:id="rId14"/>
    <p:sldId id="273" r:id="rId15"/>
    <p:sldId id="274" r:id="rId16"/>
    <p:sldId id="275" r:id="rId17"/>
    <p:sldId id="276" r:id="rId18"/>
    <p:sldId id="277" r:id="rId19"/>
    <p:sldId id="278" r:id="rId20"/>
  </p:sldIdLst>
  <p:sldSz cx="9144000" cy="5143500" type="screen16x9"/>
  <p:notesSz cx="6858000" cy="9144000"/>
  <p:embeddedFontLst>
    <p:embeddedFont>
      <p:font typeface="Trebuchet MS" pitchFamily="34" charset="0"/>
      <p:regular r:id="rId22"/>
      <p:bold r:id="rId23"/>
      <p:italic r:id="rId24"/>
      <p:boldItalic r:id="rId25"/>
    </p:embeddedFont>
    <p:embeddedFont>
      <p:font typeface="Calibri" pitchFamily="34" charset="0"/>
      <p:regular r:id="rId26"/>
      <p:bold r:id="rId27"/>
      <p:italic r:id="rId28"/>
      <p:boldItalic r:id="rId29"/>
    </p:embeddedFont>
    <p:embeddedFont>
      <p:font typeface="Wingdings 3" pitchFamily="18" charset="2"/>
      <p:regular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koushik" initials="sk" lastIdx="1" clrIdx="0">
    <p:extLst>
      <p:ext uri="{19B8F6BF-5375-455C-9EA6-DF929625EA0E}">
        <p15:presenceInfo xmlns:p15="http://schemas.microsoft.com/office/powerpoint/2012/main" xmlns="" userId="8016a27ad3536f31" providerId="Windows Live"/>
      </p:ext>
    </p:extLst>
  </p:cmAuthor>
  <p:cmAuthor id="2" name="manish reddy" initials="mr" lastIdx="1" clrIdx="1">
    <p:extLst>
      <p:ext uri="{19B8F6BF-5375-455C-9EA6-DF929625EA0E}">
        <p15:presenceInfo xmlns:p15="http://schemas.microsoft.com/office/powerpoint/2012/main" xmlns="" userId="24e64bfe078b82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5E5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952AF7-8BBA-458C-A9B8-96A4FAF97AB3}" v="546" dt="2022-06-18T00:47:26.605"/>
    <p1510:client id="{ABB4407C-279C-4D77-849C-ED2CB95837D8}" v="2272" dt="2022-06-17T13:15:19.315"/>
    <p1510:client id="{BF462C04-44C7-47E2-BE26-209771C887E3}" v="4" dt="2021-04-06T05:47:35.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510" autoAdjust="0"/>
    <p:restoredTop sz="92108" autoAdjust="0"/>
  </p:normalViewPr>
  <p:slideViewPr>
    <p:cSldViewPr snapToGrid="0">
      <p:cViewPr varScale="1">
        <p:scale>
          <a:sx n="112" d="100"/>
          <a:sy n="112" d="100"/>
        </p:scale>
        <p:origin x="-300" y="-84"/>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277297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3958816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54885c084_0_1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54885c084_0_1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55935903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25522933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34777975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3193664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9528698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1851939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25262689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280993661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2918610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6414223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4884745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6029816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405618426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278264092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664592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456132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33545622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6/29/2022</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982971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hyperlink" Target="https://www.mathworks.com/discovery/machine-learning.html" TargetMode="External"/><Relationship Id="rId2" Type="http://schemas.openxmlformats.org/officeDocument/2006/relationships/hyperlink" Target="https://www.mathworks.com/products/computer-vision.html" TargetMode="External"/><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hyperlink" Target="https://www.mathworks.com/discovery/deep-learning.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mathworks.com/solutions/image-video-processing/object-recognition.html" TargetMode="External"/><Relationship Id="rId2" Type="http://schemas.openxmlformats.org/officeDocument/2006/relationships/hyperlink" Target="https://www.mathworks.com/discovery/deep-learning.html" TargetMode="External"/><Relationship Id="rId1" Type="http://schemas.openxmlformats.org/officeDocument/2006/relationships/slideLayout" Target="../slideLayouts/slideLayout1.xml"/><Relationship Id="rId5" Type="http://schemas.openxmlformats.org/officeDocument/2006/relationships/hyperlink" Target="https://www.mathworks.com/solutions/automated-driving.html" TargetMode="External"/><Relationship Id="rId4" Type="http://schemas.openxmlformats.org/officeDocument/2006/relationships/hyperlink" Target="https://www.mathworks.com/discovery/computer-vision.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8" descr="Logo&#10;&#10;Description automatically generated">
            <a:extLst>
              <a:ext uri="{FF2B5EF4-FFF2-40B4-BE49-F238E27FC236}">
                <a16:creationId xmlns:a16="http://schemas.microsoft.com/office/drawing/2014/main" xmlns="" id="{560E4280-3F1F-1057-B0A5-B7927BB4F42C}"/>
              </a:ext>
            </a:extLst>
          </p:cNvPr>
          <p:cNvPicPr>
            <a:picLocks noChangeAspect="1"/>
          </p:cNvPicPr>
          <p:nvPr/>
        </p:nvPicPr>
        <p:blipFill>
          <a:blip r:embed="rId3"/>
          <a:stretch>
            <a:fillRect/>
          </a:stretch>
        </p:blipFill>
        <p:spPr>
          <a:xfrm>
            <a:off x="466957" y="-92772"/>
            <a:ext cx="1694013" cy="1659687"/>
          </a:xfrm>
          <a:prstGeom prst="rect">
            <a:avLst/>
          </a:prstGeom>
        </p:spPr>
      </p:pic>
      <p:sp>
        <p:nvSpPr>
          <p:cNvPr id="20" name="TextBox 19">
            <a:extLst>
              <a:ext uri="{FF2B5EF4-FFF2-40B4-BE49-F238E27FC236}">
                <a16:creationId xmlns:a16="http://schemas.microsoft.com/office/drawing/2014/main" xmlns="" id="{C0536370-2228-2113-9A6D-CD9EE2520DB6}"/>
              </a:ext>
            </a:extLst>
          </p:cNvPr>
          <p:cNvSpPr txBox="1"/>
          <p:nvPr/>
        </p:nvSpPr>
        <p:spPr>
          <a:xfrm>
            <a:off x="2830351" y="356876"/>
            <a:ext cx="39940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SPHOORTHY ENGINEERING COLLEGE</a:t>
            </a:r>
          </a:p>
          <a:p>
            <a:r>
              <a:rPr lang="en-US" dirty="0"/>
              <a:t>        </a:t>
            </a:r>
            <a:r>
              <a:rPr lang="en-US" dirty="0" err="1"/>
              <a:t>Nadergul,Rangareddy</a:t>
            </a:r>
            <a:r>
              <a:rPr lang="en-US" dirty="0"/>
              <a:t>.</a:t>
            </a:r>
          </a:p>
        </p:txBody>
      </p:sp>
      <p:sp>
        <p:nvSpPr>
          <p:cNvPr id="21" name="TextBox 20">
            <a:extLst>
              <a:ext uri="{FF2B5EF4-FFF2-40B4-BE49-F238E27FC236}">
                <a16:creationId xmlns:a16="http://schemas.microsoft.com/office/drawing/2014/main" xmlns="" id="{517371D5-A921-4F22-88C9-FE442002C80C}"/>
              </a:ext>
            </a:extLst>
          </p:cNvPr>
          <p:cNvSpPr txBox="1"/>
          <p:nvPr/>
        </p:nvSpPr>
        <p:spPr>
          <a:xfrm>
            <a:off x="1078842" y="1623384"/>
            <a:ext cx="587027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t>MAJOR PROJECT TITLE</a:t>
            </a:r>
            <a:r>
              <a:rPr lang="en-US" b="1" dirty="0"/>
              <a:t>:</a:t>
            </a:r>
          </a:p>
          <a:p>
            <a:endParaRPr lang="en-US" b="1" dirty="0"/>
          </a:p>
          <a:p>
            <a:r>
              <a:rPr lang="en-US" sz="2000" dirty="0"/>
              <a:t>NUMBER PLATE DETECTION WITHOUT HELMET</a:t>
            </a:r>
          </a:p>
        </p:txBody>
      </p:sp>
      <p:sp>
        <p:nvSpPr>
          <p:cNvPr id="22" name="TextBox 21">
            <a:extLst>
              <a:ext uri="{FF2B5EF4-FFF2-40B4-BE49-F238E27FC236}">
                <a16:creationId xmlns:a16="http://schemas.microsoft.com/office/drawing/2014/main" xmlns="" id="{D7047F90-593E-7457-C48A-49E280C1D057}"/>
              </a:ext>
            </a:extLst>
          </p:cNvPr>
          <p:cNvSpPr txBox="1"/>
          <p:nvPr/>
        </p:nvSpPr>
        <p:spPr>
          <a:xfrm>
            <a:off x="466905" y="2682815"/>
            <a:ext cx="20207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GUIDE</a:t>
            </a:r>
            <a:r>
              <a:rPr lang="en-US" dirty="0"/>
              <a:t> :</a:t>
            </a:r>
          </a:p>
          <a:p>
            <a:r>
              <a:rPr lang="en-US" dirty="0"/>
              <a:t>Mr. Miskeen Ali</a:t>
            </a:r>
          </a:p>
        </p:txBody>
      </p:sp>
      <p:sp>
        <p:nvSpPr>
          <p:cNvPr id="23" name="TextBox 22">
            <a:extLst>
              <a:ext uri="{FF2B5EF4-FFF2-40B4-BE49-F238E27FC236}">
                <a16:creationId xmlns:a16="http://schemas.microsoft.com/office/drawing/2014/main" xmlns="" id="{98CCB93B-27B9-CE9B-03CE-5A8AD308CD20}"/>
              </a:ext>
            </a:extLst>
          </p:cNvPr>
          <p:cNvSpPr txBox="1"/>
          <p:nvPr/>
        </p:nvSpPr>
        <p:spPr>
          <a:xfrm>
            <a:off x="5365092" y="3073700"/>
            <a:ext cx="317452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TEAM MEMBERS</a:t>
            </a:r>
            <a:r>
              <a:rPr lang="en-US" dirty="0"/>
              <a:t>:</a:t>
            </a:r>
          </a:p>
          <a:p>
            <a:endParaRPr lang="en-US" dirty="0"/>
          </a:p>
          <a:p>
            <a:r>
              <a:rPr lang="en-US" dirty="0" err="1"/>
              <a:t>A.Naga</a:t>
            </a:r>
            <a:r>
              <a:rPr lang="en-US" dirty="0"/>
              <a:t> Akshita(18N81A05K7)</a:t>
            </a:r>
          </a:p>
          <a:p>
            <a:r>
              <a:rPr lang="en-US" dirty="0" err="1"/>
              <a:t>N.Nandini</a:t>
            </a:r>
            <a:r>
              <a:rPr lang="en-US" dirty="0"/>
              <a:t>(18N81A05K5)</a:t>
            </a:r>
          </a:p>
          <a:p>
            <a:r>
              <a:rPr lang="en-US" dirty="0" err="1"/>
              <a:t>V.NavyaSree</a:t>
            </a:r>
            <a:r>
              <a:rPr lang="en-US" dirty="0"/>
              <a:t>(18N81A05L1)</a:t>
            </a:r>
          </a:p>
          <a:p>
            <a:r>
              <a:rPr lang="en-US" dirty="0" err="1"/>
              <a:t>D.Amulya</a:t>
            </a:r>
            <a:r>
              <a:rPr lang="en-US" dirty="0"/>
              <a:t>(18N81A05M4)</a:t>
            </a:r>
          </a:p>
        </p:txBody>
      </p:sp>
    </p:spTree>
    <p:extLst>
      <p:ext uri="{BB962C8B-B14F-4D97-AF65-F5344CB8AC3E}">
        <p14:creationId xmlns:p14="http://schemas.microsoft.com/office/powerpoint/2010/main" xmlns="" val="2006572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0" name="Group 8">
            <a:extLst>
              <a:ext uri="{FF2B5EF4-FFF2-40B4-BE49-F238E27FC236}">
                <a16:creationId xmlns:a16="http://schemas.microsoft.com/office/drawing/2014/main" xmlns="" id="{1F2B4773-3207-44CC-B7AC-892B7049821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6350"/>
            <a:ext cx="9144001" cy="5149850"/>
            <a:chOff x="0" y="-8467"/>
            <a:chExt cx="12192000" cy="6866467"/>
          </a:xfrm>
        </p:grpSpPr>
        <p:cxnSp>
          <p:nvCxnSpPr>
            <p:cNvPr id="10" name="Straight Connector 9">
              <a:extLst>
                <a:ext uri="{FF2B5EF4-FFF2-40B4-BE49-F238E27FC236}">
                  <a16:creationId xmlns:a16="http://schemas.microsoft.com/office/drawing/2014/main" xmlns="" id="{2B8267CA-A7A5-4E11-9D92-4EAC3DD3E8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xmlns="" id="{E83D61B5-C6B4-4A4B-85AD-FEE7A54912C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xmlns="" id="{A0B67FE4-688F-4497-8BFD-157613A697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xmlns="" id="{3BF5BE1A-9BAC-4581-A82B-FD8FE31595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xmlns="" id="{971E5644-6772-414A-8199-E30BFB02A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xmlns="" id="{E8246D50-BB0C-408E-93FD-7B8D63A7F7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xmlns="" id="{AFBC5D22-68C1-44FB-8181-CB84ECAA83F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xmlns="" id="{FB6D0FCE-FBDB-4655-A1A7-640B1E86B5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xmlns="" id="{BC8157DF-FD90-4AD6-B803-3AC0ACD8E6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3548B067-9D63-4D21-92EF-CBC9E6338C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7BCDA251-D59D-4BA0-B849-B84E83B9F20A}"/>
              </a:ext>
            </a:extLst>
          </p:cNvPr>
          <p:cNvSpPr>
            <a:spLocks noGrp="1"/>
          </p:cNvSpPr>
          <p:nvPr>
            <p:ph type="title"/>
          </p:nvPr>
        </p:nvSpPr>
        <p:spPr>
          <a:xfrm>
            <a:off x="508000" y="457200"/>
            <a:ext cx="6447501" cy="990600"/>
          </a:xfrm>
        </p:spPr>
        <p:txBody>
          <a:bodyPr vert="horz" lIns="91440" tIns="45720" rIns="91440" bIns="45720" rtlCol="0" anchor="t">
            <a:normAutofit/>
          </a:bodyPr>
          <a:lstStyle/>
          <a:p>
            <a:pPr defTabSz="457200">
              <a:spcBef>
                <a:spcPct val="0"/>
              </a:spcBef>
            </a:pPr>
            <a:r>
              <a:rPr lang="en-US" sz="3600" b="1" u="sng">
                <a:solidFill>
                  <a:schemeClr val="accent1"/>
                </a:solidFill>
              </a:rPr>
              <a:t>OCR</a:t>
            </a:r>
          </a:p>
        </p:txBody>
      </p:sp>
      <p:pic>
        <p:nvPicPr>
          <p:cNvPr id="4" name="Picture 4" descr="Diagram, timeline&#10;&#10;Description automatically generated">
            <a:extLst>
              <a:ext uri="{FF2B5EF4-FFF2-40B4-BE49-F238E27FC236}">
                <a16:creationId xmlns:a16="http://schemas.microsoft.com/office/drawing/2014/main" xmlns="" id="{18C1474C-765E-84BC-0954-77E36690FA45}"/>
              </a:ext>
            </a:extLst>
          </p:cNvPr>
          <p:cNvPicPr>
            <a:picLocks noChangeAspect="1"/>
          </p:cNvPicPr>
          <p:nvPr/>
        </p:nvPicPr>
        <p:blipFill>
          <a:blip r:embed="rId3"/>
          <a:stretch>
            <a:fillRect/>
          </a:stretch>
        </p:blipFill>
        <p:spPr>
          <a:xfrm>
            <a:off x="6380121" y="3365306"/>
            <a:ext cx="2550234" cy="1720412"/>
          </a:xfrm>
          <a:prstGeom prst="rect">
            <a:avLst/>
          </a:prstGeom>
        </p:spPr>
      </p:pic>
      <p:sp>
        <p:nvSpPr>
          <p:cNvPr id="7" name="TextBox 6">
            <a:extLst>
              <a:ext uri="{FF2B5EF4-FFF2-40B4-BE49-F238E27FC236}">
                <a16:creationId xmlns:a16="http://schemas.microsoft.com/office/drawing/2014/main" xmlns="" id="{32D86A73-35DF-97B8-7DFD-B051068E0323}"/>
              </a:ext>
            </a:extLst>
          </p:cNvPr>
          <p:cNvSpPr txBox="1"/>
          <p:nvPr/>
        </p:nvSpPr>
        <p:spPr>
          <a:xfrm>
            <a:off x="561415" y="1216959"/>
            <a:ext cx="657561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60913"/>
                </a:solidFill>
                <a:latin typeface="Inter"/>
              </a:rPr>
              <a:t>Optical Character Recognition (OCR) is the process of detecting and reading text in images through computer vision.</a:t>
            </a:r>
          </a:p>
          <a:p>
            <a:r>
              <a:rPr lang="en-US">
                <a:solidFill>
                  <a:srgbClr val="060913"/>
                </a:solidFill>
                <a:latin typeface="Inter"/>
              </a:rPr>
              <a:t>Detection of text from document images enables Natural Language Processing algorithms to decipher the text and make sense of what the document conveys. </a:t>
            </a:r>
          </a:p>
          <a:p>
            <a:r>
              <a:rPr lang="en-US">
                <a:solidFill>
                  <a:srgbClr val="060913"/>
                </a:solidFill>
                <a:latin typeface="Inter"/>
              </a:rPr>
              <a:t>Furthermore, the text can be easily translated into multiple languages, making it easily interpretable to anyone.</a:t>
            </a:r>
          </a:p>
          <a:p>
            <a:r>
              <a:rPr lang="en-US">
                <a:solidFill>
                  <a:srgbClr val="060913"/>
                </a:solidFill>
                <a:latin typeface="Inter"/>
              </a:rPr>
              <a:t>OCR, however, is not limited to the detection of text from document images only.</a:t>
            </a:r>
          </a:p>
        </p:txBody>
      </p:sp>
    </p:spTree>
    <p:extLst>
      <p:ext uri="{BB962C8B-B14F-4D97-AF65-F5344CB8AC3E}">
        <p14:creationId xmlns:p14="http://schemas.microsoft.com/office/powerpoint/2010/main" xmlns="" val="3109256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5" name="Title 4">
            <a:extLst>
              <a:ext uri="{FF2B5EF4-FFF2-40B4-BE49-F238E27FC236}">
                <a16:creationId xmlns:a16="http://schemas.microsoft.com/office/drawing/2014/main" xmlns="" id="{898F27FB-D62F-3E37-EF5D-DDEE90A7FCD0}"/>
              </a:ext>
            </a:extLst>
          </p:cNvPr>
          <p:cNvSpPr>
            <a:spLocks noGrp="1"/>
          </p:cNvSpPr>
          <p:nvPr>
            <p:ph type="title"/>
          </p:nvPr>
        </p:nvSpPr>
        <p:spPr>
          <a:xfrm>
            <a:off x="309229" y="612679"/>
            <a:ext cx="7688700" cy="535200"/>
          </a:xfrm>
        </p:spPr>
        <p:txBody>
          <a:bodyPr/>
          <a:lstStyle/>
          <a:p>
            <a:r>
              <a:rPr lang="en-US" sz="2800" b="1" dirty="0">
                <a:ea typeface="+mj-lt"/>
                <a:cs typeface="+mj-lt"/>
              </a:rPr>
              <a:t>Tkinter </a:t>
            </a:r>
            <a:endParaRPr lang="en-US" sz="2800"/>
          </a:p>
          <a:p>
            <a:endParaRPr lang="en-US" dirty="0"/>
          </a:p>
        </p:txBody>
      </p:sp>
      <p:sp>
        <p:nvSpPr>
          <p:cNvPr id="9" name="TextBox 8">
            <a:extLst>
              <a:ext uri="{FF2B5EF4-FFF2-40B4-BE49-F238E27FC236}">
                <a16:creationId xmlns:a16="http://schemas.microsoft.com/office/drawing/2014/main" xmlns="" id="{AE1BABE3-D0F2-3233-10A6-F88D97BD63EF}"/>
              </a:ext>
            </a:extLst>
          </p:cNvPr>
          <p:cNvSpPr txBox="1"/>
          <p:nvPr/>
        </p:nvSpPr>
        <p:spPr>
          <a:xfrm>
            <a:off x="720306" y="1437376"/>
            <a:ext cx="680839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err="1">
                <a:latin typeface="Calibri"/>
              </a:rPr>
              <a:t>Tkinter</a:t>
            </a:r>
            <a:r>
              <a:rPr lang="en-US" dirty="0">
                <a:latin typeface="Calibri"/>
              </a:rPr>
              <a:t> is a Python binding to the Tk GUI toolkit. It is the standard Python interface to the Tk GUI toolkit and is Python's de facto standard GUI. </a:t>
            </a:r>
            <a:r>
              <a:rPr lang="en-US" dirty="0" err="1">
                <a:latin typeface="Calibri"/>
              </a:rPr>
              <a:t>Tkinter</a:t>
            </a:r>
            <a:r>
              <a:rPr lang="en-US" dirty="0">
                <a:latin typeface="Calibri"/>
              </a:rPr>
              <a:t> is included with standard GNU/Linux, Microsoft Windows and macOS installs of Python. The name </a:t>
            </a:r>
            <a:r>
              <a:rPr lang="en-US" dirty="0" err="1">
                <a:latin typeface="Calibri"/>
              </a:rPr>
              <a:t>Tkinter</a:t>
            </a:r>
            <a:r>
              <a:rPr lang="en-US" dirty="0">
                <a:latin typeface="Calibri"/>
              </a:rPr>
              <a:t> comes from Tk interface. </a:t>
            </a:r>
            <a:endParaRPr lang="en-US"/>
          </a:p>
          <a:p>
            <a:pPr algn="just"/>
            <a:endParaRPr lang="en-US" dirty="0">
              <a:latin typeface="Calibri"/>
              <a:cs typeface="Calibri"/>
            </a:endParaRPr>
          </a:p>
          <a:p>
            <a:pPr algn="just"/>
            <a:r>
              <a:rPr lang="en-US" dirty="0">
                <a:latin typeface="Calibri"/>
                <a:cs typeface="Calibri"/>
              </a:rPr>
              <a:t>It is used to create Graphical User interfaces (GUIs) and is included in all standard Python Distributions. In fact, it's the only framework built into the Python standard library</a:t>
            </a:r>
            <a:endParaRPr lang="en-US" dirty="0" err="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893F7DC-5F38-DB3C-F1DB-EA9B48CF75A3}"/>
              </a:ext>
            </a:extLst>
          </p:cNvPr>
          <p:cNvSpPr txBox="1"/>
          <p:nvPr/>
        </p:nvSpPr>
        <p:spPr>
          <a:xfrm>
            <a:off x="3099547" y="82363"/>
            <a:ext cx="20456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t>BLOCK DIAGRAM</a:t>
            </a:r>
          </a:p>
        </p:txBody>
      </p:sp>
      <p:grpSp>
        <p:nvGrpSpPr>
          <p:cNvPr id="53" name="Group 52">
            <a:extLst>
              <a:ext uri="{FF2B5EF4-FFF2-40B4-BE49-F238E27FC236}">
                <a16:creationId xmlns:a16="http://schemas.microsoft.com/office/drawing/2014/main" xmlns="" id="{425E3B9B-5628-B085-8F48-CCCA636C55AD}"/>
              </a:ext>
            </a:extLst>
          </p:cNvPr>
          <p:cNvGrpSpPr/>
          <p:nvPr/>
        </p:nvGrpSpPr>
        <p:grpSpPr>
          <a:xfrm>
            <a:off x="845484" y="677396"/>
            <a:ext cx="5034241" cy="4286250"/>
            <a:chOff x="845484" y="677396"/>
            <a:chExt cx="5034241" cy="4286250"/>
          </a:xfrm>
        </p:grpSpPr>
        <p:sp>
          <p:nvSpPr>
            <p:cNvPr id="5" name="Rectangle: Rounded Corners 4">
              <a:extLst>
                <a:ext uri="{FF2B5EF4-FFF2-40B4-BE49-F238E27FC236}">
                  <a16:creationId xmlns:a16="http://schemas.microsoft.com/office/drawing/2014/main" xmlns="" id="{10876479-454C-66F3-AD4F-08C8879997D7}"/>
                </a:ext>
              </a:extLst>
            </p:cNvPr>
            <p:cNvSpPr/>
            <p:nvPr/>
          </p:nvSpPr>
          <p:spPr>
            <a:xfrm>
              <a:off x="3971509" y="677396"/>
              <a:ext cx="1515066" cy="4222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START</a:t>
              </a:r>
            </a:p>
          </p:txBody>
        </p:sp>
        <p:sp>
          <p:nvSpPr>
            <p:cNvPr id="6" name="Rectangle 5">
              <a:extLst>
                <a:ext uri="{FF2B5EF4-FFF2-40B4-BE49-F238E27FC236}">
                  <a16:creationId xmlns:a16="http://schemas.microsoft.com/office/drawing/2014/main" xmlns="" id="{F68BE8AF-BB7B-990D-ECA3-1DA9D85F3AD2}"/>
                </a:ext>
              </a:extLst>
            </p:cNvPr>
            <p:cNvSpPr/>
            <p:nvPr/>
          </p:nvSpPr>
          <p:spPr>
            <a:xfrm>
              <a:off x="3578359" y="1362559"/>
              <a:ext cx="2301366" cy="4222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Input Frame</a:t>
              </a:r>
            </a:p>
          </p:txBody>
        </p:sp>
        <p:sp>
          <p:nvSpPr>
            <p:cNvPr id="7" name="Flowchart: Decision 6">
              <a:extLst>
                <a:ext uri="{FF2B5EF4-FFF2-40B4-BE49-F238E27FC236}">
                  <a16:creationId xmlns:a16="http://schemas.microsoft.com/office/drawing/2014/main" xmlns="" id="{B69E99BB-07A9-269E-C4EA-A2A56B980A18}"/>
                </a:ext>
              </a:extLst>
            </p:cNvPr>
            <p:cNvSpPr/>
            <p:nvPr/>
          </p:nvSpPr>
          <p:spPr>
            <a:xfrm>
              <a:off x="3894797" y="2055305"/>
              <a:ext cx="1716434" cy="868403"/>
            </a:xfrm>
            <a:prstGeom prst="flowChartDecision">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xmlns="" id="{FD6995EF-7068-DFE8-1B5B-13767A7444EB}"/>
                </a:ext>
              </a:extLst>
            </p:cNvPr>
            <p:cNvCxnSpPr/>
            <p:nvPr/>
          </p:nvCxnSpPr>
          <p:spPr>
            <a:xfrm>
              <a:off x="4709863" y="1099648"/>
              <a:ext cx="7673" cy="261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xmlns="" id="{9207D154-FCA5-5B58-2541-CBC6369D8263}"/>
                </a:ext>
              </a:extLst>
            </p:cNvPr>
            <p:cNvCxnSpPr>
              <a:cxnSpLocks/>
            </p:cNvCxnSpPr>
            <p:nvPr/>
          </p:nvCxnSpPr>
          <p:spPr>
            <a:xfrm>
              <a:off x="4729042" y="1784810"/>
              <a:ext cx="7673" cy="261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xmlns="" id="{B6F8C91D-60BA-0582-0CF8-243FA66F8E61}"/>
                </a:ext>
              </a:extLst>
            </p:cNvPr>
            <p:cNvSpPr txBox="1"/>
            <p:nvPr/>
          </p:nvSpPr>
          <p:spPr>
            <a:xfrm>
              <a:off x="4510411" y="2838047"/>
              <a:ext cx="540822" cy="291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NO</a:t>
              </a:r>
            </a:p>
          </p:txBody>
        </p:sp>
        <p:cxnSp>
          <p:nvCxnSpPr>
            <p:cNvPr id="21" name="Straight Arrow Connector 20">
              <a:extLst>
                <a:ext uri="{FF2B5EF4-FFF2-40B4-BE49-F238E27FC236}">
                  <a16:creationId xmlns:a16="http://schemas.microsoft.com/office/drawing/2014/main" xmlns="" id="{006E6D63-12AE-C4E7-5F0C-FB709E76614C}"/>
                </a:ext>
              </a:extLst>
            </p:cNvPr>
            <p:cNvCxnSpPr>
              <a:cxnSpLocks/>
            </p:cNvCxnSpPr>
            <p:nvPr/>
          </p:nvCxnSpPr>
          <p:spPr>
            <a:xfrm>
              <a:off x="4776987" y="4334253"/>
              <a:ext cx="7673" cy="261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xmlns="" id="{BEFA353B-4FC7-9FE1-E9EE-C5C5C68007E0}"/>
                </a:ext>
              </a:extLst>
            </p:cNvPr>
            <p:cNvCxnSpPr>
              <a:cxnSpLocks/>
            </p:cNvCxnSpPr>
            <p:nvPr/>
          </p:nvCxnSpPr>
          <p:spPr>
            <a:xfrm>
              <a:off x="4709864" y="3083433"/>
              <a:ext cx="7672" cy="2055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Flowchart: Decision 22">
              <a:extLst>
                <a:ext uri="{FF2B5EF4-FFF2-40B4-BE49-F238E27FC236}">
                  <a16:creationId xmlns:a16="http://schemas.microsoft.com/office/drawing/2014/main" xmlns="" id="{CAECA4E2-7796-0728-398B-6D7A74F6FE62}"/>
                </a:ext>
              </a:extLst>
            </p:cNvPr>
            <p:cNvSpPr/>
            <p:nvPr/>
          </p:nvSpPr>
          <p:spPr>
            <a:xfrm>
              <a:off x="3894798" y="3282224"/>
              <a:ext cx="1658900" cy="868403"/>
            </a:xfrm>
            <a:prstGeom prst="flowChartDecision">
              <a:avLst/>
            </a:prstGeom>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algn="ctr"/>
              <a:endParaRPr lang="en-US" sz="1200" dirty="0"/>
            </a:p>
          </p:txBody>
        </p:sp>
        <p:sp>
          <p:nvSpPr>
            <p:cNvPr id="24" name="TextBox 23">
              <a:extLst>
                <a:ext uri="{FF2B5EF4-FFF2-40B4-BE49-F238E27FC236}">
                  <a16:creationId xmlns:a16="http://schemas.microsoft.com/office/drawing/2014/main" xmlns="" id="{417D4E87-42F7-9F30-6A69-FBB9760AAF7F}"/>
                </a:ext>
              </a:extLst>
            </p:cNvPr>
            <p:cNvSpPr txBox="1"/>
            <p:nvPr/>
          </p:nvSpPr>
          <p:spPr>
            <a:xfrm>
              <a:off x="4510411" y="4080900"/>
              <a:ext cx="540822" cy="291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YES</a:t>
              </a:r>
            </a:p>
          </p:txBody>
        </p:sp>
        <p:sp>
          <p:nvSpPr>
            <p:cNvPr id="27" name="Rectangle 26">
              <a:extLst>
                <a:ext uri="{FF2B5EF4-FFF2-40B4-BE49-F238E27FC236}">
                  <a16:creationId xmlns:a16="http://schemas.microsoft.com/office/drawing/2014/main" xmlns="" id="{C14C9AC6-59AC-D7DA-3649-13E89C5D9A4C}"/>
                </a:ext>
              </a:extLst>
            </p:cNvPr>
            <p:cNvSpPr/>
            <p:nvPr/>
          </p:nvSpPr>
          <p:spPr>
            <a:xfrm>
              <a:off x="4067396" y="4621065"/>
              <a:ext cx="1515067" cy="342581"/>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sz="1400" dirty="0"/>
                <a:t>Extract Plate</a:t>
              </a:r>
              <a:endParaRPr lang="en-US" sz="1600" dirty="0"/>
            </a:p>
          </p:txBody>
        </p:sp>
        <p:sp>
          <p:nvSpPr>
            <p:cNvPr id="30" name="Rectangle: Rounded Corners 29">
              <a:extLst>
                <a:ext uri="{FF2B5EF4-FFF2-40B4-BE49-F238E27FC236}">
                  <a16:creationId xmlns:a16="http://schemas.microsoft.com/office/drawing/2014/main" xmlns="" id="{A885812E-2D5E-0B32-FC2B-045E0D29136B}"/>
                </a:ext>
              </a:extLst>
            </p:cNvPr>
            <p:cNvSpPr/>
            <p:nvPr/>
          </p:nvSpPr>
          <p:spPr>
            <a:xfrm>
              <a:off x="2264660" y="4621065"/>
              <a:ext cx="872601" cy="302748"/>
            </a:xfrm>
            <a:prstGeom prst="round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sz="1400" dirty="0"/>
                <a:t>END</a:t>
              </a:r>
            </a:p>
          </p:txBody>
        </p:sp>
        <p:cxnSp>
          <p:nvCxnSpPr>
            <p:cNvPr id="31" name="Straight Arrow Connector 30">
              <a:extLst>
                <a:ext uri="{FF2B5EF4-FFF2-40B4-BE49-F238E27FC236}">
                  <a16:creationId xmlns:a16="http://schemas.microsoft.com/office/drawing/2014/main" xmlns="" id="{89F89A81-E836-06D5-FE35-5002C25AF1B1}"/>
                </a:ext>
              </a:extLst>
            </p:cNvPr>
            <p:cNvCxnSpPr>
              <a:cxnSpLocks/>
            </p:cNvCxnSpPr>
            <p:nvPr/>
          </p:nvCxnSpPr>
          <p:spPr>
            <a:xfrm flipH="1" flipV="1">
              <a:off x="3135348" y="4802714"/>
              <a:ext cx="922462" cy="1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xmlns="" id="{4E01C39D-EA8C-2ECD-A16E-BB912B8369D8}"/>
                </a:ext>
              </a:extLst>
            </p:cNvPr>
            <p:cNvSpPr/>
            <p:nvPr/>
          </p:nvSpPr>
          <p:spPr>
            <a:xfrm>
              <a:off x="845484" y="2310634"/>
              <a:ext cx="1716435" cy="318679"/>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sz="1200" dirty="0"/>
                <a:t>Read Next Frame</a:t>
              </a:r>
            </a:p>
          </p:txBody>
        </p:sp>
        <p:sp>
          <p:nvSpPr>
            <p:cNvPr id="35" name="TextBox 34">
              <a:extLst>
                <a:ext uri="{FF2B5EF4-FFF2-40B4-BE49-F238E27FC236}">
                  <a16:creationId xmlns:a16="http://schemas.microsoft.com/office/drawing/2014/main" xmlns="" id="{E4D9724B-492E-BF47-C88D-E34F0ED05108}"/>
                </a:ext>
              </a:extLst>
            </p:cNvPr>
            <p:cNvSpPr txBox="1"/>
            <p:nvPr/>
          </p:nvSpPr>
          <p:spPr>
            <a:xfrm>
              <a:off x="3244659" y="2344091"/>
              <a:ext cx="540822" cy="291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YES</a:t>
              </a:r>
            </a:p>
          </p:txBody>
        </p:sp>
        <p:sp>
          <p:nvSpPr>
            <p:cNvPr id="38" name="TextBox 1">
              <a:extLst>
                <a:ext uri="{FF2B5EF4-FFF2-40B4-BE49-F238E27FC236}">
                  <a16:creationId xmlns:a16="http://schemas.microsoft.com/office/drawing/2014/main" xmlns="" id="{1F93FB02-C08D-6B0D-650B-5653F1EDF2B4}"/>
                </a:ext>
              </a:extLst>
            </p:cNvPr>
            <p:cNvSpPr txBox="1"/>
            <p:nvPr/>
          </p:nvSpPr>
          <p:spPr>
            <a:xfrm>
              <a:off x="3273426" y="3571011"/>
              <a:ext cx="540822" cy="29175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400" dirty="0"/>
                <a:t>NO</a:t>
              </a:r>
            </a:p>
          </p:txBody>
        </p:sp>
        <p:cxnSp>
          <p:nvCxnSpPr>
            <p:cNvPr id="39" name="Straight Arrow Connector 38">
              <a:extLst>
                <a:ext uri="{FF2B5EF4-FFF2-40B4-BE49-F238E27FC236}">
                  <a16:creationId xmlns:a16="http://schemas.microsoft.com/office/drawing/2014/main" xmlns="" id="{9797B645-D392-C19F-122E-523B99B48653}"/>
                </a:ext>
              </a:extLst>
            </p:cNvPr>
            <p:cNvCxnSpPr/>
            <p:nvPr/>
          </p:nvCxnSpPr>
          <p:spPr>
            <a:xfrm flipH="1">
              <a:off x="3712604" y="2469972"/>
              <a:ext cx="258905" cy="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xmlns="" id="{EC8129A9-DADB-6567-AD8F-5A20B4C1B4DD}"/>
                </a:ext>
              </a:extLst>
            </p:cNvPr>
            <p:cNvCxnSpPr>
              <a:cxnSpLocks/>
            </p:cNvCxnSpPr>
            <p:nvPr/>
          </p:nvCxnSpPr>
          <p:spPr>
            <a:xfrm flipH="1">
              <a:off x="3683837" y="3712825"/>
              <a:ext cx="258905" cy="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xmlns="" id="{8970DE74-26B2-122C-E258-500F1384BF01}"/>
                </a:ext>
              </a:extLst>
            </p:cNvPr>
            <p:cNvCxnSpPr/>
            <p:nvPr/>
          </p:nvCxnSpPr>
          <p:spPr>
            <a:xfrm flipH="1" flipV="1">
              <a:off x="2560003" y="2484315"/>
              <a:ext cx="769040" cy="1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xmlns="" id="{F661AEE5-2495-A9BD-DBB4-4268C182A1DA}"/>
                </a:ext>
              </a:extLst>
            </p:cNvPr>
            <p:cNvCxnSpPr>
              <a:cxnSpLocks/>
            </p:cNvCxnSpPr>
            <p:nvPr/>
          </p:nvCxnSpPr>
          <p:spPr>
            <a:xfrm flipV="1">
              <a:off x="1938634" y="2627721"/>
              <a:ext cx="7672" cy="1085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xmlns="" id="{6BAB1053-CA66-69E8-6060-348C47EC464A}"/>
                </a:ext>
              </a:extLst>
            </p:cNvPr>
            <p:cNvCxnSpPr/>
            <p:nvPr/>
          </p:nvCxnSpPr>
          <p:spPr>
            <a:xfrm flipV="1">
              <a:off x="1938634" y="3712825"/>
              <a:ext cx="1447942" cy="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xmlns="" id="{FD28BD48-7D24-1F81-5095-064277C018E5}"/>
                </a:ext>
              </a:extLst>
            </p:cNvPr>
            <p:cNvCxnSpPr>
              <a:cxnSpLocks/>
            </p:cNvCxnSpPr>
            <p:nvPr/>
          </p:nvCxnSpPr>
          <p:spPr>
            <a:xfrm flipH="1" flipV="1">
              <a:off x="1986576" y="1633436"/>
              <a:ext cx="2" cy="67719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xmlns="" id="{6270047D-5D8F-A7E1-0343-7A51297286ED}"/>
                </a:ext>
              </a:extLst>
            </p:cNvPr>
            <p:cNvCxnSpPr>
              <a:cxnSpLocks/>
            </p:cNvCxnSpPr>
            <p:nvPr/>
          </p:nvCxnSpPr>
          <p:spPr>
            <a:xfrm>
              <a:off x="1996167" y="1617502"/>
              <a:ext cx="1609039" cy="6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xmlns="" id="{F9B6F059-40C9-A51D-6D70-0B7F997634F8}"/>
                </a:ext>
              </a:extLst>
            </p:cNvPr>
            <p:cNvSpPr txBox="1"/>
            <p:nvPr/>
          </p:nvSpPr>
          <p:spPr>
            <a:xfrm>
              <a:off x="4146029" y="2248490"/>
              <a:ext cx="1633971" cy="4376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Person</a:t>
              </a:r>
            </a:p>
            <a:p>
              <a:r>
                <a:rPr lang="en-US" sz="1200" dirty="0"/>
                <a:t> with Helmet?</a:t>
              </a:r>
            </a:p>
          </p:txBody>
        </p:sp>
        <p:sp>
          <p:nvSpPr>
            <p:cNvPr id="51" name="TextBox 50">
              <a:extLst>
                <a:ext uri="{FF2B5EF4-FFF2-40B4-BE49-F238E27FC236}">
                  <a16:creationId xmlns:a16="http://schemas.microsoft.com/office/drawing/2014/main" xmlns="" id="{DEC40701-8E89-8DC4-DEEB-6D2798E903F5}"/>
                </a:ext>
              </a:extLst>
            </p:cNvPr>
            <p:cNvSpPr txBox="1"/>
            <p:nvPr/>
          </p:nvSpPr>
          <p:spPr>
            <a:xfrm>
              <a:off x="4150544" y="3535551"/>
              <a:ext cx="1365479" cy="4376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Plate Detected</a:t>
              </a:r>
            </a:p>
          </p:txBody>
        </p:sp>
      </p:grpSp>
    </p:spTree>
    <p:extLst>
      <p:ext uri="{BB962C8B-B14F-4D97-AF65-F5344CB8AC3E}">
        <p14:creationId xmlns:p14="http://schemas.microsoft.com/office/powerpoint/2010/main" xmlns="" val="3614145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7" name="Group 61">
            <a:extLst>
              <a:ext uri="{FF2B5EF4-FFF2-40B4-BE49-F238E27FC236}">
                <a16:creationId xmlns:a16="http://schemas.microsoft.com/office/drawing/2014/main" xmlns=""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6350"/>
            <a:ext cx="9144001" cy="5149850"/>
            <a:chOff x="0" y="-8467"/>
            <a:chExt cx="12192000" cy="6866467"/>
          </a:xfrm>
        </p:grpSpPr>
        <p:cxnSp>
          <p:nvCxnSpPr>
            <p:cNvPr id="63" name="Straight Connector 62">
              <a:extLst>
                <a:ext uri="{FF2B5EF4-FFF2-40B4-BE49-F238E27FC236}">
                  <a16:creationId xmlns:a16="http://schemas.microsoft.com/office/drawing/2014/main" xmlns=""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xmlns=""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5" name="Rectangle 23">
              <a:extLst>
                <a:ext uri="{FF2B5EF4-FFF2-40B4-BE49-F238E27FC236}">
                  <a16:creationId xmlns:a16="http://schemas.microsoft.com/office/drawing/2014/main" xmlns=""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5">
              <a:extLst>
                <a:ext uri="{FF2B5EF4-FFF2-40B4-BE49-F238E27FC236}">
                  <a16:creationId xmlns:a16="http://schemas.microsoft.com/office/drawing/2014/main" xmlns=""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xmlns=""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7">
              <a:extLst>
                <a:ext uri="{FF2B5EF4-FFF2-40B4-BE49-F238E27FC236}">
                  <a16:creationId xmlns:a16="http://schemas.microsoft.com/office/drawing/2014/main" xmlns=""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8">
              <a:extLst>
                <a:ext uri="{FF2B5EF4-FFF2-40B4-BE49-F238E27FC236}">
                  <a16:creationId xmlns:a16="http://schemas.microsoft.com/office/drawing/2014/main" xmlns=""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9">
              <a:extLst>
                <a:ext uri="{FF2B5EF4-FFF2-40B4-BE49-F238E27FC236}">
                  <a16:creationId xmlns:a16="http://schemas.microsoft.com/office/drawing/2014/main" xmlns=""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xmlns=""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Isosceles Triangle 71">
              <a:extLst>
                <a:ext uri="{FF2B5EF4-FFF2-40B4-BE49-F238E27FC236}">
                  <a16:creationId xmlns:a16="http://schemas.microsoft.com/office/drawing/2014/main" xmlns=""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8" name="Rectangle 73">
            <a:extLst>
              <a:ext uri="{FF2B5EF4-FFF2-40B4-BE49-F238E27FC236}">
                <a16:creationId xmlns:a16="http://schemas.microsoft.com/office/drawing/2014/main" xmlns="" id="{DD6BC9EB-F181-48AB-BCA2-3D1DB20D2D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514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Isosceles Triangle 75">
            <a:extLst>
              <a:ext uri="{FF2B5EF4-FFF2-40B4-BE49-F238E27FC236}">
                <a16:creationId xmlns:a16="http://schemas.microsoft.com/office/drawing/2014/main" xmlns="" id="{D33AAA80-39DC-4020-9BFF-0718F35C7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xmlns="" id="{1177F295-741F-4EFF-B0CA-BE69295ADA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flipV="1">
            <a:off x="8512053" y="913317"/>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Rectangle: Rounded Corners 3">
            <a:extLst>
              <a:ext uri="{FF2B5EF4-FFF2-40B4-BE49-F238E27FC236}">
                <a16:creationId xmlns:a16="http://schemas.microsoft.com/office/drawing/2014/main" xmlns="" id="{E8C4CB01-4D0D-7A66-F137-9DFD3DD85D21}"/>
              </a:ext>
            </a:extLst>
          </p:cNvPr>
          <p:cNvSpPr/>
          <p:nvPr/>
        </p:nvSpPr>
        <p:spPr>
          <a:xfrm>
            <a:off x="6272363" y="2296675"/>
            <a:ext cx="1908592" cy="4911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Detect motor bike and person</a:t>
            </a:r>
          </a:p>
        </p:txBody>
      </p:sp>
      <p:sp>
        <p:nvSpPr>
          <p:cNvPr id="5" name="Rectangle: Rounded Corners 4">
            <a:extLst>
              <a:ext uri="{FF2B5EF4-FFF2-40B4-BE49-F238E27FC236}">
                <a16:creationId xmlns:a16="http://schemas.microsoft.com/office/drawing/2014/main" xmlns="" id="{52924D4E-5C96-D072-5F1B-9E791C797187}"/>
              </a:ext>
            </a:extLst>
          </p:cNvPr>
          <p:cNvSpPr/>
          <p:nvPr/>
        </p:nvSpPr>
        <p:spPr>
          <a:xfrm>
            <a:off x="6570082" y="3086394"/>
            <a:ext cx="1304945" cy="499962"/>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1600" dirty="0"/>
              <a:t>Detect Helmet</a:t>
            </a:r>
          </a:p>
        </p:txBody>
      </p:sp>
      <p:sp>
        <p:nvSpPr>
          <p:cNvPr id="6" name="Rectangle: Rounded Corners 5">
            <a:extLst>
              <a:ext uri="{FF2B5EF4-FFF2-40B4-BE49-F238E27FC236}">
                <a16:creationId xmlns:a16="http://schemas.microsoft.com/office/drawing/2014/main" xmlns="" id="{50922650-6FE1-1DCD-5677-4781DE03C8D1}"/>
              </a:ext>
            </a:extLst>
          </p:cNvPr>
          <p:cNvSpPr/>
          <p:nvPr/>
        </p:nvSpPr>
        <p:spPr>
          <a:xfrm>
            <a:off x="6561615" y="1532052"/>
            <a:ext cx="1304945" cy="499962"/>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1600" dirty="0"/>
              <a:t>Upload Image</a:t>
            </a:r>
          </a:p>
        </p:txBody>
      </p:sp>
      <p:sp>
        <p:nvSpPr>
          <p:cNvPr id="7" name="Rectangle: Rounded Corners 6">
            <a:extLst>
              <a:ext uri="{FF2B5EF4-FFF2-40B4-BE49-F238E27FC236}">
                <a16:creationId xmlns:a16="http://schemas.microsoft.com/office/drawing/2014/main" xmlns="" id="{B8BB4F10-4782-44EA-31A3-1316D13E298C}"/>
              </a:ext>
            </a:extLst>
          </p:cNvPr>
          <p:cNvSpPr/>
          <p:nvPr/>
        </p:nvSpPr>
        <p:spPr>
          <a:xfrm>
            <a:off x="6724733" y="873903"/>
            <a:ext cx="949923" cy="412249"/>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1600" dirty="0"/>
              <a:t>Start</a:t>
            </a:r>
          </a:p>
        </p:txBody>
      </p:sp>
      <p:sp>
        <p:nvSpPr>
          <p:cNvPr id="19" name="Rectangle: Rounded Corners 18">
            <a:extLst>
              <a:ext uri="{FF2B5EF4-FFF2-40B4-BE49-F238E27FC236}">
                <a16:creationId xmlns:a16="http://schemas.microsoft.com/office/drawing/2014/main" xmlns="" id="{2A924919-04D5-1395-4C5A-E72ABFEEB89B}"/>
              </a:ext>
            </a:extLst>
          </p:cNvPr>
          <p:cNvSpPr/>
          <p:nvPr/>
        </p:nvSpPr>
        <p:spPr>
          <a:xfrm>
            <a:off x="6790770" y="3843769"/>
            <a:ext cx="949923" cy="412249"/>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1600" dirty="0"/>
              <a:t>End</a:t>
            </a:r>
          </a:p>
        </p:txBody>
      </p:sp>
      <p:cxnSp>
        <p:nvCxnSpPr>
          <p:cNvPr id="21" name="Straight Arrow Connector 20">
            <a:extLst>
              <a:ext uri="{FF2B5EF4-FFF2-40B4-BE49-F238E27FC236}">
                <a16:creationId xmlns:a16="http://schemas.microsoft.com/office/drawing/2014/main" xmlns="" id="{4FE45E30-50A6-0862-5D9E-F2C2EBE61F58}"/>
              </a:ext>
            </a:extLst>
          </p:cNvPr>
          <p:cNvCxnSpPr>
            <a:endCxn id="6" idx="0"/>
          </p:cNvCxnSpPr>
          <p:nvPr/>
        </p:nvCxnSpPr>
        <p:spPr>
          <a:xfrm rot="16200000" flipH="1">
            <a:off x="7086701" y="1404664"/>
            <a:ext cx="245615" cy="9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05DB7BF3-D67D-7552-50D7-838D84A303ED}"/>
              </a:ext>
            </a:extLst>
          </p:cNvPr>
          <p:cNvCxnSpPr>
            <a:cxnSpLocks/>
            <a:endCxn id="4" idx="0"/>
          </p:cNvCxnSpPr>
          <p:nvPr/>
        </p:nvCxnSpPr>
        <p:spPr>
          <a:xfrm rot="16200000" flipH="1">
            <a:off x="7107901" y="2177917"/>
            <a:ext cx="232922" cy="4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2DD66257-E07B-8378-E4BE-DCA7B915EF85}"/>
              </a:ext>
            </a:extLst>
          </p:cNvPr>
          <p:cNvCxnSpPr>
            <a:cxnSpLocks/>
          </p:cNvCxnSpPr>
          <p:nvPr/>
        </p:nvCxnSpPr>
        <p:spPr>
          <a:xfrm rot="16200000" flipH="1">
            <a:off x="7099443" y="2940193"/>
            <a:ext cx="271629" cy="7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8EDBC1C5-34D0-17BE-442D-5642CC7A9340}"/>
              </a:ext>
            </a:extLst>
          </p:cNvPr>
          <p:cNvCxnSpPr>
            <a:cxnSpLocks/>
          </p:cNvCxnSpPr>
          <p:nvPr/>
        </p:nvCxnSpPr>
        <p:spPr>
          <a:xfrm rot="16200000" flipH="1">
            <a:off x="7145523" y="3715093"/>
            <a:ext cx="247552" cy="9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63884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9">
            <a:extLst>
              <a:ext uri="{FF2B5EF4-FFF2-40B4-BE49-F238E27FC236}">
                <a16:creationId xmlns:a16="http://schemas.microsoft.com/office/drawing/2014/main" xmlns="" id="{B4DE830A-B531-4A3B-96F6-0ECE88B085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6350"/>
            <a:ext cx="9144001" cy="5149850"/>
            <a:chOff x="0" y="-8467"/>
            <a:chExt cx="12192000" cy="6866467"/>
          </a:xfrm>
        </p:grpSpPr>
        <p:cxnSp>
          <p:nvCxnSpPr>
            <p:cNvPr id="11" name="Straight Connector 10">
              <a:extLst>
                <a:ext uri="{FF2B5EF4-FFF2-40B4-BE49-F238E27FC236}">
                  <a16:creationId xmlns:a16="http://schemas.microsoft.com/office/drawing/2014/main" xmlns="" id="{2813DF2C-461A-4A8F-9679-A172790D1F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54CD3A85-C039-4249-86E4-1EB9318B549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xmlns="" id="{887EA6D2-2883-42C2-993D-094CA6D65D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xmlns="" id="{3B895046-636F-4D1B-ACA4-29AA0CB332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xmlns="" id="{C6B0CDE3-E054-4EDD-A43B-F96843D8BF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xmlns="" id="{3B66B1A2-F145-4C9B-85CC-4BF30D58CB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xmlns="" id="{5D4FC972-94B3-4035-8D31-E668C132B4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xmlns="" id="{374B9941-AFBE-4A77-A50E-B6EA04A746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27A982C5-2C38-4CE9-BC18-94697AD657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0060D8D1-7BB1-498F-AFBB-ADAC130A9E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Box 3">
            <a:extLst>
              <a:ext uri="{FF2B5EF4-FFF2-40B4-BE49-F238E27FC236}">
                <a16:creationId xmlns:a16="http://schemas.microsoft.com/office/drawing/2014/main" xmlns="" id="{6CDFC0C5-A7AF-1B32-DEA5-A019C8D04352}"/>
              </a:ext>
            </a:extLst>
          </p:cNvPr>
          <p:cNvSpPr txBox="1"/>
          <p:nvPr/>
        </p:nvSpPr>
        <p:spPr>
          <a:xfrm>
            <a:off x="1200149" y="3428999"/>
            <a:ext cx="5755351" cy="81574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2000" b="1" kern="1200">
                <a:solidFill>
                  <a:schemeClr val="accent1"/>
                </a:solidFill>
                <a:latin typeface="+mj-lt"/>
                <a:ea typeface="+mj-ea"/>
                <a:cs typeface="+mj-cs"/>
              </a:rPr>
              <a:t>After setting path double click on ‘run’ file to run project and to get below screen</a:t>
            </a:r>
          </a:p>
        </p:txBody>
      </p:sp>
      <p:pic>
        <p:nvPicPr>
          <p:cNvPr id="5" name="Picture 5" descr="Graphical user interface&#10;&#10;Description automatically generated">
            <a:extLst>
              <a:ext uri="{FF2B5EF4-FFF2-40B4-BE49-F238E27FC236}">
                <a16:creationId xmlns:a16="http://schemas.microsoft.com/office/drawing/2014/main" xmlns="" id="{BB5783DF-1534-62C4-6BE4-8B1ADA6E9E65}"/>
              </a:ext>
            </a:extLst>
          </p:cNvPr>
          <p:cNvPicPr>
            <a:picLocks noChangeAspect="1"/>
          </p:cNvPicPr>
          <p:nvPr/>
        </p:nvPicPr>
        <p:blipFill>
          <a:blip r:embed="rId2"/>
          <a:stretch>
            <a:fillRect/>
          </a:stretch>
        </p:blipFill>
        <p:spPr>
          <a:xfrm>
            <a:off x="1038405" y="338587"/>
            <a:ext cx="6021117" cy="3087606"/>
          </a:xfrm>
          <a:prstGeom prst="rect">
            <a:avLst/>
          </a:prstGeom>
        </p:spPr>
      </p:pic>
    </p:spTree>
    <p:extLst>
      <p:ext uri="{BB962C8B-B14F-4D97-AF65-F5344CB8AC3E}">
        <p14:creationId xmlns:p14="http://schemas.microsoft.com/office/powerpoint/2010/main" xmlns="" val="560242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xmlns="" id="{A5EB360A-F143-8CFE-BA25-12A01C32F9F2}"/>
              </a:ext>
            </a:extLst>
          </p:cNvPr>
          <p:cNvPicPr>
            <a:picLocks noChangeAspect="1"/>
          </p:cNvPicPr>
          <p:nvPr/>
        </p:nvPicPr>
        <p:blipFill>
          <a:blip r:embed="rId2"/>
          <a:stretch>
            <a:fillRect/>
          </a:stretch>
        </p:blipFill>
        <p:spPr>
          <a:xfrm>
            <a:off x="1140844" y="517732"/>
            <a:ext cx="6032020" cy="3180696"/>
          </a:xfrm>
          <a:prstGeom prst="rect">
            <a:avLst/>
          </a:prstGeom>
        </p:spPr>
      </p:pic>
      <p:sp>
        <p:nvSpPr>
          <p:cNvPr id="5" name="TextBox 4">
            <a:extLst>
              <a:ext uri="{FF2B5EF4-FFF2-40B4-BE49-F238E27FC236}">
                <a16:creationId xmlns:a16="http://schemas.microsoft.com/office/drawing/2014/main" xmlns="" id="{9B410ED2-EF7B-7854-EB70-A05573C5877A}"/>
              </a:ext>
            </a:extLst>
          </p:cNvPr>
          <p:cNvSpPr txBox="1"/>
          <p:nvPr/>
        </p:nvSpPr>
        <p:spPr>
          <a:xfrm>
            <a:off x="1076145" y="3852772"/>
            <a:ext cx="635551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t>In above screen click on ‘Upload Image’ button and upload image</a:t>
            </a:r>
          </a:p>
        </p:txBody>
      </p:sp>
    </p:spTree>
    <p:extLst>
      <p:ext uri="{BB962C8B-B14F-4D97-AF65-F5344CB8AC3E}">
        <p14:creationId xmlns:p14="http://schemas.microsoft.com/office/powerpoint/2010/main" xmlns="" val="3627051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FE30B61-990B-ADE0-489D-13BE31DD6199}"/>
              </a:ext>
            </a:extLst>
          </p:cNvPr>
          <p:cNvSpPr txBox="1"/>
          <p:nvPr/>
        </p:nvSpPr>
        <p:spPr>
          <a:xfrm>
            <a:off x="741872" y="369858"/>
            <a:ext cx="704562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t>In above screen I selected one image  and click on ‘Open’ button to load image. Now click on ‘Detect Motor Bike &amp; Person’ button to detect whether image contains person with motor bike or not</a:t>
            </a:r>
          </a:p>
        </p:txBody>
      </p:sp>
      <p:pic>
        <p:nvPicPr>
          <p:cNvPr id="5" name="Picture 5" descr="Graphical user interface, website&#10;&#10;Description automatically generated">
            <a:extLst>
              <a:ext uri="{FF2B5EF4-FFF2-40B4-BE49-F238E27FC236}">
                <a16:creationId xmlns:a16="http://schemas.microsoft.com/office/drawing/2014/main" xmlns="" id="{6A310255-F35C-9DD0-8EE6-1723625E67B3}"/>
              </a:ext>
            </a:extLst>
          </p:cNvPr>
          <p:cNvPicPr>
            <a:picLocks noChangeAspect="1"/>
          </p:cNvPicPr>
          <p:nvPr/>
        </p:nvPicPr>
        <p:blipFill>
          <a:blip r:embed="rId2"/>
          <a:stretch>
            <a:fillRect/>
          </a:stretch>
        </p:blipFill>
        <p:spPr>
          <a:xfrm>
            <a:off x="1151627" y="1398348"/>
            <a:ext cx="6021237" cy="3047700"/>
          </a:xfrm>
          <a:prstGeom prst="rect">
            <a:avLst/>
          </a:prstGeom>
        </p:spPr>
      </p:pic>
    </p:spTree>
    <p:extLst>
      <p:ext uri="{BB962C8B-B14F-4D97-AF65-F5344CB8AC3E}">
        <p14:creationId xmlns:p14="http://schemas.microsoft.com/office/powerpoint/2010/main" xmlns="" val="1867636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17C05CC-718C-941F-6775-866E83B4C9CD}"/>
              </a:ext>
            </a:extLst>
          </p:cNvPr>
          <p:cNvSpPr txBox="1"/>
          <p:nvPr/>
        </p:nvSpPr>
        <p:spPr>
          <a:xfrm>
            <a:off x="882051" y="542386"/>
            <a:ext cx="63447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t>In above screen yolo detected image contains person and bike and now click on ‘Detect Helmet’ button to detect whether he is wearing helmet or not</a:t>
            </a:r>
          </a:p>
        </p:txBody>
      </p:sp>
      <p:pic>
        <p:nvPicPr>
          <p:cNvPr id="5" name="Picture 5" descr="Graphical user interface, website&#10;&#10;Description automatically generated">
            <a:extLst>
              <a:ext uri="{FF2B5EF4-FFF2-40B4-BE49-F238E27FC236}">
                <a16:creationId xmlns:a16="http://schemas.microsoft.com/office/drawing/2014/main" xmlns="" id="{E622DBF5-C408-D508-4B07-1BDE855ACD26}"/>
              </a:ext>
            </a:extLst>
          </p:cNvPr>
          <p:cNvPicPr>
            <a:picLocks noChangeAspect="1"/>
          </p:cNvPicPr>
          <p:nvPr/>
        </p:nvPicPr>
        <p:blipFill>
          <a:blip r:embed="rId2"/>
          <a:stretch>
            <a:fillRect/>
          </a:stretch>
        </p:blipFill>
        <p:spPr>
          <a:xfrm>
            <a:off x="1302589" y="1376782"/>
            <a:ext cx="5503652" cy="2821257"/>
          </a:xfrm>
          <a:prstGeom prst="rect">
            <a:avLst/>
          </a:prstGeom>
        </p:spPr>
      </p:pic>
    </p:spTree>
    <p:extLst>
      <p:ext uri="{BB962C8B-B14F-4D97-AF65-F5344CB8AC3E}">
        <p14:creationId xmlns:p14="http://schemas.microsoft.com/office/powerpoint/2010/main" xmlns="" val="536580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53CD925-C68B-8289-A127-7DD3B0143DE5}"/>
              </a:ext>
            </a:extLst>
          </p:cNvPr>
          <p:cNvSpPr txBox="1"/>
          <p:nvPr/>
        </p:nvSpPr>
        <p:spPr>
          <a:xfrm>
            <a:off x="1324156" y="553168"/>
            <a:ext cx="51262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t>            FUTURE SCOPE</a:t>
            </a:r>
          </a:p>
        </p:txBody>
      </p:sp>
      <p:sp>
        <p:nvSpPr>
          <p:cNvPr id="5" name="TextBox 4">
            <a:extLst>
              <a:ext uri="{FF2B5EF4-FFF2-40B4-BE49-F238E27FC236}">
                <a16:creationId xmlns:a16="http://schemas.microsoft.com/office/drawing/2014/main" xmlns="" id="{871118CA-0B5A-16C7-C5C1-2CB06710851D}"/>
              </a:ext>
            </a:extLst>
          </p:cNvPr>
          <p:cNvSpPr txBox="1"/>
          <p:nvPr/>
        </p:nvSpPr>
        <p:spPr>
          <a:xfrm>
            <a:off x="989881" y="2224537"/>
            <a:ext cx="5363472"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Automatic Vehicle Recognition System</a:t>
            </a:r>
          </a:p>
          <a:p>
            <a:endParaRPr lang="en-US" sz="2000" dirty="0"/>
          </a:p>
          <a:p>
            <a:r>
              <a:rPr lang="en-US" sz="2000" dirty="0"/>
              <a:t>Traffic Rules Violating </a:t>
            </a:r>
          </a:p>
          <a:p>
            <a:endParaRPr lang="en-US" sz="2000" dirty="0"/>
          </a:p>
          <a:p>
            <a:endParaRPr lang="en-US" sz="2000" dirty="0"/>
          </a:p>
        </p:txBody>
      </p:sp>
    </p:spTree>
    <p:extLst>
      <p:ext uri="{BB962C8B-B14F-4D97-AF65-F5344CB8AC3E}">
        <p14:creationId xmlns:p14="http://schemas.microsoft.com/office/powerpoint/2010/main" xmlns="" val="3906483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2E7DA39-CF31-C2FF-32DF-21762A2B8909}"/>
              </a:ext>
            </a:extLst>
          </p:cNvPr>
          <p:cNvSpPr txBox="1"/>
          <p:nvPr/>
        </p:nvSpPr>
        <p:spPr>
          <a:xfrm>
            <a:off x="3195008" y="214366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THANK YOU</a:t>
            </a:r>
            <a:r>
              <a:rPr lang="en-US" dirty="0"/>
              <a:t> </a:t>
            </a:r>
          </a:p>
        </p:txBody>
      </p:sp>
    </p:spTree>
    <p:extLst>
      <p:ext uri="{BB962C8B-B14F-4D97-AF65-F5344CB8AC3E}">
        <p14:creationId xmlns:p14="http://schemas.microsoft.com/office/powerpoint/2010/main" xmlns="" val="185598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2" name="TextBox 1">
            <a:extLst>
              <a:ext uri="{FF2B5EF4-FFF2-40B4-BE49-F238E27FC236}">
                <a16:creationId xmlns:a16="http://schemas.microsoft.com/office/drawing/2014/main" xmlns="" id="{E9F1B697-9371-4F6A-9A27-BEBBFBB75332}"/>
              </a:ext>
            </a:extLst>
          </p:cNvPr>
          <p:cNvSpPr txBox="1"/>
          <p:nvPr/>
        </p:nvSpPr>
        <p:spPr>
          <a:xfrm>
            <a:off x="911458" y="1282147"/>
            <a:ext cx="6295330" cy="3215111"/>
          </a:xfrm>
          <a:prstGeom prst="rect">
            <a:avLst/>
          </a:prstGeom>
          <a:noFill/>
        </p:spPr>
        <p:txBody>
          <a:bodyPr wrap="square" lIns="91440" tIns="45720" rIns="91440" bIns="45720" rtlCol="0" anchor="t">
            <a:spAutoFit/>
          </a:bodyPr>
          <a:lstStyle/>
          <a:p>
            <a:pPr marL="285750" indent="-285750" algn="just">
              <a:buFont typeface="Arial"/>
              <a:buChar char="•"/>
            </a:pPr>
            <a:r>
              <a:rPr lang="en-IN" dirty="0">
                <a:ea typeface="+mn-lt"/>
                <a:cs typeface="+mn-lt"/>
              </a:rPr>
              <a:t>Automatic number plate recognition (ANPR) is a method that uses character recognition on pictures to obtain vehicle registration plates with the use of existing CCTVs or traffic cameras, or task specific equipment. ANPR plays a significant role throughout this busy world, owing to the rise in vehicles day by day. </a:t>
            </a:r>
            <a:endParaRPr lang="en-US"/>
          </a:p>
          <a:p>
            <a:pPr marL="285750" indent="-285750" algn="just">
              <a:lnSpc>
                <a:spcPct val="107000"/>
              </a:lnSpc>
              <a:spcAft>
                <a:spcPts val="800"/>
              </a:spcAft>
              <a:buFont typeface="Arial"/>
              <a:buChar char="•"/>
            </a:pPr>
            <a:r>
              <a:rPr lang="en-IN" dirty="0">
                <a:ea typeface="+mn-lt"/>
                <a:cs typeface="+mn-lt"/>
              </a:rPr>
              <a:t> Among the fundamental process steps such as detection of number plate, segmentation of characters and recognition of each character, segmentation plays an important art, since the accuracy of recognition is based on how perfect the segmentation is done.</a:t>
            </a:r>
            <a:endParaRPr lang="en-IN" dirty="0"/>
          </a:p>
        </p:txBody>
      </p:sp>
      <p:sp>
        <p:nvSpPr>
          <p:cNvPr id="4" name="Title 3">
            <a:extLst>
              <a:ext uri="{FF2B5EF4-FFF2-40B4-BE49-F238E27FC236}">
                <a16:creationId xmlns:a16="http://schemas.microsoft.com/office/drawing/2014/main" xmlns="" id="{F6B180C9-9211-1E03-E814-7AFBF381873C}"/>
              </a:ext>
            </a:extLst>
          </p:cNvPr>
          <p:cNvSpPr>
            <a:spLocks noGrp="1"/>
          </p:cNvSpPr>
          <p:nvPr>
            <p:ph type="ctrTitle"/>
          </p:nvPr>
        </p:nvSpPr>
        <p:spPr>
          <a:xfrm>
            <a:off x="3125636" y="299010"/>
            <a:ext cx="2167697" cy="576965"/>
          </a:xfrm>
        </p:spPr>
        <p:txBody>
          <a:bodyPr/>
          <a:lstStyle/>
          <a:p>
            <a:pPr algn="ctr"/>
            <a:r>
              <a:rPr lang="en-US" sz="2800" b="1" u="sng" dirty="0">
                <a:solidFill>
                  <a:schemeClr val="tx1"/>
                </a:solidFill>
              </a:rPr>
              <a:t>ABSTRACT:</a:t>
            </a:r>
            <a:endParaRPr lang="en-US">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187BF12E-E8EE-358B-9527-C2579D2F8E7C}"/>
              </a:ext>
            </a:extLst>
          </p:cNvPr>
          <p:cNvSpPr txBox="1"/>
          <p:nvPr/>
        </p:nvSpPr>
        <p:spPr>
          <a:xfrm>
            <a:off x="2628900" y="393326"/>
            <a:ext cx="326427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ea typeface="+mn-lt"/>
                <a:cs typeface="+mn-lt"/>
              </a:rPr>
              <a:t>LITERATURE SURVEY</a:t>
            </a:r>
            <a:endParaRPr lang="en-US" sz="2400" dirty="0"/>
          </a:p>
        </p:txBody>
      </p:sp>
      <p:sp>
        <p:nvSpPr>
          <p:cNvPr id="9" name="TextBox 8">
            <a:extLst>
              <a:ext uri="{FF2B5EF4-FFF2-40B4-BE49-F238E27FC236}">
                <a16:creationId xmlns:a16="http://schemas.microsoft.com/office/drawing/2014/main" xmlns="" id="{8822F0BC-1A17-C951-C719-4D01292C9691}"/>
              </a:ext>
            </a:extLst>
          </p:cNvPr>
          <p:cNvSpPr txBox="1"/>
          <p:nvPr/>
        </p:nvSpPr>
        <p:spPr>
          <a:xfrm>
            <a:off x="82363" y="110770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EXISTING SYSTEM</a:t>
            </a:r>
          </a:p>
        </p:txBody>
      </p:sp>
      <p:sp>
        <p:nvSpPr>
          <p:cNvPr id="10" name="TextBox 9">
            <a:extLst>
              <a:ext uri="{FF2B5EF4-FFF2-40B4-BE49-F238E27FC236}">
                <a16:creationId xmlns:a16="http://schemas.microsoft.com/office/drawing/2014/main" xmlns="" id="{9329547F-02E7-9C05-957C-7CF9D5686D93}"/>
              </a:ext>
            </a:extLst>
          </p:cNvPr>
          <p:cNvSpPr txBox="1"/>
          <p:nvPr/>
        </p:nvSpPr>
        <p:spPr>
          <a:xfrm>
            <a:off x="695886" y="1847289"/>
            <a:ext cx="649997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Existing system monitors the traffic violations primarily through CCTV recordings, where the traffic police have to look into the frame where the traffic violation is happening, zoom into the license plate in case rider is not wearing helmet. But this requires lot of manpower and time as the traffic violations and the number of people using motorcycles is increasing day-by-day.</a:t>
            </a:r>
          </a:p>
        </p:txBody>
      </p:sp>
    </p:spTree>
    <p:extLst>
      <p:ext uri="{BB962C8B-B14F-4D97-AF65-F5344CB8AC3E}">
        <p14:creationId xmlns:p14="http://schemas.microsoft.com/office/powerpoint/2010/main" xmlns="" val="333377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1C26A2-030F-4815-B8CB-C485EAABDDF4}"/>
              </a:ext>
            </a:extLst>
          </p:cNvPr>
          <p:cNvSpPr>
            <a:spLocks noGrp="1"/>
          </p:cNvSpPr>
          <p:nvPr>
            <p:ph type="title"/>
          </p:nvPr>
        </p:nvSpPr>
        <p:spPr>
          <a:xfrm>
            <a:off x="141281" y="286593"/>
            <a:ext cx="7394900" cy="1029264"/>
          </a:xfrm>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xmlns="" id="{1933FEFD-D0C6-468E-83D5-53FB51ACE96F}"/>
              </a:ext>
            </a:extLst>
          </p:cNvPr>
          <p:cNvSpPr txBox="1"/>
          <p:nvPr/>
        </p:nvSpPr>
        <p:spPr>
          <a:xfrm>
            <a:off x="6486525" y="2064544"/>
            <a:ext cx="2336007" cy="338554"/>
          </a:xfrm>
          <a:prstGeom prst="rect">
            <a:avLst/>
          </a:prstGeom>
          <a:noFill/>
        </p:spPr>
        <p:txBody>
          <a:bodyPr wrap="square" rtlCol="0">
            <a:spAutoFit/>
          </a:bodyPr>
          <a:lstStyle/>
          <a:p>
            <a:endParaRPr lang="en-IN" sz="1600" dirty="0">
              <a:solidFill>
                <a:srgbClr val="FF0000"/>
              </a:solidFill>
            </a:endParaRPr>
          </a:p>
        </p:txBody>
      </p:sp>
      <p:sp>
        <p:nvSpPr>
          <p:cNvPr id="3" name="TextBox 2">
            <a:extLst>
              <a:ext uri="{FF2B5EF4-FFF2-40B4-BE49-F238E27FC236}">
                <a16:creationId xmlns:a16="http://schemas.microsoft.com/office/drawing/2014/main" xmlns="" id="{BF1FDF24-EA37-4472-8D63-3C9FB85FA578}"/>
              </a:ext>
            </a:extLst>
          </p:cNvPr>
          <p:cNvSpPr txBox="1"/>
          <p:nvPr/>
        </p:nvSpPr>
        <p:spPr>
          <a:xfrm>
            <a:off x="213852" y="1398505"/>
            <a:ext cx="5681719" cy="1444242"/>
          </a:xfrm>
          <a:prstGeom prst="rect">
            <a:avLst/>
          </a:prstGeom>
          <a:noFill/>
        </p:spPr>
        <p:txBody>
          <a:bodyPr wrap="square" lIns="91440" tIns="45720" rIns="91440" bIns="45720" rtlCol="0" anchor="t">
            <a:spAutoFit/>
          </a:bodyPr>
          <a:lstStyle/>
          <a:p>
            <a:pPr algn="just">
              <a:lnSpc>
                <a:spcPct val="107000"/>
              </a:lnSpc>
              <a:spcAft>
                <a:spcPts val="800"/>
              </a:spcAft>
            </a:pPr>
            <a:endParaRPr lang="en-IN" u="sng" dirty="0">
              <a:effectLst/>
              <a:latin typeface="Times New Roman"/>
              <a:ea typeface="Calibri" panose="020F0502020204030204" pitchFamily="34" charset="0"/>
              <a:cs typeface="Times New Roman" panose="02020603050405020304" pitchFamily="18" charset="0"/>
            </a:endParaRPr>
          </a:p>
          <a:p>
            <a:pPr lvl="0" algn="just">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xmlns="" id="{35612325-21F1-E6D8-6BB2-CF996B0A05B0}"/>
              </a:ext>
            </a:extLst>
          </p:cNvPr>
          <p:cNvSpPr txBox="1"/>
          <p:nvPr/>
        </p:nvSpPr>
        <p:spPr>
          <a:xfrm>
            <a:off x="410770" y="983697"/>
            <a:ext cx="6866434"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dirty="0"/>
          </a:p>
          <a:p>
            <a:endParaRPr lang="en-US" dirty="0">
              <a:ea typeface="+mn-lt"/>
              <a:cs typeface="+mn-lt"/>
            </a:endParaRPr>
          </a:p>
          <a:p>
            <a:pPr algn="just"/>
            <a:r>
              <a:rPr lang="en-US" dirty="0">
                <a:ea typeface="+mn-lt"/>
                <a:cs typeface="+mn-lt"/>
              </a:rPr>
              <a:t>In the proposed system, first we apply adaptive background subtraction to detect the moving objects.  After this, objects other than motorcyclists are discarded and passed only objects predicted as motorcyclist for next step where we determine </a:t>
            </a:r>
            <a:r>
              <a:rPr lang="en-US" dirty="0" err="1">
                <a:ea typeface="+mn-lt"/>
                <a:cs typeface="+mn-lt"/>
              </a:rPr>
              <a:t>wheather</a:t>
            </a:r>
            <a:r>
              <a:rPr lang="en-US" dirty="0">
                <a:ea typeface="+mn-lt"/>
                <a:cs typeface="+mn-lt"/>
              </a:rPr>
              <a:t> the motorcyclist is wearing a helmet or not. We assume that the head is located in the upper part of the incoming images and thus locate the head into top one fourth part of images. The located head of the motorcyclist is then given as input to CNN which is trained to classify with helmet vs. without-helmets. </a:t>
            </a:r>
            <a:endParaRPr lang="en-US"/>
          </a:p>
        </p:txBody>
      </p:sp>
      <p:sp>
        <p:nvSpPr>
          <p:cNvPr id="6" name="TextBox 5">
            <a:extLst>
              <a:ext uri="{FF2B5EF4-FFF2-40B4-BE49-F238E27FC236}">
                <a16:creationId xmlns:a16="http://schemas.microsoft.com/office/drawing/2014/main" xmlns="" id="{ED99C94D-04C2-AD13-8E12-50A5946141F0}"/>
              </a:ext>
            </a:extLst>
          </p:cNvPr>
          <p:cNvSpPr txBox="1"/>
          <p:nvPr/>
        </p:nvSpPr>
        <p:spPr>
          <a:xfrm>
            <a:off x="407599" y="607085"/>
            <a:ext cx="47272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PROPOSED SYSTEM</a:t>
            </a:r>
          </a:p>
        </p:txBody>
      </p:sp>
    </p:spTree>
    <p:extLst>
      <p:ext uri="{BB962C8B-B14F-4D97-AF65-F5344CB8AC3E}">
        <p14:creationId xmlns:p14="http://schemas.microsoft.com/office/powerpoint/2010/main" xmlns="" val="4206168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94D0A7-2BFD-4EFC-9616-F3BD5BA98E81}"/>
              </a:ext>
            </a:extLst>
          </p:cNvPr>
          <p:cNvSpPr>
            <a:spLocks noGrp="1"/>
          </p:cNvSpPr>
          <p:nvPr>
            <p:ph type="title"/>
          </p:nvPr>
        </p:nvSpPr>
        <p:spPr>
          <a:xfrm>
            <a:off x="0" y="613466"/>
            <a:ext cx="6188514" cy="535200"/>
          </a:xfrm>
        </p:spPr>
        <p:txBody>
          <a:bodyPr/>
          <a:lstStyle/>
          <a:p>
            <a:pPr algn="r"/>
            <a:r>
              <a:rPr lang="en-IN" sz="2800" b="1" dirty="0">
                <a:solidFill>
                  <a:schemeClr val="tx1"/>
                </a:solidFill>
                <a:latin typeface="Trebuchet MS"/>
                <a:ea typeface="Calibri" panose="020F0502020204030204" pitchFamily="34" charset="0"/>
                <a:cs typeface="Times New Roman"/>
              </a:rPr>
              <a:t>          SOFTWARE</a:t>
            </a:r>
            <a:r>
              <a:rPr lang="en-IN" sz="2800" b="1" dirty="0">
                <a:solidFill>
                  <a:schemeClr val="tx1"/>
                </a:solidFill>
                <a:latin typeface="Calibri"/>
                <a:ea typeface="Calibri" panose="020F0502020204030204" pitchFamily="34" charset="0"/>
                <a:cs typeface="Times New Roman"/>
              </a:rPr>
              <a:t> </a:t>
            </a:r>
            <a:r>
              <a:rPr lang="en-IN" sz="2800" b="1" dirty="0">
                <a:solidFill>
                  <a:schemeClr val="tx1"/>
                </a:solidFill>
                <a:latin typeface="Trebuchet MS"/>
                <a:ea typeface="Calibri" panose="020F0502020204030204" pitchFamily="34" charset="0"/>
                <a:cs typeface="Times New Roman"/>
              </a:rPr>
              <a:t>ENVIRONMENTS</a:t>
            </a:r>
            <a:r>
              <a:rPr lang="en-IN" sz="2800" dirty="0">
                <a:latin typeface="Calibri"/>
                <a:ea typeface="Calibri" panose="020F0502020204030204" pitchFamily="34" charset="0"/>
                <a:cs typeface="Times New Roman"/>
              </a:rPr>
              <a:t/>
            </a:r>
            <a:br>
              <a:rPr lang="en-IN" sz="2800" dirty="0">
                <a:latin typeface="Calibri"/>
                <a:ea typeface="Calibri" panose="020F0502020204030204" pitchFamily="34" charset="0"/>
                <a:cs typeface="Times New Roman"/>
              </a:rPr>
            </a:br>
            <a:r>
              <a:rPr lang="en-IN" sz="2800" b="1" dirty="0">
                <a:latin typeface="Calibri"/>
                <a:ea typeface="Calibri" panose="020F0502020204030204" pitchFamily="34" charset="0"/>
                <a:cs typeface="Times New Roman"/>
              </a:rPr>
              <a:t/>
            </a:r>
            <a:br>
              <a:rPr lang="en-IN" sz="2800" b="1" dirty="0">
                <a:latin typeface="Calibri"/>
                <a:ea typeface="Calibri" panose="020F0502020204030204" pitchFamily="34" charset="0"/>
                <a:cs typeface="Times New Roman"/>
              </a:rPr>
            </a:br>
            <a:r>
              <a:rPr lang="en-IN" sz="2800" b="1" dirty="0">
                <a:latin typeface="Calibri"/>
                <a:ea typeface="Calibri" panose="020F0502020204030204" pitchFamily="34" charset="0"/>
                <a:cs typeface="Times New Roman"/>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xmlns="" id="{54D0C9BA-6FE2-01C1-88D3-88A7413EF112}"/>
              </a:ext>
            </a:extLst>
          </p:cNvPr>
          <p:cNvSpPr txBox="1"/>
          <p:nvPr/>
        </p:nvSpPr>
        <p:spPr>
          <a:xfrm>
            <a:off x="460562" y="12841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t>TECHNOLOGIES USED</a:t>
            </a:r>
          </a:p>
        </p:txBody>
      </p:sp>
      <p:sp>
        <p:nvSpPr>
          <p:cNvPr id="4" name="TextBox 3">
            <a:extLst>
              <a:ext uri="{FF2B5EF4-FFF2-40B4-BE49-F238E27FC236}">
                <a16:creationId xmlns:a16="http://schemas.microsoft.com/office/drawing/2014/main" xmlns="" id="{6D4BD8DB-D3E2-0376-FCF6-F2C47ED9AA0C}"/>
              </a:ext>
            </a:extLst>
          </p:cNvPr>
          <p:cNvSpPr txBox="1"/>
          <p:nvPr/>
        </p:nvSpPr>
        <p:spPr>
          <a:xfrm>
            <a:off x="460562" y="172962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PYTHON</a:t>
            </a:r>
          </a:p>
        </p:txBody>
      </p:sp>
      <p:sp>
        <p:nvSpPr>
          <p:cNvPr id="5" name="TextBox 4">
            <a:extLst>
              <a:ext uri="{FF2B5EF4-FFF2-40B4-BE49-F238E27FC236}">
                <a16:creationId xmlns:a16="http://schemas.microsoft.com/office/drawing/2014/main" xmlns="" id="{61F46416-CEB7-8E0A-07E1-6DB7BD420536}"/>
              </a:ext>
            </a:extLst>
          </p:cNvPr>
          <p:cNvSpPr txBox="1"/>
          <p:nvPr/>
        </p:nvSpPr>
        <p:spPr>
          <a:xfrm>
            <a:off x="897592" y="2401980"/>
            <a:ext cx="644954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Python is an interpreted high-level general-purpose programming language. Its design philosophy emphasizes code readability with its use of significant indentation. Its language constructs as well as its object-oriented approach aim to help programmers write clear, logical code for small and large-scale projects. </a:t>
            </a:r>
            <a:endParaRPr lang="en-US"/>
          </a:p>
          <a:p>
            <a:pPr algn="just"/>
            <a:endParaRPr lang="en-US" dirty="0"/>
          </a:p>
        </p:txBody>
      </p:sp>
      <p:pic>
        <p:nvPicPr>
          <p:cNvPr id="6" name="Picture 6" descr="Icon&#10;&#10;Description automatically generated">
            <a:extLst>
              <a:ext uri="{FF2B5EF4-FFF2-40B4-BE49-F238E27FC236}">
                <a16:creationId xmlns:a16="http://schemas.microsoft.com/office/drawing/2014/main" xmlns="" id="{AA2026A2-A4BD-F892-F01C-F731A931396E}"/>
              </a:ext>
            </a:extLst>
          </p:cNvPr>
          <p:cNvPicPr>
            <a:picLocks noChangeAspect="1"/>
          </p:cNvPicPr>
          <p:nvPr/>
        </p:nvPicPr>
        <p:blipFill>
          <a:blip r:embed="rId2"/>
          <a:stretch>
            <a:fillRect/>
          </a:stretch>
        </p:blipFill>
        <p:spPr>
          <a:xfrm>
            <a:off x="6248119" y="1247495"/>
            <a:ext cx="1085290" cy="1085290"/>
          </a:xfrm>
          <a:prstGeom prst="rect">
            <a:avLst/>
          </a:prstGeom>
        </p:spPr>
      </p:pic>
    </p:spTree>
    <p:extLst>
      <p:ext uri="{BB962C8B-B14F-4D97-AF65-F5344CB8AC3E}">
        <p14:creationId xmlns:p14="http://schemas.microsoft.com/office/powerpoint/2010/main" xmlns="" val="429225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19747D-C2D8-476E-A809-C872FC3AE54C}"/>
              </a:ext>
            </a:extLst>
          </p:cNvPr>
          <p:cNvSpPr>
            <a:spLocks noGrp="1"/>
          </p:cNvSpPr>
          <p:nvPr>
            <p:ph type="title"/>
          </p:nvPr>
        </p:nvSpPr>
        <p:spPr>
          <a:xfrm>
            <a:off x="105336" y="653709"/>
            <a:ext cx="6752664" cy="565490"/>
          </a:xfrm>
        </p:spPr>
        <p:txBody>
          <a:bodyPr/>
          <a:lstStyle/>
          <a:p>
            <a:r>
              <a:rPr lang="en-IN" sz="2800" b="1" dirty="0">
                <a:solidFill>
                  <a:schemeClr val="tx1"/>
                </a:solidFill>
                <a:latin typeface="Trebuchet MS"/>
                <a:cs typeface="Times New Roman"/>
              </a:rPr>
              <a:t>OPEN CV(4.2.0.32)</a:t>
            </a:r>
          </a:p>
        </p:txBody>
      </p:sp>
      <p:sp>
        <p:nvSpPr>
          <p:cNvPr id="3" name="Text Placeholder 2">
            <a:extLst>
              <a:ext uri="{FF2B5EF4-FFF2-40B4-BE49-F238E27FC236}">
                <a16:creationId xmlns:a16="http://schemas.microsoft.com/office/drawing/2014/main" xmlns="" id="{A9C31D17-2F6E-48A5-8298-C33CB69D281D}"/>
              </a:ext>
            </a:extLst>
          </p:cNvPr>
          <p:cNvSpPr>
            <a:spLocks noGrp="1"/>
          </p:cNvSpPr>
          <p:nvPr>
            <p:ph type="body" idx="1"/>
          </p:nvPr>
        </p:nvSpPr>
        <p:spPr>
          <a:xfrm>
            <a:off x="105337" y="1453421"/>
            <a:ext cx="6752664" cy="2792008"/>
          </a:xfrm>
        </p:spPr>
        <p:txBody>
          <a:bodyPr/>
          <a:lstStyle/>
          <a:p>
            <a:pPr>
              <a:buFont typeface="Arial" panose="020B0604020202020204" pitchFamily="34" charset="0"/>
              <a:buChar char="•"/>
            </a:pPr>
            <a:endParaRPr lang="en-IN" sz="1800" dirty="0">
              <a:effectLst/>
              <a:latin typeface="Times New Roman"/>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xmlns="" id="{152995AB-90A9-C4DF-3F0D-4014C02CD3E1}"/>
              </a:ext>
            </a:extLst>
          </p:cNvPr>
          <p:cNvSpPr txBox="1"/>
          <p:nvPr/>
        </p:nvSpPr>
        <p:spPr>
          <a:xfrm>
            <a:off x="342900" y="1418664"/>
            <a:ext cx="565953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Trebuchet MS"/>
              </a:rPr>
              <a:t>OpenCV is a huge open-source library for computer vision, machine learning, and image processing. OpenCV supports a wide variety of programming languages like Python, C++, Java, etc. It can process images and videos to identify objects, faces, or even the handwriting of a human. </a:t>
            </a:r>
          </a:p>
          <a:p>
            <a:pPr algn="just"/>
            <a:r>
              <a:rPr lang="en-US" dirty="0">
                <a:latin typeface="Trebuchet MS"/>
                <a:cs typeface="Calibri"/>
              </a:rPr>
              <a:t>OpenCV is used for all sorts of image and video analysis, like facial recognition and detection, license plate reading, photo editing, advanced robotic vision, optical character recognition, and a whole lot more. We will be working through many Python examples here</a:t>
            </a:r>
            <a:endParaRPr lang="en-US" dirty="0">
              <a:latin typeface="Trebuchet MS"/>
            </a:endParaRPr>
          </a:p>
        </p:txBody>
      </p:sp>
      <p:pic>
        <p:nvPicPr>
          <p:cNvPr id="5" name="Picture 5" descr="Logo, icon&#10;&#10;Description automatically generated">
            <a:extLst>
              <a:ext uri="{FF2B5EF4-FFF2-40B4-BE49-F238E27FC236}">
                <a16:creationId xmlns:a16="http://schemas.microsoft.com/office/drawing/2014/main" xmlns="" id="{534EA0C7-E1C2-FD62-6E39-E6117A24ACDC}"/>
              </a:ext>
            </a:extLst>
          </p:cNvPr>
          <p:cNvPicPr>
            <a:picLocks noChangeAspect="1"/>
          </p:cNvPicPr>
          <p:nvPr/>
        </p:nvPicPr>
        <p:blipFill>
          <a:blip r:embed="rId2"/>
          <a:stretch>
            <a:fillRect/>
          </a:stretch>
        </p:blipFill>
        <p:spPr>
          <a:xfrm>
            <a:off x="6637804" y="1419214"/>
            <a:ext cx="1440517" cy="1271329"/>
          </a:xfrm>
          <a:prstGeom prst="rect">
            <a:avLst/>
          </a:prstGeom>
        </p:spPr>
      </p:pic>
    </p:spTree>
    <p:extLst>
      <p:ext uri="{BB962C8B-B14F-4D97-AF65-F5344CB8AC3E}">
        <p14:creationId xmlns:p14="http://schemas.microsoft.com/office/powerpoint/2010/main" xmlns="" val="1002888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2E7D24-2EC6-4946-96BD-8FBFB68A1633}"/>
              </a:ext>
            </a:extLst>
          </p:cNvPr>
          <p:cNvSpPr>
            <a:spLocks noGrp="1"/>
          </p:cNvSpPr>
          <p:nvPr>
            <p:ph type="title"/>
          </p:nvPr>
        </p:nvSpPr>
        <p:spPr>
          <a:xfrm>
            <a:off x="188686" y="631385"/>
            <a:ext cx="7688700" cy="535200"/>
          </a:xfrm>
        </p:spPr>
        <p:txBody>
          <a:bodyPr/>
          <a:lstStyle/>
          <a:p>
            <a:r>
              <a:rPr lang="en-US" sz="2800" b="1" dirty="0">
                <a:solidFill>
                  <a:schemeClr val="tx1"/>
                </a:solidFill>
                <a:latin typeface="Trebuchet MS"/>
                <a:cs typeface="Times New Roman"/>
              </a:rPr>
              <a:t>YOLO</a:t>
            </a:r>
          </a:p>
        </p:txBody>
      </p:sp>
      <p:sp>
        <p:nvSpPr>
          <p:cNvPr id="3" name="Text Placeholder 2">
            <a:extLst>
              <a:ext uri="{FF2B5EF4-FFF2-40B4-BE49-F238E27FC236}">
                <a16:creationId xmlns:a16="http://schemas.microsoft.com/office/drawing/2014/main" xmlns="" id="{54CF67FB-0FB0-4EED-97ED-B989E8DB6BDE}"/>
              </a:ext>
            </a:extLst>
          </p:cNvPr>
          <p:cNvSpPr>
            <a:spLocks noGrp="1"/>
          </p:cNvSpPr>
          <p:nvPr>
            <p:ph type="body" idx="1"/>
          </p:nvPr>
        </p:nvSpPr>
        <p:spPr>
          <a:xfrm>
            <a:off x="0" y="1288128"/>
            <a:ext cx="6688684" cy="1912887"/>
          </a:xfrm>
        </p:spPr>
        <p:txBody>
          <a:bodyPr/>
          <a:lstStyle/>
          <a:p>
            <a:pPr algn="just">
              <a:buFont typeface="Wingdings 3" panose="020B0604020202020204" pitchFamily="34" charset="0"/>
              <a:buChar char="●"/>
            </a:pPr>
            <a:r>
              <a:rPr lang="en-IN" sz="1800" dirty="0">
                <a:ea typeface="+mn-lt"/>
                <a:cs typeface="+mn-lt"/>
              </a:rPr>
              <a:t>YOLO is an algorithm that uses neural networks to provide real-time object detection. This algorithm is popular because of its speed and accuracy. It has been used in various applications to detect traffic signals, people, parking meters, and animals.</a:t>
            </a:r>
            <a:endParaRPr lang="en-IN" sz="1800" dirty="0">
              <a:latin typeface="Times New Roman"/>
              <a:cs typeface="Times New Roman"/>
            </a:endParaRPr>
          </a:p>
          <a:p>
            <a:pPr algn="just">
              <a:buFont typeface="Wingdings 3" panose="020B0604020202020204" pitchFamily="34" charset="0"/>
              <a:buChar char="●"/>
            </a:pPr>
            <a:r>
              <a:rPr lang="en-IN" sz="1800" dirty="0">
                <a:ea typeface="+mn-lt"/>
                <a:cs typeface="+mn-lt"/>
              </a:rPr>
              <a:t>Object detection is a </a:t>
            </a:r>
            <a:r>
              <a:rPr lang="en-IN" sz="1800" dirty="0">
                <a:ea typeface="+mn-lt"/>
                <a:cs typeface="+mn-lt"/>
                <a:hlinkClick r:id="rId2"/>
              </a:rPr>
              <a:t>computer vision</a:t>
            </a:r>
            <a:r>
              <a:rPr lang="en-IN" sz="1800" dirty="0">
                <a:ea typeface="+mn-lt"/>
                <a:cs typeface="+mn-lt"/>
              </a:rPr>
              <a:t> technique for locating instances of objects in images or videos. Object detection algorithms typically leverage </a:t>
            </a:r>
            <a:r>
              <a:rPr lang="en-IN" sz="1800" dirty="0">
                <a:ea typeface="+mn-lt"/>
                <a:cs typeface="+mn-lt"/>
                <a:hlinkClick r:id="rId3"/>
              </a:rPr>
              <a:t>machine learning</a:t>
            </a:r>
            <a:r>
              <a:rPr lang="en-IN" sz="1800" dirty="0">
                <a:ea typeface="+mn-lt"/>
                <a:cs typeface="+mn-lt"/>
              </a:rPr>
              <a:t> or </a:t>
            </a:r>
            <a:r>
              <a:rPr lang="en-IN" sz="1800" dirty="0">
                <a:ea typeface="+mn-lt"/>
                <a:cs typeface="+mn-lt"/>
                <a:hlinkClick r:id="rId4"/>
              </a:rPr>
              <a:t>deep learning</a:t>
            </a:r>
            <a:r>
              <a:rPr lang="en-IN" sz="1800" dirty="0">
                <a:ea typeface="+mn-lt"/>
                <a:cs typeface="+mn-lt"/>
              </a:rPr>
              <a:t> to produce meaningful results. When humans look at images or video, we can recognize and locate objects of interest within a matter of moments. The goal of object detection is to replicate this intelligence using a computer. </a:t>
            </a:r>
            <a:endParaRPr lang="en-IN"/>
          </a:p>
          <a:p>
            <a:pPr>
              <a:buFont typeface="Arial" panose="020B0604020202020204" pitchFamily="34" charset="0"/>
              <a:buChar char="•"/>
            </a:pPr>
            <a:endParaRPr lang="en-IN" sz="1800" dirty="0">
              <a:latin typeface="Times New Roman"/>
              <a:cs typeface="Times New Roman"/>
            </a:endParaRPr>
          </a:p>
        </p:txBody>
      </p:sp>
      <p:pic>
        <p:nvPicPr>
          <p:cNvPr id="5" name="Picture 5" descr="A picture containing light&#10;&#10;Description automatically generated">
            <a:extLst>
              <a:ext uri="{FF2B5EF4-FFF2-40B4-BE49-F238E27FC236}">
                <a16:creationId xmlns:a16="http://schemas.microsoft.com/office/drawing/2014/main" xmlns="" id="{ABA02C5B-34E1-6805-2C04-71FD92DAC654}"/>
              </a:ext>
            </a:extLst>
          </p:cNvPr>
          <p:cNvPicPr>
            <a:picLocks noChangeAspect="1"/>
          </p:cNvPicPr>
          <p:nvPr/>
        </p:nvPicPr>
        <p:blipFill>
          <a:blip r:embed="rId5"/>
          <a:stretch>
            <a:fillRect/>
          </a:stretch>
        </p:blipFill>
        <p:spPr>
          <a:xfrm>
            <a:off x="6200775" y="555022"/>
            <a:ext cx="2743200" cy="1461705"/>
          </a:xfrm>
          <a:prstGeom prst="rect">
            <a:avLst/>
          </a:prstGeom>
        </p:spPr>
      </p:pic>
    </p:spTree>
    <p:extLst>
      <p:ext uri="{BB962C8B-B14F-4D97-AF65-F5344CB8AC3E}">
        <p14:creationId xmlns:p14="http://schemas.microsoft.com/office/powerpoint/2010/main" xmlns="" val="1705835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6350"/>
            <a:ext cx="9144001" cy="5149850"/>
            <a:chOff x="0" y="-8467"/>
            <a:chExt cx="12192000" cy="6866467"/>
          </a:xfrm>
        </p:grpSpPr>
        <p:cxnSp>
          <p:nvCxnSpPr>
            <p:cNvPr id="11" name="Straight Connector 10">
              <a:extLst>
                <a:ext uri="{FF2B5EF4-FFF2-40B4-BE49-F238E27FC236}">
                  <a16:creationId xmlns:a16="http://schemas.microsoft.com/office/drawing/2014/main" xmlns=""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xmlns=""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xmlns=""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xmlns=""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xmlns=""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xmlns=""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xmlns=""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xmlns="" id="{E80B86A7-A1EC-475B-9166-88902B033A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A016E918-631F-4145-593A-BF79DD79AC1C}"/>
              </a:ext>
            </a:extLst>
          </p:cNvPr>
          <p:cNvSpPr txBox="1"/>
          <p:nvPr/>
        </p:nvSpPr>
        <p:spPr>
          <a:xfrm>
            <a:off x="1000126" y="457200"/>
            <a:ext cx="6447501" cy="9906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0"/>
              </a:spcBef>
              <a:spcAft>
                <a:spcPts val="600"/>
              </a:spcAft>
            </a:pPr>
            <a:r>
              <a:rPr lang="en-US" sz="3600">
                <a:solidFill>
                  <a:schemeClr val="accent1"/>
                </a:solidFill>
                <a:latin typeface="+mj-lt"/>
                <a:ea typeface="+mj-ea"/>
                <a:cs typeface="+mj-cs"/>
              </a:rPr>
              <a:t>CNN</a:t>
            </a:r>
          </a:p>
          <a:p>
            <a:pPr>
              <a:spcBef>
                <a:spcPct val="0"/>
              </a:spcBef>
              <a:spcAft>
                <a:spcPts val="600"/>
              </a:spcAft>
            </a:pPr>
            <a:endParaRPr lang="en-US" sz="3600">
              <a:solidFill>
                <a:schemeClr val="accent1"/>
              </a:solidFill>
              <a:latin typeface="+mj-lt"/>
              <a:ea typeface="+mj-ea"/>
              <a:cs typeface="+mj-cs"/>
            </a:endParaRPr>
          </a:p>
        </p:txBody>
      </p:sp>
      <p:sp>
        <p:nvSpPr>
          <p:cNvPr id="24" name="Isosceles Triangle 23">
            <a:extLst>
              <a:ext uri="{FF2B5EF4-FFF2-40B4-BE49-F238E27FC236}">
                <a16:creationId xmlns:a16="http://schemas.microsoft.com/office/drawing/2014/main" xmlns="" id="{C2C29CB1-9F74-4879-A6AF-AEA67B6F1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xmlns="" id="{C33EDB5D-BDED-B580-7758-F936437CDE21}"/>
              </a:ext>
            </a:extLst>
          </p:cNvPr>
          <p:cNvSpPr txBox="1"/>
          <p:nvPr/>
        </p:nvSpPr>
        <p:spPr>
          <a:xfrm>
            <a:off x="1000126" y="1620441"/>
            <a:ext cx="6447501" cy="291058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Bef>
                <a:spcPts val="1000"/>
              </a:spcBef>
              <a:buClr>
                <a:schemeClr val="accent1"/>
              </a:buClr>
              <a:buSzPct val="80000"/>
              <a:buFont typeface="Wingdings 3" charset="2"/>
              <a:buChar char=""/>
            </a:pPr>
            <a:r>
              <a:rPr lang="en-US" sz="1700">
                <a:solidFill>
                  <a:schemeClr val="tx1">
                    <a:lumMod val="75000"/>
                    <a:lumOff val="25000"/>
                  </a:schemeClr>
                </a:solidFill>
              </a:rPr>
              <a:t>A convolutional neural network (CNN or ConvNet), is a network architecture for </a:t>
            </a:r>
            <a:r>
              <a:rPr lang="en-US" sz="1700">
                <a:solidFill>
                  <a:schemeClr val="tx1">
                    <a:lumMod val="75000"/>
                    <a:lumOff val="25000"/>
                  </a:schemeClr>
                </a:solidFill>
                <a:hlinkClick r:id="rId2"/>
              </a:rPr>
              <a:t>deep learning</a:t>
            </a:r>
            <a:r>
              <a:rPr lang="en-US" sz="1700">
                <a:solidFill>
                  <a:schemeClr val="tx1">
                    <a:lumMod val="75000"/>
                    <a:lumOff val="25000"/>
                  </a:schemeClr>
                </a:solidFill>
              </a:rPr>
              <a:t> which learns directly from data, eliminating the need for manual feature extraction.</a:t>
            </a:r>
          </a:p>
          <a:p>
            <a:pPr>
              <a:lnSpc>
                <a:spcPct val="90000"/>
              </a:lnSpc>
              <a:spcBef>
                <a:spcPts val="1000"/>
              </a:spcBef>
              <a:buClr>
                <a:schemeClr val="accent1"/>
              </a:buClr>
              <a:buSzPct val="80000"/>
              <a:buFont typeface="Wingdings 3" charset="2"/>
              <a:buChar char=""/>
            </a:pPr>
            <a:r>
              <a:rPr lang="en-US" sz="1700">
                <a:solidFill>
                  <a:schemeClr val="tx1">
                    <a:lumMod val="75000"/>
                    <a:lumOff val="25000"/>
                  </a:schemeClr>
                </a:solidFill>
              </a:rPr>
              <a:t>CNNs are particularly useful for finding patterns in images to recognize objects, faces, and scenes. They can also be quite effective for classifying non-image data such as audio, time series, and signal data.</a:t>
            </a:r>
          </a:p>
          <a:p>
            <a:pPr>
              <a:lnSpc>
                <a:spcPct val="90000"/>
              </a:lnSpc>
              <a:spcBef>
                <a:spcPts val="1000"/>
              </a:spcBef>
              <a:buClr>
                <a:schemeClr val="accent1"/>
              </a:buClr>
              <a:buSzPct val="80000"/>
              <a:buFont typeface="Wingdings 3" charset="2"/>
              <a:buChar char=""/>
            </a:pPr>
            <a:r>
              <a:rPr lang="en-US" sz="1700">
                <a:solidFill>
                  <a:schemeClr val="tx1">
                    <a:lumMod val="75000"/>
                    <a:lumOff val="25000"/>
                  </a:schemeClr>
                </a:solidFill>
              </a:rPr>
              <a:t>Applications that call for </a:t>
            </a:r>
            <a:r>
              <a:rPr lang="en-US" sz="1700">
                <a:solidFill>
                  <a:schemeClr val="tx1">
                    <a:lumMod val="75000"/>
                    <a:lumOff val="25000"/>
                  </a:schemeClr>
                </a:solidFill>
                <a:hlinkClick r:id="rId3"/>
              </a:rPr>
              <a:t>object recognition</a:t>
            </a:r>
            <a:r>
              <a:rPr lang="en-US" sz="1700">
                <a:solidFill>
                  <a:schemeClr val="tx1">
                    <a:lumMod val="75000"/>
                    <a:lumOff val="25000"/>
                  </a:schemeClr>
                </a:solidFill>
              </a:rPr>
              <a:t> and </a:t>
            </a:r>
            <a:r>
              <a:rPr lang="en-US" sz="1700">
                <a:solidFill>
                  <a:schemeClr val="tx1">
                    <a:lumMod val="75000"/>
                    <a:lumOff val="25000"/>
                  </a:schemeClr>
                </a:solidFill>
                <a:hlinkClick r:id="rId4"/>
              </a:rPr>
              <a:t>computer vision</a:t>
            </a:r>
            <a:r>
              <a:rPr lang="en-US" sz="1700">
                <a:solidFill>
                  <a:schemeClr val="tx1">
                    <a:lumMod val="75000"/>
                    <a:lumOff val="25000"/>
                  </a:schemeClr>
                </a:solidFill>
              </a:rPr>
              <a:t> — such as </a:t>
            </a:r>
            <a:r>
              <a:rPr lang="en-US" sz="1700">
                <a:solidFill>
                  <a:schemeClr val="tx1">
                    <a:lumMod val="75000"/>
                    <a:lumOff val="25000"/>
                  </a:schemeClr>
                </a:solidFill>
                <a:hlinkClick r:id="rId5"/>
              </a:rPr>
              <a:t>self-driving vehicles</a:t>
            </a:r>
            <a:r>
              <a:rPr lang="en-US" sz="1700">
                <a:solidFill>
                  <a:schemeClr val="tx1">
                    <a:lumMod val="75000"/>
                    <a:lumOff val="25000"/>
                  </a:schemeClr>
                </a:solidFill>
              </a:rPr>
              <a:t> and face-recognition applications — rely heavily on CNNs.</a:t>
            </a:r>
          </a:p>
        </p:txBody>
      </p:sp>
      <p:sp>
        <p:nvSpPr>
          <p:cNvPr id="26" name="Isosceles Triangle 25">
            <a:extLst>
              <a:ext uri="{FF2B5EF4-FFF2-40B4-BE49-F238E27FC236}">
                <a16:creationId xmlns:a16="http://schemas.microsoft.com/office/drawing/2014/main" xmlns="" id="{7E2C7115-5336-410C-AD71-0F0952A2E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807450" y="3009900"/>
            <a:ext cx="336550"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1986767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609316A9-990D-4EC3-A671-70EE5C1493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6350"/>
            <a:ext cx="9144001" cy="5149850"/>
            <a:chOff x="0" y="-8467"/>
            <a:chExt cx="12192000" cy="6866467"/>
          </a:xfrm>
        </p:grpSpPr>
        <p:cxnSp>
          <p:nvCxnSpPr>
            <p:cNvPr id="15" name="Straight Connector 14">
              <a:extLst>
                <a:ext uri="{FF2B5EF4-FFF2-40B4-BE49-F238E27FC236}">
                  <a16:creationId xmlns:a16="http://schemas.microsoft.com/office/drawing/2014/main" xmlns="" id="{9B0C6109-9159-49CA-AD7A-F9035539DB7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xmlns="" id="{686F14F5-308C-4EB6-87AB-05DE9501B1A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xmlns="" id="{BA032363-A188-47C5-9D59-9B788809DC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xmlns="" id="{2C4077DF-6BB9-4069-AD28-6B1664EBB0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1D2B8B50-3419-41ED-9A9F-3CF9EEBBD3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xmlns="" id="{5C640498-2E73-4FA2-BEB6-C3596A458C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xmlns="" id="{3240EEFC-4112-4C39-A816-C815774F6D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xmlns="" id="{ADF362B0-03EA-4800-9FAA-9F128587E4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xmlns="" id="{0BA84559-2F4C-4795-9246-4C563F942D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xmlns="" id="{FA77A1AA-CA47-4A91-A0A1-0A8CE31A9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6" name="Rectangle 25">
            <a:extLst>
              <a:ext uri="{FF2B5EF4-FFF2-40B4-BE49-F238E27FC236}">
                <a16:creationId xmlns:a16="http://schemas.microsoft.com/office/drawing/2014/main" xmlns="" id="{03E8462A-FEBA-4848-81CC-3F8DA3E477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xmlns="" id="{2109F83F-40FE-4DB3-84CC-09FB3340D06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6350"/>
            <a:ext cx="9144001" cy="5149850"/>
            <a:chOff x="0" y="-8467"/>
            <a:chExt cx="12192000" cy="6866467"/>
          </a:xfrm>
        </p:grpSpPr>
        <p:cxnSp>
          <p:nvCxnSpPr>
            <p:cNvPr id="29" name="Straight Connector 28">
              <a:extLst>
                <a:ext uri="{FF2B5EF4-FFF2-40B4-BE49-F238E27FC236}">
                  <a16:creationId xmlns:a16="http://schemas.microsoft.com/office/drawing/2014/main" xmlns="" id="{1DE492D7-C3C3-48FF-80C8-37021EA026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xmlns="" id="{0B30FF97-2E9A-490A-AED2-90BA2E0EC1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xmlns="" id="{B6D53C7D-A312-47B6-A66A-230A19CFAC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xmlns="" id="{9329D58C-0D2E-4A2B-AD6A-9CEE506784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xmlns="" id="{9D446EDE-C690-4461-8BF2-7634808FC8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xmlns="" id="{323F3D34-6531-4AD7-A8C6-195A090281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xmlns="" id="{B9B0AE3F-2350-435F-A9B0-C310BF8763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xmlns="" id="{4EFA655C-9E50-4C14-A89E-AD7B648E4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xmlns="" id="{3E843863-7D25-4C01-9A17-E817CB6D99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9" name="Rectangle 38">
            <a:extLst>
              <a:ext uri="{FF2B5EF4-FFF2-40B4-BE49-F238E27FC236}">
                <a16:creationId xmlns:a16="http://schemas.microsoft.com/office/drawing/2014/main" xmlns="" id="{7941F9B1-B01B-4A84-89D9-B169AEB4E4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Chart, diagram, bubble chart&#10;&#10;Description automatically generated">
            <a:extLst>
              <a:ext uri="{FF2B5EF4-FFF2-40B4-BE49-F238E27FC236}">
                <a16:creationId xmlns:a16="http://schemas.microsoft.com/office/drawing/2014/main" xmlns="" id="{143C5DA7-E9AB-F44B-38B3-30FE99A84B90}"/>
              </a:ext>
            </a:extLst>
          </p:cNvPr>
          <p:cNvPicPr>
            <a:picLocks noChangeAspect="1"/>
          </p:cNvPicPr>
          <p:nvPr/>
        </p:nvPicPr>
        <p:blipFill>
          <a:blip r:embed="rId2"/>
          <a:stretch>
            <a:fillRect/>
          </a:stretch>
        </p:blipFill>
        <p:spPr>
          <a:xfrm>
            <a:off x="844731" y="1163080"/>
            <a:ext cx="7455945" cy="2814619"/>
          </a:xfrm>
          <a:prstGeom prst="rect">
            <a:avLst/>
          </a:prstGeom>
        </p:spPr>
      </p:pic>
    </p:spTree>
    <p:extLst>
      <p:ext uri="{BB962C8B-B14F-4D97-AF65-F5344CB8AC3E}">
        <p14:creationId xmlns:p14="http://schemas.microsoft.com/office/powerpoint/2010/main" xmlns="" val="793097360"/>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541</TotalTime>
  <Words>440</Words>
  <Application>Microsoft Office PowerPoint</Application>
  <PresentationFormat>On-screen Show (16:9)</PresentationFormat>
  <Paragraphs>76</Paragraphs>
  <Slides>19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Trebuchet MS</vt:lpstr>
      <vt:lpstr>Calibri</vt:lpstr>
      <vt:lpstr>Times New Roman</vt:lpstr>
      <vt:lpstr>Wingdings 3</vt:lpstr>
      <vt:lpstr>Inter</vt:lpstr>
      <vt:lpstr>Facet</vt:lpstr>
      <vt:lpstr>Slide 1</vt:lpstr>
      <vt:lpstr>ABSTRACT:</vt:lpstr>
      <vt:lpstr>Slide 3</vt:lpstr>
      <vt:lpstr> </vt:lpstr>
      <vt:lpstr>          SOFTWARE ENVIRONMENTS    </vt:lpstr>
      <vt:lpstr>OPEN CV(4.2.0.32)</vt:lpstr>
      <vt:lpstr>YOLO</vt:lpstr>
      <vt:lpstr>Slide 8</vt:lpstr>
      <vt:lpstr>Slide 9</vt:lpstr>
      <vt:lpstr>OCR</vt:lpstr>
      <vt:lpstr>Tkinter  </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 Project Name</dc:title>
  <dc:creator>Bunny</dc:creator>
  <cp:lastModifiedBy>Lenovo</cp:lastModifiedBy>
  <cp:revision>903</cp:revision>
  <dcterms:modified xsi:type="dcterms:W3CDTF">2022-06-29T17:14:32Z</dcterms:modified>
</cp:coreProperties>
</file>