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EBFACA-3C06-E53E-8D52-E7E34CC40C4D}" v="404" dt="2021-09-29T07:30:25.0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82" d="100"/>
          <a:sy n="82" d="100"/>
        </p:scale>
        <p:origin x="55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18N81A05K7" userId="S::18n81a05k7@sphoorthyenggcollege.onmicrosoft.com::1445633f-e210-479d-aadb-681add2b745f" providerId="AD" clId="Web-{B1EBFACA-3C06-E53E-8D52-E7E34CC40C4D}"/>
    <pc:docChg chg="addSld delSld modSld">
      <pc:chgData name="18N81A05K7" userId="S::18n81a05k7@sphoorthyenggcollege.onmicrosoft.com::1445633f-e210-479d-aadb-681add2b745f" providerId="AD" clId="Web-{B1EBFACA-3C06-E53E-8D52-E7E34CC40C4D}" dt="2021-09-29T07:30:21.243" v="221" actId="20577"/>
      <pc:docMkLst>
        <pc:docMk/>
      </pc:docMkLst>
      <pc:sldChg chg="addSp modSp">
        <pc:chgData name="18N81A05K7" userId="S::18n81a05k7@sphoorthyenggcollege.onmicrosoft.com::1445633f-e210-479d-aadb-681add2b745f" providerId="AD" clId="Web-{B1EBFACA-3C06-E53E-8D52-E7E34CC40C4D}" dt="2021-09-29T07:30:21.243" v="221" actId="20577"/>
        <pc:sldMkLst>
          <pc:docMk/>
          <pc:sldMk cId="3701117669" sldId="256"/>
        </pc:sldMkLst>
        <pc:spChg chg="add mod">
          <ac:chgData name="18N81A05K7" userId="S::18n81a05k7@sphoorthyenggcollege.onmicrosoft.com::1445633f-e210-479d-aadb-681add2b745f" providerId="AD" clId="Web-{B1EBFACA-3C06-E53E-8D52-E7E34CC40C4D}" dt="2021-09-29T07:26:34.832" v="155" actId="20577"/>
          <ac:spMkLst>
            <pc:docMk/>
            <pc:sldMk cId="3701117669" sldId="256"/>
            <ac:spMk id="2" creationId="{E56804C5-4F3C-4C7D-88BE-22F20C3EA57B}"/>
          </ac:spMkLst>
        </pc:spChg>
        <pc:spChg chg="mod">
          <ac:chgData name="18N81A05K7" userId="S::18n81a05k7@sphoorthyenggcollege.onmicrosoft.com::1445633f-e210-479d-aadb-681add2b745f" providerId="AD" clId="Web-{B1EBFACA-3C06-E53E-8D52-E7E34CC40C4D}" dt="2021-09-29T07:30:21.243" v="221" actId="20577"/>
          <ac:spMkLst>
            <pc:docMk/>
            <pc:sldMk cId="3701117669" sldId="256"/>
            <ac:spMk id="5" creationId="{183336C0-AB9F-4965-B9AD-42B0CD61DACA}"/>
          </ac:spMkLst>
        </pc:spChg>
      </pc:sldChg>
      <pc:sldChg chg="modSp">
        <pc:chgData name="18N81A05K7" userId="S::18n81a05k7@sphoorthyenggcollege.onmicrosoft.com::1445633f-e210-479d-aadb-681add2b745f" providerId="AD" clId="Web-{B1EBFACA-3C06-E53E-8D52-E7E34CC40C4D}" dt="2021-09-29T04:50:45.650" v="126" actId="20577"/>
        <pc:sldMkLst>
          <pc:docMk/>
          <pc:sldMk cId="1327598992" sldId="259"/>
        </pc:sldMkLst>
        <pc:spChg chg="mod">
          <ac:chgData name="18N81A05K7" userId="S::18n81a05k7@sphoorthyenggcollege.onmicrosoft.com::1445633f-e210-479d-aadb-681add2b745f" providerId="AD" clId="Web-{B1EBFACA-3C06-E53E-8D52-E7E34CC40C4D}" dt="2021-09-29T04:50:45.650" v="126" actId="20577"/>
          <ac:spMkLst>
            <pc:docMk/>
            <pc:sldMk cId="1327598992" sldId="259"/>
            <ac:spMk id="5" creationId="{E3E8E2A3-0115-4E58-B201-361D5B81F4B7}"/>
          </ac:spMkLst>
        </pc:spChg>
      </pc:sldChg>
      <pc:sldChg chg="addSp modSp new">
        <pc:chgData name="18N81A05K7" userId="S::18n81a05k7@sphoorthyenggcollege.onmicrosoft.com::1445633f-e210-479d-aadb-681add2b745f" providerId="AD" clId="Web-{B1EBFACA-3C06-E53E-8D52-E7E34CC40C4D}" dt="2021-09-29T04:42:58.514" v="124" actId="20577"/>
        <pc:sldMkLst>
          <pc:docMk/>
          <pc:sldMk cId="649821904" sldId="267"/>
        </pc:sldMkLst>
        <pc:spChg chg="add mod">
          <ac:chgData name="18N81A05K7" userId="S::18n81a05k7@sphoorthyenggcollege.onmicrosoft.com::1445633f-e210-479d-aadb-681add2b745f" providerId="AD" clId="Web-{B1EBFACA-3C06-E53E-8D52-E7E34CC40C4D}" dt="2021-09-29T04:27:16.158" v="25" actId="14100"/>
          <ac:spMkLst>
            <pc:docMk/>
            <pc:sldMk cId="649821904" sldId="267"/>
            <ac:spMk id="2" creationId="{B96E8DA3-1E89-4562-91E0-D7211CAC4408}"/>
          </ac:spMkLst>
        </pc:spChg>
        <pc:spChg chg="add mod">
          <ac:chgData name="18N81A05K7" userId="S::18n81a05k7@sphoorthyenggcollege.onmicrosoft.com::1445633f-e210-479d-aadb-681add2b745f" providerId="AD" clId="Web-{B1EBFACA-3C06-E53E-8D52-E7E34CC40C4D}" dt="2021-09-29T04:42:58.514" v="124" actId="20577"/>
          <ac:spMkLst>
            <pc:docMk/>
            <pc:sldMk cId="649821904" sldId="267"/>
            <ac:spMk id="3" creationId="{1119F18E-999A-4147-ACE2-DE5AC5548B2C}"/>
          </ac:spMkLst>
        </pc:spChg>
      </pc:sldChg>
      <pc:sldChg chg="new del">
        <pc:chgData name="18N81A05K7" userId="S::18n81a05k7@sphoorthyenggcollege.onmicrosoft.com::1445633f-e210-479d-aadb-681add2b745f" providerId="AD" clId="Web-{B1EBFACA-3C06-E53E-8D52-E7E34CC40C4D}" dt="2021-09-29T04:25:27.452" v="1"/>
        <pc:sldMkLst>
          <pc:docMk/>
          <pc:sldMk cId="2459418341" sldId="26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95E3-9786-40CC-86D1-7A5FD4089B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C44880A-01AC-4C4A-B70B-478C5DBBBF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545CCF-E5A4-4244-9753-7F4C2737B367}"/>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5" name="Footer Placeholder 4">
            <a:extLst>
              <a:ext uri="{FF2B5EF4-FFF2-40B4-BE49-F238E27FC236}">
                <a16:creationId xmlns:a16="http://schemas.microsoft.com/office/drawing/2014/main" id="{99A1FAB2-64D5-446A-B7F8-938AB8DE7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D98845-C229-4305-9249-B2A3641F75E8}"/>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1134275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2EC1-79AC-4D7F-943D-BB25C1EA76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8B3216-FA32-42C2-9607-21F4297FCF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333DF8-E73D-4545-8317-EA2FF975C6E7}"/>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5" name="Footer Placeholder 4">
            <a:extLst>
              <a:ext uri="{FF2B5EF4-FFF2-40B4-BE49-F238E27FC236}">
                <a16:creationId xmlns:a16="http://schemas.microsoft.com/office/drawing/2014/main" id="{859EE69F-0903-406D-934E-1DE7D75B3F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DE236-C2FD-4CE4-A1D7-99116A8E6F87}"/>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2766958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CD13BF-AAA8-408E-B397-6C1AAAC4D6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BF3F64B-8BA7-4105-A5DA-855CEB5D91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B8F5F-E699-4E96-892C-69BF84AD963D}"/>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5" name="Footer Placeholder 4">
            <a:extLst>
              <a:ext uri="{FF2B5EF4-FFF2-40B4-BE49-F238E27FC236}">
                <a16:creationId xmlns:a16="http://schemas.microsoft.com/office/drawing/2014/main" id="{34A05171-5378-4B43-876E-867D97BB2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A0BB09-36D6-4156-9CA0-899B6AB2FB71}"/>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226304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B4891-290D-422C-B59B-62C51F7DB3E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93DADF-70DE-4BD5-9521-839F00755D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C01BB-A21F-4EA7-A182-83BC04E3FE1C}"/>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5" name="Footer Placeholder 4">
            <a:extLst>
              <a:ext uri="{FF2B5EF4-FFF2-40B4-BE49-F238E27FC236}">
                <a16:creationId xmlns:a16="http://schemas.microsoft.com/office/drawing/2014/main" id="{880A7071-E454-492F-8D3C-8F9461FDFB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62ADD1-3C04-4372-A3AA-C61DD0ADF396}"/>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3372331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D99D-C71B-44CC-B2DB-2004E5FA5D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43A33D-187F-4DD7-8976-574A18E3205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464452-8DD1-48E0-8D5D-90E4C28840BB}"/>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5" name="Footer Placeholder 4">
            <a:extLst>
              <a:ext uri="{FF2B5EF4-FFF2-40B4-BE49-F238E27FC236}">
                <a16:creationId xmlns:a16="http://schemas.microsoft.com/office/drawing/2014/main" id="{35D7AC26-8792-472A-9169-C09ED56D81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2C2046-8B82-4405-B921-1E8C840507AA}"/>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3070325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D701-4AD9-4E76-A613-4EF2A4807B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985E36-8274-4449-949B-A4409EC7D8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8F5E61-E100-4D99-A033-0F82C9B02E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7DABFC-3C00-4925-9938-6F384003067A}"/>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6" name="Footer Placeholder 5">
            <a:extLst>
              <a:ext uri="{FF2B5EF4-FFF2-40B4-BE49-F238E27FC236}">
                <a16:creationId xmlns:a16="http://schemas.microsoft.com/office/drawing/2014/main" id="{356DD3EB-B537-43E9-B941-E9DA559603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F43EDC-B93A-4A9E-A600-858C7C94DBB8}"/>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700850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6032-7544-483E-BD85-35ACEF32003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72D525-9975-411B-A494-560F8B5ABE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755F5F-315F-4126-930F-0C0467EE3B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E2380C4-0736-4BC6-A25A-F3775D39B5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57CCB7-2014-4991-863E-20131A1DF0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02124B3-58ED-4640-9EA4-6BDB7341FDCE}"/>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8" name="Footer Placeholder 7">
            <a:extLst>
              <a:ext uri="{FF2B5EF4-FFF2-40B4-BE49-F238E27FC236}">
                <a16:creationId xmlns:a16="http://schemas.microsoft.com/office/drawing/2014/main" id="{1CD9CDFD-1192-44EF-B644-340123BBA24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D45165-A0FE-43F7-8CE0-51F3843632A8}"/>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1940206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EE3E6-0335-4C01-A29A-5AF84032976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C43341-652F-45ED-A3D4-AE2473265063}"/>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4" name="Footer Placeholder 3">
            <a:extLst>
              <a:ext uri="{FF2B5EF4-FFF2-40B4-BE49-F238E27FC236}">
                <a16:creationId xmlns:a16="http://schemas.microsoft.com/office/drawing/2014/main" id="{D2379E9D-1709-402B-B56E-D96CAFCA20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60C91BE-3564-41AA-8AB5-E5913F24A3FA}"/>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2717366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AA6714-EDCE-44F6-A603-1C521DDF4FAE}"/>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3" name="Footer Placeholder 2">
            <a:extLst>
              <a:ext uri="{FF2B5EF4-FFF2-40B4-BE49-F238E27FC236}">
                <a16:creationId xmlns:a16="http://schemas.microsoft.com/office/drawing/2014/main" id="{E156D1CA-B2EC-4CEE-8F21-4C8D9C4EF7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60B5C7-C021-4793-82AB-86730393473F}"/>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2570422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D7473-FF76-4A29-9285-B2AB16F39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225380-0059-4D0B-8E70-319E79C0C6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FAE7FF-4C02-4695-B3E6-F07AF1A11F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87F486-9B7E-4F9A-97A5-7DFBE310E16B}"/>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6" name="Footer Placeholder 5">
            <a:extLst>
              <a:ext uri="{FF2B5EF4-FFF2-40B4-BE49-F238E27FC236}">
                <a16:creationId xmlns:a16="http://schemas.microsoft.com/office/drawing/2014/main" id="{F31E57C8-A413-490F-9E90-BC7D12DDB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D04B00-E66D-4E7B-A904-C75B1CBBDF7C}"/>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153885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EC2F-014F-4431-B7BB-CD6EB5C5B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85BD0E0-0683-4883-BAE4-BE60C0AEB3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7C0C490-2299-494C-AB1D-1DA7A463AF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5208A1-4F59-4449-8BE9-BECB46B802CF}"/>
              </a:ext>
            </a:extLst>
          </p:cNvPr>
          <p:cNvSpPr>
            <a:spLocks noGrp="1"/>
          </p:cNvSpPr>
          <p:nvPr>
            <p:ph type="dt" sz="half" idx="10"/>
          </p:nvPr>
        </p:nvSpPr>
        <p:spPr/>
        <p:txBody>
          <a:bodyPr/>
          <a:lstStyle/>
          <a:p>
            <a:fld id="{49C39D41-786F-4760-8EED-4B4D2E029C49}" type="datetimeFigureOut">
              <a:rPr lang="en-IN" smtClean="0"/>
              <a:t>04-10-2021</a:t>
            </a:fld>
            <a:endParaRPr lang="en-IN"/>
          </a:p>
        </p:txBody>
      </p:sp>
      <p:sp>
        <p:nvSpPr>
          <p:cNvPr id="6" name="Footer Placeholder 5">
            <a:extLst>
              <a:ext uri="{FF2B5EF4-FFF2-40B4-BE49-F238E27FC236}">
                <a16:creationId xmlns:a16="http://schemas.microsoft.com/office/drawing/2014/main" id="{F8FD9DA3-FE8C-463C-B539-704F455878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BE7DF-5578-48BE-BFFD-85D66DD06E3E}"/>
              </a:ext>
            </a:extLst>
          </p:cNvPr>
          <p:cNvSpPr>
            <a:spLocks noGrp="1"/>
          </p:cNvSpPr>
          <p:nvPr>
            <p:ph type="sldNum" sz="quarter" idx="12"/>
          </p:nvPr>
        </p:nvSpPr>
        <p:spPr/>
        <p:txBody>
          <a:bodyPr/>
          <a:lstStyle/>
          <a:p>
            <a:fld id="{4AFBAC41-84E1-42FC-BCD7-70F2119EC877}" type="slidenum">
              <a:rPr lang="en-IN" smtClean="0"/>
              <a:t>‹#›</a:t>
            </a:fld>
            <a:endParaRPr lang="en-IN"/>
          </a:p>
        </p:txBody>
      </p:sp>
    </p:spTree>
    <p:extLst>
      <p:ext uri="{BB962C8B-B14F-4D97-AF65-F5344CB8AC3E}">
        <p14:creationId xmlns:p14="http://schemas.microsoft.com/office/powerpoint/2010/main" val="3701872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A481EE-A662-4F7D-B02C-135FCE68E6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6ACA3A-2349-4630-98FB-3BDA39B4FD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F8C0AC-48DA-421F-B3AA-CCBD8B1894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C39D41-786F-4760-8EED-4B4D2E029C49}" type="datetimeFigureOut">
              <a:rPr lang="en-IN" smtClean="0"/>
              <a:t>04-10-2021</a:t>
            </a:fld>
            <a:endParaRPr lang="en-IN"/>
          </a:p>
        </p:txBody>
      </p:sp>
      <p:sp>
        <p:nvSpPr>
          <p:cNvPr id="5" name="Footer Placeholder 4">
            <a:extLst>
              <a:ext uri="{FF2B5EF4-FFF2-40B4-BE49-F238E27FC236}">
                <a16:creationId xmlns:a16="http://schemas.microsoft.com/office/drawing/2014/main" id="{1FEB4E28-130C-49EC-8514-68A8279A09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F4AC9A2-0DC3-4131-9B54-521D692F4B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BAC41-84E1-42FC-BCD7-70F2119EC877}" type="slidenum">
              <a:rPr lang="en-IN" smtClean="0"/>
              <a:t>‹#›</a:t>
            </a:fld>
            <a:endParaRPr lang="en-IN"/>
          </a:p>
        </p:txBody>
      </p:sp>
    </p:spTree>
    <p:extLst>
      <p:ext uri="{BB962C8B-B14F-4D97-AF65-F5344CB8AC3E}">
        <p14:creationId xmlns:p14="http://schemas.microsoft.com/office/powerpoint/2010/main" val="3756162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23691A-BCB2-4E33-886C-C07C23AD6BE9}"/>
              </a:ext>
            </a:extLst>
          </p:cNvPr>
          <p:cNvSpPr txBox="1"/>
          <p:nvPr/>
        </p:nvSpPr>
        <p:spPr>
          <a:xfrm>
            <a:off x="1733892" y="1369968"/>
            <a:ext cx="9250532" cy="2246769"/>
          </a:xfrm>
          <a:prstGeom prst="rect">
            <a:avLst/>
          </a:prstGeom>
          <a:noFill/>
        </p:spPr>
        <p:txBody>
          <a:bodyPr wrap="square" rtlCol="0">
            <a:spAutoFit/>
          </a:bodyPr>
          <a:lstStyle/>
          <a:p>
            <a:pPr algn="ctr"/>
            <a:endParaRPr lang="en-US" sz="2800" dirty="0">
              <a:latin typeface="Bahnschrift" panose="020B0502040204020203" pitchFamily="34" charset="0"/>
            </a:endParaRPr>
          </a:p>
          <a:p>
            <a:pPr algn="ctr"/>
            <a:endParaRPr lang="en-US" sz="2800" dirty="0">
              <a:latin typeface="Bahnschrift" panose="020B0502040204020203" pitchFamily="34" charset="0"/>
            </a:endParaRPr>
          </a:p>
          <a:p>
            <a:pPr algn="ctr"/>
            <a:r>
              <a:rPr lang="en-US" sz="2800" b="1" dirty="0">
                <a:effectLst>
                  <a:outerShdw blurRad="38100" dist="38100" dir="2700000" algn="tl">
                    <a:srgbClr val="000000">
                      <a:alpha val="43137"/>
                    </a:srgbClr>
                  </a:outerShdw>
                </a:effectLst>
                <a:latin typeface="Bahnschrift" panose="020B0502040204020203" pitchFamily="34" charset="0"/>
              </a:rPr>
              <a:t>SPAMMER DETECTION AND FAKE USER IDENTIFICATION ON </a:t>
            </a:r>
          </a:p>
          <a:p>
            <a:pPr algn="ctr"/>
            <a:r>
              <a:rPr lang="en-US" sz="2800" b="1" dirty="0">
                <a:effectLst>
                  <a:outerShdw blurRad="38100" dist="38100" dir="2700000" algn="tl">
                    <a:srgbClr val="000000">
                      <a:alpha val="43137"/>
                    </a:srgbClr>
                  </a:outerShdw>
                </a:effectLst>
                <a:latin typeface="Bahnschrift" panose="020B0502040204020203" pitchFamily="34" charset="0"/>
              </a:rPr>
              <a:t>SOCIAL NETWORKS</a:t>
            </a:r>
            <a:endParaRPr lang="en-IN" sz="2800" b="1" dirty="0">
              <a:effectLst>
                <a:outerShdw blurRad="38100" dist="38100" dir="2700000" algn="tl">
                  <a:srgbClr val="000000">
                    <a:alpha val="43137"/>
                  </a:srgbClr>
                </a:outerShdw>
              </a:effectLst>
              <a:latin typeface="Bahnschrift" panose="020B0502040204020203" pitchFamily="34" charset="0"/>
            </a:endParaRPr>
          </a:p>
        </p:txBody>
      </p:sp>
      <p:sp>
        <p:nvSpPr>
          <p:cNvPr id="5" name="TextBox 4">
            <a:extLst>
              <a:ext uri="{FF2B5EF4-FFF2-40B4-BE49-F238E27FC236}">
                <a16:creationId xmlns:a16="http://schemas.microsoft.com/office/drawing/2014/main" id="{183336C0-AB9F-4965-B9AD-42B0CD61DACA}"/>
              </a:ext>
            </a:extLst>
          </p:cNvPr>
          <p:cNvSpPr txBox="1"/>
          <p:nvPr/>
        </p:nvSpPr>
        <p:spPr>
          <a:xfrm>
            <a:off x="8824405" y="4829452"/>
            <a:ext cx="2698812" cy="2031325"/>
          </a:xfrm>
          <a:prstGeom prst="rect">
            <a:avLst/>
          </a:prstGeom>
          <a:noFill/>
        </p:spPr>
        <p:txBody>
          <a:bodyPr wrap="square" lIns="91440" tIns="45720" rIns="91440" bIns="45720" rtlCol="0" anchor="t">
            <a:spAutoFit/>
          </a:bodyPr>
          <a:lstStyle/>
          <a:p>
            <a:r>
              <a:rPr lang="en-IN" b="1" dirty="0">
                <a:latin typeface="Bahnschrift"/>
              </a:rPr>
              <a:t>Team:-</a:t>
            </a:r>
          </a:p>
          <a:p>
            <a:endParaRPr lang="en-IN" dirty="0">
              <a:effectLst>
                <a:outerShdw blurRad="38100" dist="38100" dir="2700000" algn="tl">
                  <a:srgbClr val="000000">
                    <a:alpha val="43137"/>
                  </a:srgbClr>
                </a:outerShdw>
              </a:effectLst>
            </a:endParaRPr>
          </a:p>
          <a:p>
            <a:r>
              <a:rPr lang="en-IN" dirty="0"/>
              <a:t>     </a:t>
            </a:r>
            <a:r>
              <a:rPr lang="en-IN" b="1" dirty="0"/>
              <a:t> </a:t>
            </a:r>
            <a:r>
              <a:rPr lang="en-IN" dirty="0">
                <a:effectLst>
                  <a:outerShdw blurRad="38100" dist="38100" dir="2700000" algn="tl">
                    <a:srgbClr val="000000">
                      <a:alpha val="43137"/>
                    </a:srgbClr>
                  </a:outerShdw>
                </a:effectLst>
              </a:rPr>
              <a:t>A</a:t>
            </a:r>
            <a:r>
              <a:rPr lang="en-IN" dirty="0"/>
              <a:t>.</a:t>
            </a:r>
            <a:r>
              <a:rPr lang="en-IN" dirty="0">
                <a:effectLst>
                  <a:outerShdw blurRad="38100" dist="38100" dir="2700000" algn="tl">
                    <a:srgbClr val="000000">
                      <a:alpha val="43137"/>
                    </a:srgbClr>
                  </a:outerShdw>
                </a:effectLst>
              </a:rPr>
              <a:t>Naga Akshita(18-5K7)</a:t>
            </a:r>
            <a:endParaRPr lang="en-IN" dirty="0">
              <a:effectLst>
                <a:outerShdw blurRad="38100" dist="38100" dir="2700000" algn="tl">
                  <a:srgbClr val="000000">
                    <a:alpha val="43137"/>
                  </a:srgbClr>
                </a:outerShdw>
              </a:effectLst>
              <a:cs typeface="Calibri"/>
            </a:endParaRPr>
          </a:p>
          <a:p>
            <a:r>
              <a:rPr lang="en-IN" dirty="0">
                <a:effectLst>
                  <a:outerShdw blurRad="38100" dist="38100" dir="2700000" algn="tl">
                    <a:srgbClr val="000000">
                      <a:alpha val="43137"/>
                    </a:srgbClr>
                  </a:outerShdw>
                </a:effectLst>
              </a:rPr>
              <a:t>      N .Nandini(18-5K5</a:t>
            </a:r>
            <a:r>
              <a:rPr lang="en-IN" dirty="0">
                <a:effectLst>
                  <a:outerShdw blurRad="38100" dist="38100" dir="2700000" algn="tl">
                    <a:srgbClr val="000000">
                      <a:alpha val="43137"/>
                    </a:srgbClr>
                  </a:outerShdw>
                </a:effectLst>
                <a:cs typeface="Calibri"/>
              </a:rPr>
              <a:t>)</a:t>
            </a:r>
          </a:p>
          <a:p>
            <a:r>
              <a:rPr lang="en-IN" dirty="0">
                <a:effectLst>
                  <a:outerShdw blurRad="38100" dist="38100" dir="2700000" algn="tl">
                    <a:srgbClr val="000000">
                      <a:alpha val="43137"/>
                    </a:srgbClr>
                  </a:outerShdw>
                </a:effectLst>
              </a:rPr>
              <a:t>      D.Amulya(18-5M4)</a:t>
            </a:r>
            <a:endParaRPr lang="en-IN" dirty="0">
              <a:effectLst>
                <a:outerShdw blurRad="38100" dist="38100" dir="2700000" algn="tl">
                  <a:srgbClr val="000000">
                    <a:alpha val="43137"/>
                  </a:srgbClr>
                </a:outerShdw>
              </a:effectLst>
              <a:cs typeface="Calibri"/>
            </a:endParaRPr>
          </a:p>
          <a:p>
            <a:r>
              <a:rPr lang="en-IN" dirty="0">
                <a:effectLst>
                  <a:outerShdw blurRad="38100" dist="38100" dir="2700000" algn="tl">
                    <a:srgbClr val="000000">
                      <a:alpha val="43137"/>
                    </a:srgbClr>
                  </a:outerShdw>
                </a:effectLst>
              </a:rPr>
              <a:t>      V. Navya Sree(18-5L1)</a:t>
            </a:r>
            <a:endParaRPr lang="en-IN" dirty="0">
              <a:effectLst>
                <a:outerShdw blurRad="38100" dist="38100" dir="2700000" algn="tl">
                  <a:srgbClr val="000000">
                    <a:alpha val="43137"/>
                  </a:srgbClr>
                </a:outerShdw>
              </a:effectLst>
              <a:cs typeface="Calibri"/>
            </a:endParaRPr>
          </a:p>
          <a:p>
            <a:r>
              <a:rPr lang="en-IN" dirty="0"/>
              <a:t>   </a:t>
            </a:r>
            <a:endParaRPr lang="en-IN" dirty="0">
              <a:cs typeface="Calibri"/>
            </a:endParaRPr>
          </a:p>
        </p:txBody>
      </p:sp>
      <p:sp>
        <p:nvSpPr>
          <p:cNvPr id="2" name="TextBox 1">
            <a:extLst>
              <a:ext uri="{FF2B5EF4-FFF2-40B4-BE49-F238E27FC236}">
                <a16:creationId xmlns:a16="http://schemas.microsoft.com/office/drawing/2014/main" id="{E56804C5-4F3C-4C7D-88BE-22F20C3EA57B}"/>
              </a:ext>
            </a:extLst>
          </p:cNvPr>
          <p:cNvSpPr txBox="1"/>
          <p:nvPr/>
        </p:nvSpPr>
        <p:spPr>
          <a:xfrm>
            <a:off x="1152245" y="3691383"/>
            <a:ext cx="6278033" cy="23698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endParaRPr lang="en-US" dirty="0"/>
          </a:p>
          <a:p>
            <a:endParaRPr lang="en-US" dirty="0">
              <a:cs typeface="Calibri" panose="020F0502020204030204"/>
            </a:endParaRPr>
          </a:p>
          <a:p>
            <a:endParaRPr lang="en-US" dirty="0"/>
          </a:p>
          <a:p>
            <a:r>
              <a:rPr lang="en-US" b="1" dirty="0">
                <a:effectLst>
                  <a:outerShdw blurRad="38100" dist="38100" dir="2700000" algn="tl">
                    <a:srgbClr val="000000">
                      <a:alpha val="43137"/>
                    </a:srgbClr>
                  </a:outerShdw>
                </a:effectLst>
              </a:rPr>
              <a:t>GUIDE</a:t>
            </a:r>
            <a:r>
              <a:rPr lang="en-US" dirty="0">
                <a:effectLst>
                  <a:outerShdw blurRad="38100" dist="38100" dir="2700000" algn="tl">
                    <a:srgbClr val="000000">
                      <a:alpha val="43137"/>
                    </a:srgbClr>
                  </a:outerShdw>
                </a:effectLst>
              </a:rPr>
              <a:t> :</a:t>
            </a:r>
          </a:p>
          <a:p>
            <a:endParaRPr lang="en-US" dirty="0">
              <a:effectLst>
                <a:outerShdw blurRad="38100" dist="38100" dir="2700000" algn="tl">
                  <a:srgbClr val="000000">
                    <a:alpha val="43137"/>
                  </a:srgbClr>
                </a:outerShdw>
              </a:effectLst>
            </a:endParaRPr>
          </a:p>
          <a:p>
            <a:pPr algn="l"/>
            <a:r>
              <a:rPr lang="en-US" sz="2000" dirty="0" err="1">
                <a:effectLst>
                  <a:outerShdw blurRad="38100" dist="38100" dir="2700000" algn="tl">
                    <a:srgbClr val="000000">
                      <a:alpha val="43137"/>
                    </a:srgbClr>
                  </a:outerShdw>
                </a:effectLst>
                <a:cs typeface="Calibri"/>
              </a:rPr>
              <a:t>Dr.L.Srikanth</a:t>
            </a:r>
            <a:endParaRPr lang="en-US" sz="2000" dirty="0">
              <a:effectLst>
                <a:outerShdw blurRad="38100" dist="38100" dir="2700000" algn="tl">
                  <a:srgbClr val="000000">
                    <a:alpha val="43137"/>
                  </a:srgbClr>
                </a:outerShdw>
              </a:effectLst>
              <a:cs typeface="Calibri"/>
            </a:endParaRPr>
          </a:p>
          <a:p>
            <a:pPr algn="l"/>
            <a:r>
              <a:rPr lang="en-US" sz="2000" dirty="0">
                <a:effectLst>
                  <a:outerShdw blurRad="38100" dist="38100" dir="2700000" algn="tl">
                    <a:srgbClr val="000000">
                      <a:alpha val="43137"/>
                    </a:srgbClr>
                  </a:outerShdw>
                </a:effectLst>
                <a:cs typeface="Calibri"/>
              </a:rPr>
              <a:t>(</a:t>
            </a:r>
            <a:r>
              <a:rPr lang="en-US" sz="2000">
                <a:effectLst>
                  <a:outerShdw blurRad="38100" dist="38100" dir="2700000" algn="tl">
                    <a:srgbClr val="000000">
                      <a:alpha val="43137"/>
                    </a:srgbClr>
                  </a:outerShdw>
                </a:effectLst>
                <a:cs typeface="Calibri"/>
              </a:rPr>
              <a:t>ASSOCIATE PROFESSOR-CSE</a:t>
            </a:r>
            <a:r>
              <a:rPr lang="en-US" sz="2000" dirty="0">
                <a:effectLst>
                  <a:outerShdw blurRad="38100" dist="38100" dir="2700000" algn="tl">
                    <a:srgbClr val="000000">
                      <a:alpha val="43137"/>
                    </a:srgbClr>
                  </a:outerShdw>
                </a:effectLst>
                <a:cs typeface="Calibri"/>
              </a:rPr>
              <a:t>)</a:t>
            </a:r>
          </a:p>
        </p:txBody>
      </p:sp>
    </p:spTree>
    <p:extLst>
      <p:ext uri="{BB962C8B-B14F-4D97-AF65-F5344CB8AC3E}">
        <p14:creationId xmlns:p14="http://schemas.microsoft.com/office/powerpoint/2010/main" val="3701117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43B1DC2-3410-4A14-8A74-355C5CB23E47}"/>
              </a:ext>
            </a:extLst>
          </p:cNvPr>
          <p:cNvSpPr txBox="1"/>
          <p:nvPr/>
        </p:nvSpPr>
        <p:spPr>
          <a:xfrm>
            <a:off x="2166152" y="1242873"/>
            <a:ext cx="8717871" cy="3016210"/>
          </a:xfrm>
          <a:prstGeom prst="rect">
            <a:avLst/>
          </a:prstGeom>
          <a:noFill/>
        </p:spPr>
        <p:txBody>
          <a:bodyPr wrap="square" rtlCol="0">
            <a:spAutoFit/>
          </a:bodyPr>
          <a:lstStyle/>
          <a:p>
            <a:r>
              <a:rPr lang="en-IN" sz="2400"/>
              <a:t>                                 </a:t>
            </a:r>
            <a:r>
              <a:rPr lang="en-IN" sz="2800" b="1">
                <a:solidFill>
                  <a:schemeClr val="accent2">
                    <a:lumMod val="50000"/>
                  </a:schemeClr>
                </a:solidFill>
                <a:effectLst>
                  <a:outerShdw blurRad="38100" dist="38100" dir="2700000" algn="tl">
                    <a:srgbClr val="000000">
                      <a:alpha val="43137"/>
                    </a:srgbClr>
                  </a:outerShdw>
                </a:effectLst>
                <a:latin typeface="Bahnschrift" panose="020B0502040204020203" pitchFamily="34" charset="0"/>
              </a:rPr>
              <a:t>HARDWARE REQUIREMENTS</a:t>
            </a:r>
          </a:p>
          <a:p>
            <a:endParaRPr lang="en-IN" sz="2400" b="1">
              <a:solidFill>
                <a:schemeClr val="accent2">
                  <a:lumMod val="50000"/>
                </a:schemeClr>
              </a:solidFill>
              <a:effectLst>
                <a:outerShdw blurRad="38100" dist="38100" dir="2700000" algn="tl">
                  <a:srgbClr val="000000">
                    <a:alpha val="43137"/>
                  </a:srgbClr>
                </a:outerShdw>
              </a:effectLst>
              <a:latin typeface="Bahnschrift" panose="020B0502040204020203" pitchFamily="34" charset="0"/>
            </a:endParaRPr>
          </a:p>
          <a:p>
            <a:endParaRPr lang="en-IN" sz="2000" b="1">
              <a:solidFill>
                <a:schemeClr val="accent2">
                  <a:lumMod val="50000"/>
                </a:schemeClr>
              </a:solidFill>
              <a:effectLst>
                <a:outerShdw blurRad="38100" dist="38100" dir="2700000" algn="tl">
                  <a:srgbClr val="000000">
                    <a:alpha val="43137"/>
                  </a:srgbClr>
                </a:outerShdw>
              </a:effectLst>
              <a:latin typeface="Bahnschrift" panose="020B0502040204020203" pitchFamily="34" charset="0"/>
            </a:endParaRPr>
          </a:p>
          <a:p>
            <a:r>
              <a:rPr lang="en-IN" sz="2000">
                <a:latin typeface="Bahnschrift" panose="020B0502040204020203" pitchFamily="34" charset="0"/>
              </a:rPr>
              <a:t>RAM                  :- 8GB</a:t>
            </a:r>
          </a:p>
          <a:p>
            <a:endParaRPr lang="en-IN" sz="2000">
              <a:latin typeface="Bahnschrift" panose="020B0502040204020203" pitchFamily="34" charset="0"/>
            </a:endParaRPr>
          </a:p>
          <a:p>
            <a:r>
              <a:rPr lang="en-IN" sz="2000">
                <a:latin typeface="Bahnschrift" panose="020B0502040204020203" pitchFamily="34" charset="0"/>
              </a:rPr>
              <a:t>HARD DISK       :- 119 GB</a:t>
            </a:r>
          </a:p>
          <a:p>
            <a:endParaRPr lang="en-IN" sz="2000">
              <a:latin typeface="Bahnschrift" panose="020B0502040204020203" pitchFamily="34" charset="0"/>
            </a:endParaRPr>
          </a:p>
          <a:p>
            <a:r>
              <a:rPr lang="en-IN" sz="2000">
                <a:latin typeface="Bahnschrift" panose="020B0502040204020203" pitchFamily="34" charset="0"/>
              </a:rPr>
              <a:t>PROCESSOR     :- Intel core</a:t>
            </a:r>
          </a:p>
          <a:p>
            <a:endParaRPr lang="en-IN"/>
          </a:p>
        </p:txBody>
      </p:sp>
    </p:spTree>
    <p:extLst>
      <p:ext uri="{BB962C8B-B14F-4D97-AF65-F5344CB8AC3E}">
        <p14:creationId xmlns:p14="http://schemas.microsoft.com/office/powerpoint/2010/main" val="2053637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96E8DA3-1E89-4562-91E0-D7211CAC4408}"/>
              </a:ext>
            </a:extLst>
          </p:cNvPr>
          <p:cNvSpPr txBox="1"/>
          <p:nvPr/>
        </p:nvSpPr>
        <p:spPr>
          <a:xfrm>
            <a:off x="1162050" y="419100"/>
            <a:ext cx="63055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a:cs typeface="Calibri"/>
              </a:rPr>
              <a:t>CONCLUSION</a:t>
            </a:r>
          </a:p>
        </p:txBody>
      </p:sp>
      <p:sp>
        <p:nvSpPr>
          <p:cNvPr id="3" name="TextBox 2">
            <a:extLst>
              <a:ext uri="{FF2B5EF4-FFF2-40B4-BE49-F238E27FC236}">
                <a16:creationId xmlns:a16="http://schemas.microsoft.com/office/drawing/2014/main" id="{1119F18E-999A-4147-ACE2-DE5AC5548B2C}"/>
              </a:ext>
            </a:extLst>
          </p:cNvPr>
          <p:cNvSpPr txBox="1"/>
          <p:nvPr/>
        </p:nvSpPr>
        <p:spPr>
          <a:xfrm>
            <a:off x="619125" y="1285875"/>
            <a:ext cx="940117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cs typeface="Calibri"/>
              </a:rPr>
              <a:t>-  </a:t>
            </a:r>
            <a:r>
              <a:rPr lang="en-US" sz="2000" dirty="0">
                <a:ea typeface="+mn-lt"/>
                <a:cs typeface="+mn-lt"/>
              </a:rPr>
              <a:t>We performed a review of techniques used for detecting spammers on Twitter. In addition, we also presented a taxonomy of Twitter spam detection approaches and categorized them as fake content detection, URL based spam detection, spam detection in trending topics, and fake user detection techniques.</a:t>
            </a:r>
            <a:endParaRPr lang="en-US" sz="2000" dirty="0">
              <a:cs typeface="Calibri"/>
            </a:endParaRPr>
          </a:p>
          <a:p>
            <a:endParaRPr lang="en-US" sz="2000" dirty="0">
              <a:cs typeface="Calibri"/>
            </a:endParaRPr>
          </a:p>
          <a:p>
            <a:endParaRPr lang="en-US" sz="2000" dirty="0">
              <a:cs typeface="Calibri"/>
            </a:endParaRPr>
          </a:p>
          <a:p>
            <a:r>
              <a:rPr lang="en-US" sz="2000" dirty="0">
                <a:ea typeface="+mn-lt"/>
                <a:cs typeface="+mn-lt"/>
              </a:rPr>
              <a:t>- False news identification on social media networks is an issue that needs to be explored because of the serious consequences of such news at individual as well as collective level. </a:t>
            </a:r>
            <a:endParaRPr lang="en-US" sz="2000" dirty="0">
              <a:cs typeface="Calibri"/>
            </a:endParaRPr>
          </a:p>
          <a:p>
            <a:endParaRPr lang="en-US" sz="2000" dirty="0">
              <a:cs typeface="Calibri"/>
            </a:endParaRPr>
          </a:p>
          <a:p>
            <a:endParaRPr lang="en-US" sz="2000" dirty="0">
              <a:cs typeface="Calibri"/>
            </a:endParaRPr>
          </a:p>
        </p:txBody>
      </p:sp>
    </p:spTree>
    <p:extLst>
      <p:ext uri="{BB962C8B-B14F-4D97-AF65-F5344CB8AC3E}">
        <p14:creationId xmlns:p14="http://schemas.microsoft.com/office/powerpoint/2010/main" val="64982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01DB63-7760-4480-97CB-CF162B31A038}"/>
              </a:ext>
            </a:extLst>
          </p:cNvPr>
          <p:cNvSpPr txBox="1"/>
          <p:nvPr/>
        </p:nvSpPr>
        <p:spPr>
          <a:xfrm>
            <a:off x="665825" y="745724"/>
            <a:ext cx="3213717" cy="523220"/>
          </a:xfrm>
          <a:prstGeom prst="rect">
            <a:avLst/>
          </a:prstGeom>
          <a:noFill/>
        </p:spPr>
        <p:txBody>
          <a:bodyPr wrap="square" rtlCol="0">
            <a:spAutoFit/>
          </a:bodyPr>
          <a:lstStyle/>
          <a:p>
            <a:r>
              <a:rPr lang="en-IN" sz="2800" b="1">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ABSTRACT</a:t>
            </a:r>
            <a:r>
              <a:rPr lang="en-IN" sz="2800">
                <a:solidFill>
                  <a:schemeClr val="accent1">
                    <a:lumMod val="75000"/>
                  </a:schemeClr>
                </a:solidFill>
                <a:effectLst>
                  <a:outerShdw blurRad="38100" dist="38100" dir="2700000" algn="tl">
                    <a:srgbClr val="000000">
                      <a:alpha val="43137"/>
                    </a:srgbClr>
                  </a:outerShdw>
                </a:effectLst>
              </a:rPr>
              <a:t>:</a:t>
            </a:r>
          </a:p>
        </p:txBody>
      </p:sp>
      <p:sp>
        <p:nvSpPr>
          <p:cNvPr id="6" name="TextBox 5">
            <a:extLst>
              <a:ext uri="{FF2B5EF4-FFF2-40B4-BE49-F238E27FC236}">
                <a16:creationId xmlns:a16="http://schemas.microsoft.com/office/drawing/2014/main" id="{D1C1CDB6-1874-445F-8F02-2CC0D99ADB44}"/>
              </a:ext>
            </a:extLst>
          </p:cNvPr>
          <p:cNvSpPr txBox="1"/>
          <p:nvPr/>
        </p:nvSpPr>
        <p:spPr>
          <a:xfrm>
            <a:off x="436485" y="1533465"/>
            <a:ext cx="11319029"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Bahnschrift" panose="020B0502040204020203" pitchFamily="34" charset="0"/>
              </a:rPr>
              <a:t>Nowadays Usage of Social Networks increasing rapidly. A user interacts with social sites such as Twitter, Facebook, Instagram, Mails , etc.….</a:t>
            </a:r>
          </a:p>
          <a:p>
            <a:endParaRPr lang="en-US" sz="2000" dirty="0">
              <a:latin typeface="Bahnschrift"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rPr>
              <a:t>Leading social network sites have turned into target platforms for the spammers to disperse a huge amount of irrelevant  information.</a:t>
            </a:r>
          </a:p>
          <a:p>
            <a:endParaRPr lang="en-US" sz="2000" dirty="0">
              <a:latin typeface="Bahnschrift"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rPr>
              <a:t>Therefore it allows an unreasonable amount of spam. Fake users send undesired tweets to users to promote services or websites that not only affect legitimate users but also disrupt resource consumption. </a:t>
            </a:r>
          </a:p>
          <a:p>
            <a:endParaRPr lang="en-US" sz="2000" dirty="0">
              <a:latin typeface="Bahnschrift"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rPr>
              <a:t>Moreover, the possibility of expanding invalid information to users through fake identities has increased that results in the unrolling of harmful content.</a:t>
            </a:r>
          </a:p>
          <a:p>
            <a:endParaRPr lang="en-US" sz="2000" dirty="0">
              <a:latin typeface="Bahnschrift" panose="020B0502040204020203" pitchFamily="34" charset="0"/>
            </a:endParaRPr>
          </a:p>
          <a:p>
            <a:pPr marL="342900" indent="-342900">
              <a:buFont typeface="Arial" panose="020B0604020202020204" pitchFamily="34" charset="0"/>
              <a:buChar char="•"/>
            </a:pPr>
            <a:r>
              <a:rPr lang="en-US" sz="2000" dirty="0">
                <a:latin typeface="Bahnschrift" panose="020B0502040204020203" pitchFamily="34" charset="0"/>
              </a:rPr>
              <a:t> Recently, the detection of spammers and identification of fake users on Twitter has become a common area.</a:t>
            </a:r>
          </a:p>
          <a:p>
            <a:endParaRPr lang="en-US" sz="2000" dirty="0">
              <a:latin typeface="Bahnschrift" panose="020B0502040204020203" pitchFamily="34" charset="0"/>
            </a:endParaRPr>
          </a:p>
          <a:p>
            <a:r>
              <a:rPr lang="en-US" sz="2000" dirty="0">
                <a:latin typeface="Bahnschrift" panose="020B0502040204020203" pitchFamily="34" charset="0"/>
              </a:rPr>
              <a:t>  </a:t>
            </a:r>
            <a:endParaRPr lang="en-IN" sz="2000" dirty="0">
              <a:latin typeface="Bahnschrift" panose="020B0502040204020203" pitchFamily="34" charset="0"/>
            </a:endParaRPr>
          </a:p>
        </p:txBody>
      </p:sp>
    </p:spTree>
    <p:extLst>
      <p:ext uri="{BB962C8B-B14F-4D97-AF65-F5344CB8AC3E}">
        <p14:creationId xmlns:p14="http://schemas.microsoft.com/office/powerpoint/2010/main" val="300676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A347BC-8370-4EEA-9721-FD6C64ADA691}"/>
              </a:ext>
            </a:extLst>
          </p:cNvPr>
          <p:cNvSpPr txBox="1"/>
          <p:nvPr/>
        </p:nvSpPr>
        <p:spPr>
          <a:xfrm>
            <a:off x="907743" y="1952166"/>
            <a:ext cx="11009050" cy="2554545"/>
          </a:xfrm>
          <a:prstGeom prst="rect">
            <a:avLst/>
          </a:prstGeom>
          <a:noFill/>
        </p:spPr>
        <p:txBody>
          <a:bodyPr wrap="square">
            <a:spAutoFit/>
          </a:bodyPr>
          <a:lstStyle/>
          <a:p>
            <a:pPr marL="342900" indent="-342900">
              <a:buFont typeface="Arial" panose="020B0604020202020204" pitchFamily="34" charset="0"/>
              <a:buChar char="•"/>
            </a:pPr>
            <a:r>
              <a:rPr lang="en-US" sz="2000">
                <a:latin typeface="Bahnschrift" panose="020B0502040204020203" pitchFamily="34" charset="0"/>
              </a:rPr>
              <a:t> Here we perform a techniques used for detecting spammers on Twitter. </a:t>
            </a:r>
          </a:p>
          <a:p>
            <a:endParaRPr lang="en-US" sz="2000">
              <a:latin typeface="Bahnschrift" panose="020B0502040204020203" pitchFamily="34" charset="0"/>
            </a:endParaRPr>
          </a:p>
          <a:p>
            <a:pPr marL="342900" indent="-342900">
              <a:buFont typeface="Arial" panose="020B0604020202020204" pitchFamily="34" charset="0"/>
              <a:buChar char="•"/>
            </a:pPr>
            <a:r>
              <a:rPr lang="en-US" sz="2000">
                <a:latin typeface="Bahnschrift" panose="020B0502040204020203" pitchFamily="34" charset="0"/>
              </a:rPr>
              <a:t> Twitter spam detection approaches is presented on the techniques based on their ability to detect:</a:t>
            </a:r>
          </a:p>
          <a:p>
            <a:endParaRPr lang="en-US" sz="2000">
              <a:latin typeface="Bahnschrift" panose="020B0502040204020203" pitchFamily="34" charset="0"/>
            </a:endParaRPr>
          </a:p>
          <a:p>
            <a:r>
              <a:rPr lang="en-US" sz="2000" b="0" i="0">
                <a:solidFill>
                  <a:schemeClr val="accent1">
                    <a:lumMod val="75000"/>
                  </a:schemeClr>
                </a:solidFill>
                <a:effectLst/>
                <a:latin typeface="Bahnschrift" panose="020B0502040204020203" pitchFamily="34" charset="0"/>
              </a:rPr>
              <a:t>                                                         </a:t>
            </a:r>
            <a:r>
              <a:rPr lang="en-US" sz="2000" i="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(I) Fake content</a:t>
            </a:r>
          </a:p>
          <a:p>
            <a:r>
              <a:rPr lang="en-US" sz="200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                                                         </a:t>
            </a:r>
            <a:r>
              <a:rPr lang="en-US" sz="2000" i="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(ii) Spam based on URL</a:t>
            </a:r>
          </a:p>
          <a:p>
            <a:r>
              <a:rPr lang="en-US" sz="200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                                                         </a:t>
            </a:r>
            <a:r>
              <a:rPr lang="en-US" sz="2000" i="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rPr>
              <a:t>(iii) Fake users</a:t>
            </a:r>
            <a:endParaRPr lang="en-US" sz="2000">
              <a:solidFill>
                <a:schemeClr val="accent1">
                  <a:lumMod val="75000"/>
                </a:schemeClr>
              </a:solidFill>
              <a:effectLst>
                <a:outerShdw blurRad="38100" dist="38100" dir="2700000" algn="tl">
                  <a:srgbClr val="000000">
                    <a:alpha val="43137"/>
                  </a:srgbClr>
                </a:outerShdw>
              </a:effectLst>
              <a:latin typeface="Bahnschrift" panose="020B0502040204020203" pitchFamily="34" charset="0"/>
            </a:endParaRPr>
          </a:p>
        </p:txBody>
      </p:sp>
    </p:spTree>
    <p:extLst>
      <p:ext uri="{BB962C8B-B14F-4D97-AF65-F5344CB8AC3E}">
        <p14:creationId xmlns:p14="http://schemas.microsoft.com/office/powerpoint/2010/main" val="2231852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3DBEC64-73C7-4F24-A9E3-082AD55B5BFF}"/>
              </a:ext>
            </a:extLst>
          </p:cNvPr>
          <p:cNvSpPr txBox="1"/>
          <p:nvPr/>
        </p:nvSpPr>
        <p:spPr>
          <a:xfrm>
            <a:off x="1171852" y="1145219"/>
            <a:ext cx="6782540" cy="461665"/>
          </a:xfrm>
          <a:prstGeom prst="rect">
            <a:avLst/>
          </a:prstGeom>
          <a:noFill/>
        </p:spPr>
        <p:txBody>
          <a:bodyPr wrap="square" rtlCol="0">
            <a:spAutoFit/>
          </a:bodyPr>
          <a:lstStyle/>
          <a:p>
            <a:r>
              <a:rPr lang="en-IN" sz="2400" b="1">
                <a:solidFill>
                  <a:schemeClr val="accent1">
                    <a:lumMod val="50000"/>
                  </a:schemeClr>
                </a:solidFill>
                <a:effectLst>
                  <a:outerShdw blurRad="38100" dist="38100" dir="2700000" algn="tl">
                    <a:srgbClr val="000000">
                      <a:alpha val="43137"/>
                    </a:srgbClr>
                  </a:outerShdw>
                </a:effectLst>
                <a:latin typeface="Bahnschrift" panose="020B0502040204020203" pitchFamily="34" charset="0"/>
              </a:rPr>
              <a:t>IMPLEMENTATION:</a:t>
            </a:r>
          </a:p>
        </p:txBody>
      </p:sp>
      <p:sp>
        <p:nvSpPr>
          <p:cNvPr id="5" name="TextBox 4">
            <a:extLst>
              <a:ext uri="{FF2B5EF4-FFF2-40B4-BE49-F238E27FC236}">
                <a16:creationId xmlns:a16="http://schemas.microsoft.com/office/drawing/2014/main" id="{E3E8E2A3-0115-4E58-B201-361D5B81F4B7}"/>
              </a:ext>
            </a:extLst>
          </p:cNvPr>
          <p:cNvSpPr txBox="1"/>
          <p:nvPr/>
        </p:nvSpPr>
        <p:spPr>
          <a:xfrm>
            <a:off x="2059619" y="2308195"/>
            <a:ext cx="8780015" cy="160043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IN" sz="2000">
                <a:latin typeface="Bahnschrift"/>
              </a:rPr>
              <a:t>Here we are developing the  webpage for detecting fake user ,spam base URL, fake content.</a:t>
            </a:r>
          </a:p>
          <a:p>
            <a:pPr marL="342900" indent="-342900">
              <a:buFont typeface="Arial" panose="020B0604020202020204" pitchFamily="34" charset="0"/>
              <a:buChar char="•"/>
            </a:pPr>
            <a:r>
              <a:rPr lang="en-IN" sz="2000">
                <a:latin typeface="Bahnschrift" panose="020B0502040204020203" pitchFamily="34" charset="0"/>
              </a:rPr>
              <a:t>It is an online social network between user and admin (client-server technology).</a:t>
            </a:r>
          </a:p>
          <a:p>
            <a:endParaRPr lang="en-IN"/>
          </a:p>
        </p:txBody>
      </p:sp>
    </p:spTree>
    <p:extLst>
      <p:ext uri="{BB962C8B-B14F-4D97-AF65-F5344CB8AC3E}">
        <p14:creationId xmlns:p14="http://schemas.microsoft.com/office/powerpoint/2010/main" val="1327598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A29CC5-4842-432C-8A25-66724C612048}"/>
              </a:ext>
            </a:extLst>
          </p:cNvPr>
          <p:cNvSpPr txBox="1"/>
          <p:nvPr/>
        </p:nvSpPr>
        <p:spPr>
          <a:xfrm>
            <a:off x="1162974" y="856353"/>
            <a:ext cx="10662081" cy="646331"/>
          </a:xfrm>
          <a:prstGeom prst="rect">
            <a:avLst/>
          </a:prstGeom>
          <a:noFill/>
        </p:spPr>
        <p:txBody>
          <a:bodyPr wrap="square" rtlCol="0">
            <a:spAutoFit/>
          </a:bodyPr>
          <a:lstStyle/>
          <a:p>
            <a:r>
              <a:rPr lang="en-IN"/>
              <a:t>If a user want to </a:t>
            </a:r>
            <a:r>
              <a:rPr lang="en-IN" b="1"/>
              <a:t>LOGIN</a:t>
            </a:r>
            <a:r>
              <a:rPr lang="en-IN"/>
              <a:t> in a web page ,user has to </a:t>
            </a:r>
            <a:r>
              <a:rPr lang="en-IN" b="1"/>
              <a:t>REGISTER</a:t>
            </a:r>
            <a:r>
              <a:rPr lang="en-IN"/>
              <a:t> into the webpage.</a:t>
            </a:r>
          </a:p>
          <a:p>
            <a:endParaRPr lang="en-IN"/>
          </a:p>
        </p:txBody>
      </p:sp>
      <p:pic>
        <p:nvPicPr>
          <p:cNvPr id="5" name="Picture 4">
            <a:extLst>
              <a:ext uri="{FF2B5EF4-FFF2-40B4-BE49-F238E27FC236}">
                <a16:creationId xmlns:a16="http://schemas.microsoft.com/office/drawing/2014/main" id="{F4A2FE1E-D64D-425D-81A6-6A53E51BD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100" y="1725875"/>
            <a:ext cx="4229100" cy="4857750"/>
          </a:xfrm>
          <a:prstGeom prst="rect">
            <a:avLst/>
          </a:prstGeom>
        </p:spPr>
      </p:pic>
      <p:pic>
        <p:nvPicPr>
          <p:cNvPr id="7" name="Picture 4" descr="Laptop Computer With Login Page On Screen. Modern Flat Style Design  Registration Page. Vector Illustration With Gradient Background. Royalty  Free Cliparts, Vectors, And Stock Illustration. Image 123635622.">
            <a:extLst>
              <a:ext uri="{FF2B5EF4-FFF2-40B4-BE49-F238E27FC236}">
                <a16:creationId xmlns:a16="http://schemas.microsoft.com/office/drawing/2014/main" id="{35DF7A91-7A5C-4FD9-A755-3B6A9C36AD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0282" y="2413482"/>
            <a:ext cx="5250618" cy="3747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4260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E753F8-62C7-4609-B8B4-7F58DB75F2F6}"/>
              </a:ext>
            </a:extLst>
          </p:cNvPr>
          <p:cNvSpPr txBox="1"/>
          <p:nvPr/>
        </p:nvSpPr>
        <p:spPr>
          <a:xfrm rot="10800000" flipH="1" flipV="1">
            <a:off x="1109709" y="1418355"/>
            <a:ext cx="10191565" cy="400110"/>
          </a:xfrm>
          <a:prstGeom prst="rect">
            <a:avLst/>
          </a:prstGeom>
          <a:noFill/>
        </p:spPr>
        <p:txBody>
          <a:bodyPr wrap="square" rtlCol="0">
            <a:spAutoFit/>
          </a:bodyPr>
          <a:lstStyle/>
          <a:p>
            <a:r>
              <a:rPr lang="en-IN" sz="2000">
                <a:latin typeface="Bahnschrift" panose="020B0502040204020203" pitchFamily="34" charset="0"/>
              </a:rPr>
              <a:t>Admin should authorize the user registration so that user can access the webpage</a:t>
            </a:r>
          </a:p>
        </p:txBody>
      </p:sp>
      <p:pic>
        <p:nvPicPr>
          <p:cNvPr id="3074" name="Picture 2" descr="Keeper Enterprise - Admin Console">
            <a:extLst>
              <a:ext uri="{FF2B5EF4-FFF2-40B4-BE49-F238E27FC236}">
                <a16:creationId xmlns:a16="http://schemas.microsoft.com/office/drawing/2014/main" id="{6142463B-DEBE-4FAD-8002-426152F77B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660" y="2898259"/>
            <a:ext cx="4972143" cy="304948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What Happens When You Access a Webpage - Creative Computer Solutions, Inc">
            <a:extLst>
              <a:ext uri="{FF2B5EF4-FFF2-40B4-BE49-F238E27FC236}">
                <a16:creationId xmlns:a16="http://schemas.microsoft.com/office/drawing/2014/main" id="{F6B2CC13-1B9B-468F-B00E-3F3F0A8E97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3664" y="3153792"/>
            <a:ext cx="3810001" cy="2538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359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CFE727-529D-4CAB-821F-5D7CB3736803}"/>
              </a:ext>
            </a:extLst>
          </p:cNvPr>
          <p:cNvSpPr txBox="1"/>
          <p:nvPr/>
        </p:nvSpPr>
        <p:spPr>
          <a:xfrm>
            <a:off x="1349406" y="1056443"/>
            <a:ext cx="10049522" cy="707886"/>
          </a:xfrm>
          <a:prstGeom prst="rect">
            <a:avLst/>
          </a:prstGeom>
          <a:noFill/>
        </p:spPr>
        <p:txBody>
          <a:bodyPr wrap="square" rtlCol="0">
            <a:spAutoFit/>
          </a:bodyPr>
          <a:lstStyle/>
          <a:p>
            <a:r>
              <a:rPr lang="en-IN" sz="2000">
                <a:latin typeface="Bahnschrift" panose="020B0502040204020203" pitchFamily="34" charset="0"/>
              </a:rPr>
              <a:t>If any user try to login without any registration and admin authorization , the user is accessing the twitter platform will be identified as a spam/fake user.</a:t>
            </a:r>
          </a:p>
        </p:txBody>
      </p:sp>
      <p:pic>
        <p:nvPicPr>
          <p:cNvPr id="4098" name="Picture 2" descr="Fake, media, people, profile, social, user, users icon - Download on  Iconfinder">
            <a:extLst>
              <a:ext uri="{FF2B5EF4-FFF2-40B4-BE49-F238E27FC236}">
                <a16:creationId xmlns:a16="http://schemas.microsoft.com/office/drawing/2014/main" id="{0339AC9D-FBCB-4E34-A09B-76A453F02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8417" y="2845772"/>
            <a:ext cx="2904200" cy="27382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Report: Fake User Accounts Cost Businesses Millions of Dollars a Year">
            <a:extLst>
              <a:ext uri="{FF2B5EF4-FFF2-40B4-BE49-F238E27FC236}">
                <a16:creationId xmlns:a16="http://schemas.microsoft.com/office/drawing/2014/main" id="{B54F411E-215D-42AF-B28C-976C29606D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8053" y="2690413"/>
            <a:ext cx="4290875" cy="3218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25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4F699E-9B03-4484-B258-E0DB3D9B7629}"/>
              </a:ext>
            </a:extLst>
          </p:cNvPr>
          <p:cNvSpPr txBox="1"/>
          <p:nvPr/>
        </p:nvSpPr>
        <p:spPr>
          <a:xfrm>
            <a:off x="1287261" y="1180729"/>
            <a:ext cx="9170633" cy="707886"/>
          </a:xfrm>
          <a:prstGeom prst="rect">
            <a:avLst/>
          </a:prstGeom>
          <a:noFill/>
        </p:spPr>
        <p:txBody>
          <a:bodyPr wrap="square" rtlCol="0">
            <a:spAutoFit/>
          </a:bodyPr>
          <a:lstStyle/>
          <a:p>
            <a:r>
              <a:rPr lang="en-IN" sz="2000">
                <a:latin typeface="Bahnschrift" panose="020B0502040204020203" pitchFamily="34" charset="0"/>
              </a:rPr>
              <a:t>Now when the user try to tweet by providing any fake data and post on the twitter platform ,the admin will recognize the fake user or data.</a:t>
            </a:r>
          </a:p>
        </p:txBody>
      </p:sp>
      <p:pic>
        <p:nvPicPr>
          <p:cNvPr id="5122" name="Picture 2" descr="Two sample tweets containing fake content. (a) A tweet from a fake... |  Download Scientific Diagram">
            <a:extLst>
              <a:ext uri="{FF2B5EF4-FFF2-40B4-BE49-F238E27FC236}">
                <a16:creationId xmlns:a16="http://schemas.microsoft.com/office/drawing/2014/main" id="{C64EECC4-DC2C-45AA-AEA8-81A60C573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23" y="3169161"/>
            <a:ext cx="5368031" cy="180022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w Does Facebook Measure Fake Accounts? - About Facebook">
            <a:extLst>
              <a:ext uri="{FF2B5EF4-FFF2-40B4-BE49-F238E27FC236}">
                <a16:creationId xmlns:a16="http://schemas.microsoft.com/office/drawing/2014/main" id="{F23AF763-77D8-4DA3-A1B5-75748E3A6C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89477"/>
            <a:ext cx="3740412" cy="256852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Picture of man in acount template Premium Vector">
            <a:extLst>
              <a:ext uri="{FF2B5EF4-FFF2-40B4-BE49-F238E27FC236}">
                <a16:creationId xmlns:a16="http://schemas.microsoft.com/office/drawing/2014/main" id="{50AA16DB-B80D-4198-B20C-7B52605158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8648" y="2247613"/>
            <a:ext cx="2188710" cy="2041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14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107CDC-AEB4-497A-851E-ADFC4BC8F534}"/>
              </a:ext>
            </a:extLst>
          </p:cNvPr>
          <p:cNvSpPr txBox="1"/>
          <p:nvPr/>
        </p:nvSpPr>
        <p:spPr>
          <a:xfrm>
            <a:off x="585926" y="1136342"/>
            <a:ext cx="11020148" cy="5109091"/>
          </a:xfrm>
          <a:prstGeom prst="rect">
            <a:avLst/>
          </a:prstGeom>
          <a:noFill/>
        </p:spPr>
        <p:txBody>
          <a:bodyPr wrap="square" rtlCol="0">
            <a:spAutoFit/>
          </a:bodyPr>
          <a:lstStyle/>
          <a:p>
            <a:r>
              <a:rPr lang="en-IN" dirty="0"/>
              <a:t>                                                                 </a:t>
            </a:r>
            <a:r>
              <a:rPr lang="en-IN" sz="2400" b="1" dirty="0">
                <a:solidFill>
                  <a:schemeClr val="accent2">
                    <a:lumMod val="50000"/>
                  </a:schemeClr>
                </a:solidFill>
                <a:effectLst>
                  <a:outerShdw blurRad="38100" dist="38100" dir="2700000" algn="tl">
                    <a:srgbClr val="000000">
                      <a:alpha val="43137"/>
                    </a:srgbClr>
                  </a:outerShdw>
                </a:effectLst>
                <a:latin typeface="Bahnschrift" panose="020B0502040204020203" pitchFamily="34" charset="0"/>
              </a:rPr>
              <a:t>SOFTWARE REQUIREMENTS</a:t>
            </a:r>
          </a:p>
          <a:p>
            <a:r>
              <a:rPr lang="en-IN" sz="2400" b="1" dirty="0">
                <a:solidFill>
                  <a:schemeClr val="accent2">
                    <a:lumMod val="50000"/>
                  </a:schemeClr>
                </a:solidFill>
                <a:effectLst>
                  <a:outerShdw blurRad="38100" dist="38100" dir="2700000" algn="tl">
                    <a:srgbClr val="000000">
                      <a:alpha val="43137"/>
                    </a:srgbClr>
                  </a:outerShdw>
                </a:effectLst>
                <a:latin typeface="Bahnschrift" panose="020B0502040204020203" pitchFamily="34" charset="0"/>
              </a:rPr>
              <a:t>        </a:t>
            </a:r>
          </a:p>
          <a:p>
            <a:r>
              <a:rPr lang="en-IN" dirty="0"/>
              <a:t>     </a:t>
            </a:r>
          </a:p>
          <a:p>
            <a:r>
              <a:rPr lang="en-IN" sz="2000" dirty="0">
                <a:latin typeface="Bahnschrift" panose="020B0502040204020203" pitchFamily="34" charset="0"/>
              </a:rPr>
              <a:t>       OPERATING SYSTEM     :-  Windows 10</a:t>
            </a:r>
          </a:p>
          <a:p>
            <a:endParaRPr lang="en-IN" sz="2000" dirty="0">
              <a:latin typeface="Bahnschrift" panose="020B0502040204020203" pitchFamily="34" charset="0"/>
            </a:endParaRPr>
          </a:p>
          <a:p>
            <a:r>
              <a:rPr lang="en-IN" sz="2000" dirty="0">
                <a:latin typeface="Bahnschrift" panose="020B0502040204020203" pitchFamily="34" charset="0"/>
              </a:rPr>
              <a:t>       LANGUAGE                    :-  Java7 ,J2EE</a:t>
            </a:r>
          </a:p>
          <a:p>
            <a:endParaRPr lang="en-IN" sz="2000" dirty="0">
              <a:latin typeface="Bahnschrift" panose="020B0502040204020203" pitchFamily="34" charset="0"/>
            </a:endParaRPr>
          </a:p>
          <a:p>
            <a:r>
              <a:rPr lang="en-IN" sz="2000" dirty="0">
                <a:latin typeface="Bahnschrift" panose="020B0502040204020203" pitchFamily="34" charset="0"/>
              </a:rPr>
              <a:t>       WEB DEVELOPMENT     :-  Html, CSS, JavaScript</a:t>
            </a:r>
          </a:p>
          <a:p>
            <a:endParaRPr lang="en-IN" sz="2000" dirty="0">
              <a:latin typeface="Bahnschrift" panose="020B0502040204020203" pitchFamily="34" charset="0"/>
            </a:endParaRPr>
          </a:p>
          <a:p>
            <a:r>
              <a:rPr lang="en-IN" sz="2000" dirty="0">
                <a:latin typeface="Bahnschrift" panose="020B0502040204020203" pitchFamily="34" charset="0"/>
              </a:rPr>
              <a:t>       IDE                                 :-  Net beans</a:t>
            </a:r>
          </a:p>
          <a:p>
            <a:endParaRPr lang="en-IN" sz="2000" dirty="0">
              <a:latin typeface="Bahnschrift" panose="020B0502040204020203" pitchFamily="34" charset="0"/>
            </a:endParaRPr>
          </a:p>
          <a:p>
            <a:r>
              <a:rPr lang="en-IN" sz="2000" dirty="0">
                <a:latin typeface="Bahnschrift" panose="020B0502040204020203" pitchFamily="34" charset="0"/>
              </a:rPr>
              <a:t>       WEB SERVER                :-  Tomcat</a:t>
            </a:r>
          </a:p>
          <a:p>
            <a:endParaRPr lang="en-IN" sz="2000" dirty="0">
              <a:latin typeface="Bahnschrift" panose="020B0502040204020203" pitchFamily="34" charset="0"/>
            </a:endParaRPr>
          </a:p>
          <a:p>
            <a:r>
              <a:rPr lang="en-IN" sz="2000" dirty="0">
                <a:latin typeface="Bahnschrift" panose="020B0502040204020203" pitchFamily="34" charset="0"/>
              </a:rPr>
              <a:t>       DATABASE                    :-  </a:t>
            </a:r>
            <a:r>
              <a:rPr lang="en-IN" sz="2000" dirty="0" err="1">
                <a:latin typeface="Bahnschrift" panose="020B0502040204020203" pitchFamily="34" charset="0"/>
              </a:rPr>
              <a:t>Mysql</a:t>
            </a:r>
            <a:endParaRPr lang="en-IN" sz="2000" dirty="0">
              <a:latin typeface="Bahnschrift" panose="020B0502040204020203" pitchFamily="34" charset="0"/>
            </a:endParaRPr>
          </a:p>
          <a:p>
            <a:endParaRPr lang="en-IN" sz="2000" dirty="0">
              <a:latin typeface="Bahnschrift" panose="020B0502040204020203" pitchFamily="34" charset="0"/>
            </a:endParaRPr>
          </a:p>
          <a:p>
            <a:r>
              <a:rPr lang="en-IN" sz="2000" dirty="0">
                <a:latin typeface="Bahnschrift" panose="020B0502040204020203" pitchFamily="34" charset="0"/>
              </a:rPr>
              <a:t>       JAVA VERSION             :-  </a:t>
            </a:r>
            <a:r>
              <a:rPr lang="en-IN" sz="2000" dirty="0" err="1">
                <a:latin typeface="Bahnschrift" panose="020B0502040204020203" pitchFamily="34" charset="0"/>
              </a:rPr>
              <a:t>Jdk</a:t>
            </a:r>
            <a:r>
              <a:rPr lang="en-IN" sz="2000" dirty="0">
                <a:latin typeface="Bahnschrift" panose="020B0502040204020203" pitchFamily="34" charset="0"/>
              </a:rPr>
              <a:t> 7u2</a:t>
            </a:r>
            <a:endParaRPr lang="en-IN" dirty="0">
              <a:latin typeface="Bahnschrift" panose="020B0502040204020203" pitchFamily="34" charset="0"/>
            </a:endParaRPr>
          </a:p>
        </p:txBody>
      </p:sp>
    </p:spTree>
    <p:extLst>
      <p:ext uri="{BB962C8B-B14F-4D97-AF65-F5344CB8AC3E}">
        <p14:creationId xmlns:p14="http://schemas.microsoft.com/office/powerpoint/2010/main" val="129010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523</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Bahnschrift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 Navya</dc:creator>
  <cp:lastModifiedBy>V. Navya</cp:lastModifiedBy>
  <cp:revision>26</cp:revision>
  <dcterms:created xsi:type="dcterms:W3CDTF">2021-09-24T07:26:52Z</dcterms:created>
  <dcterms:modified xsi:type="dcterms:W3CDTF">2021-10-04T15:29:48Z</dcterms:modified>
</cp:coreProperties>
</file>