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147478118" r:id="rId5"/>
    <p:sldId id="2147478122" r:id="rId6"/>
    <p:sldId id="2147478123" r:id="rId7"/>
    <p:sldId id="2147478124" r:id="rId8"/>
    <p:sldId id="214747812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93780-DC8C-494E-9689-35F79CE9C91A}" v="3" dt="2025-02-02T14:20:5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48"/>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Wimmer" userId="9439e85d-53fe-457b-9b95-3a7bb5d91034" providerId="ADAL" clId="{10D93780-DC8C-494E-9689-35F79CE9C91A}"/>
    <pc:docChg chg="undo custSel modSld">
      <pc:chgData name="Peter Wimmer" userId="9439e85d-53fe-457b-9b95-3a7bb5d91034" providerId="ADAL" clId="{10D93780-DC8C-494E-9689-35F79CE9C91A}" dt="2025-02-02T14:21:02.853" v="302" actId="113"/>
      <pc:docMkLst>
        <pc:docMk/>
      </pc:docMkLst>
      <pc:sldChg chg="modSp mod">
        <pc:chgData name="Peter Wimmer" userId="9439e85d-53fe-457b-9b95-3a7bb5d91034" providerId="ADAL" clId="{10D93780-DC8C-494E-9689-35F79CE9C91A}" dt="2025-02-02T14:21:02.853" v="302" actId="113"/>
        <pc:sldMkLst>
          <pc:docMk/>
          <pc:sldMk cId="982023612" sldId="2147478118"/>
        </pc:sldMkLst>
        <pc:spChg chg="mod">
          <ac:chgData name="Peter Wimmer" userId="9439e85d-53fe-457b-9b95-3a7bb5d91034" providerId="ADAL" clId="{10D93780-DC8C-494E-9689-35F79CE9C91A}" dt="2025-02-02T14:20:53.989" v="301" actId="1035"/>
          <ac:spMkLst>
            <pc:docMk/>
            <pc:sldMk cId="982023612" sldId="2147478118"/>
            <ac:spMk id="2" creationId="{4370B01B-6831-7E0E-69E8-A5F8836433EF}"/>
          </ac:spMkLst>
        </pc:spChg>
        <pc:spChg chg="mod">
          <ac:chgData name="Peter Wimmer" userId="9439e85d-53fe-457b-9b95-3a7bb5d91034" providerId="ADAL" clId="{10D93780-DC8C-494E-9689-35F79CE9C91A}" dt="2025-02-02T14:16:59.782" v="140"/>
          <ac:spMkLst>
            <pc:docMk/>
            <pc:sldMk cId="982023612" sldId="2147478118"/>
            <ac:spMk id="7" creationId="{1DC1BA4C-3813-05A7-4374-341D59A04E89}"/>
          </ac:spMkLst>
        </pc:spChg>
        <pc:spChg chg="mod">
          <ac:chgData name="Peter Wimmer" userId="9439e85d-53fe-457b-9b95-3a7bb5d91034" providerId="ADAL" clId="{10D93780-DC8C-494E-9689-35F79CE9C91A}" dt="2025-02-02T14:20:07.752" v="298" actId="20577"/>
          <ac:spMkLst>
            <pc:docMk/>
            <pc:sldMk cId="982023612" sldId="2147478118"/>
            <ac:spMk id="11" creationId="{22748C74-42BD-4665-4B01-03AA2D97D5C0}"/>
          </ac:spMkLst>
        </pc:spChg>
        <pc:spChg chg="mod">
          <ac:chgData name="Peter Wimmer" userId="9439e85d-53fe-457b-9b95-3a7bb5d91034" providerId="ADAL" clId="{10D93780-DC8C-494E-9689-35F79CE9C91A}" dt="2025-02-02T14:11:21.138" v="41" actId="1036"/>
          <ac:spMkLst>
            <pc:docMk/>
            <pc:sldMk cId="982023612" sldId="2147478118"/>
            <ac:spMk id="12" creationId="{2AB44BE8-F503-43B9-52EA-71645A795AC8}"/>
          </ac:spMkLst>
        </pc:spChg>
        <pc:spChg chg="mod">
          <ac:chgData name="Peter Wimmer" userId="9439e85d-53fe-457b-9b95-3a7bb5d91034" providerId="ADAL" clId="{10D93780-DC8C-494E-9689-35F79CE9C91A}" dt="2025-02-02T14:11:24.448" v="44" actId="1036"/>
          <ac:spMkLst>
            <pc:docMk/>
            <pc:sldMk cId="982023612" sldId="2147478118"/>
            <ac:spMk id="13" creationId="{02E6FC99-F0F1-98C5-84E8-FB32A712DF65}"/>
          </ac:spMkLst>
        </pc:spChg>
        <pc:spChg chg="mod">
          <ac:chgData name="Peter Wimmer" userId="9439e85d-53fe-457b-9b95-3a7bb5d91034" providerId="ADAL" clId="{10D93780-DC8C-494E-9689-35F79CE9C91A}" dt="2025-02-02T14:21:02.853" v="302" actId="113"/>
          <ac:spMkLst>
            <pc:docMk/>
            <pc:sldMk cId="982023612" sldId="2147478118"/>
            <ac:spMk id="15" creationId="{F1AFFDF4-62E0-4E74-C8B1-511E1BF71E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298-90CF-2039-12D1-F13C5CCE2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6450DA-D832-7E4C-33F6-179F41F9F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5CD80-A651-3944-ADC1-F81764165A44}"/>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EC88D865-2B77-7335-52FC-9D98B0D18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23DD7-7156-B93D-4A96-86DB1873FC0D}"/>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39079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AFC8-47FE-FB29-FDE5-DD50173B8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D037C-EBCC-6E35-EC41-1CD9EF148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023B1-815F-9CA9-5178-DAB8A4B4FFF2}"/>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576BB901-8458-2E40-E953-1BB2064E7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FC4B9-257A-0F08-F596-9086482E3BBE}"/>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46046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C6FA8-C7C6-69FE-1264-9BDA07F09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2C5400-BD2B-C5AA-D85C-CD310D558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904BB-B56E-C03B-1232-5C8D2C5A1B63}"/>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2B81C863-50BA-B8F7-26AE-26A55EFCA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76173-67D1-C3E8-DFE9-304A5AB62946}"/>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61303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3" name="Número de diapositiva">
            <a:extLst>
              <a:ext uri="{FF2B5EF4-FFF2-40B4-BE49-F238E27FC236}">
                <a16:creationId xmlns:a16="http://schemas.microsoft.com/office/drawing/2014/main" id="{F5635A28-7DA1-E1D8-F458-910BEEB6CCEC}"/>
              </a:ext>
            </a:extLst>
          </p:cNvPr>
          <p:cNvSpPr txBox="1">
            <a:spLocks/>
          </p:cNvSpPr>
          <p:nvPr userDrawn="1"/>
        </p:nvSpPr>
        <p:spPr>
          <a:xfrm>
            <a:off x="11517313" y="6510338"/>
            <a:ext cx="547687" cy="90487"/>
          </a:xfrm>
          <a:prstGeom prst="rect">
            <a:avLst/>
          </a:prstGeom>
        </p:spPr>
        <p:txBody>
          <a:bodyPr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00" b="0" i="0" u="none" strike="noStrike" cap="none" spc="0" normalizeH="0" baseline="0">
                <a:ln>
                  <a:noFill/>
                </a:ln>
                <a:solidFill>
                  <a:srgbClr val="000000"/>
                </a:solidFill>
                <a:effectLst/>
                <a:uFillTx/>
                <a:latin typeface="Tenorite" pitchFamily="2" charset="0"/>
                <a:ea typeface="+mn-ea"/>
                <a:cs typeface="+mn-cs"/>
                <a:sym typeface="Tenorite Regular"/>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9pPr>
          </a:lstStyle>
          <a:p>
            <a:pPr eaLnBrk="1">
              <a:defRPr/>
            </a:pPr>
            <a:fld id="{20B70826-3D00-420B-83CE-58FDE7C56765}" type="slidenum">
              <a:rPr lang="en-US" sz="800" smtClean="0"/>
              <a:pPr eaLnBrk="1">
                <a:defRPr/>
              </a:pPr>
              <a:t>‹#›</a:t>
            </a:fld>
            <a:endParaRPr lang="en-US" sz="800"/>
          </a:p>
        </p:txBody>
      </p:sp>
      <p:sp>
        <p:nvSpPr>
          <p:cNvPr id="4" name="Freeform 5">
            <a:extLst>
              <a:ext uri="{FF2B5EF4-FFF2-40B4-BE49-F238E27FC236}">
                <a16:creationId xmlns:a16="http://schemas.microsoft.com/office/drawing/2014/main" id="{E9A8159F-D2EB-1F81-EB1D-9B8D51F2EBC2}"/>
              </a:ext>
            </a:extLst>
          </p:cNvPr>
          <p:cNvSpPr>
            <a:spLocks noEditPoints="1"/>
          </p:cNvSpPr>
          <p:nvPr userDrawn="1"/>
        </p:nvSpPr>
        <p:spPr bwMode="auto">
          <a:xfrm>
            <a:off x="10785475" y="6480175"/>
            <a:ext cx="468313" cy="173038"/>
          </a:xfrm>
          <a:custGeom>
            <a:avLst/>
            <a:gdLst>
              <a:gd name="T0" fmla="*/ 181920 w 1799"/>
              <a:gd name="T1" fmla="*/ 41316 h 664"/>
              <a:gd name="T2" fmla="*/ 158985 w 1799"/>
              <a:gd name="T3" fmla="*/ 129702 h 664"/>
              <a:gd name="T4" fmla="*/ 173059 w 1799"/>
              <a:gd name="T5" fmla="*/ 1830 h 664"/>
              <a:gd name="T6" fmla="*/ 166282 w 1799"/>
              <a:gd name="T7" fmla="*/ 27457 h 664"/>
              <a:gd name="T8" fmla="*/ 173059 w 1799"/>
              <a:gd name="T9" fmla="*/ 1830 h 664"/>
              <a:gd name="T10" fmla="*/ 236392 w 1799"/>
              <a:gd name="T11" fmla="*/ 128394 h 664"/>
              <a:gd name="T12" fmla="*/ 224924 w 1799"/>
              <a:gd name="T13" fmla="*/ 173633 h 664"/>
              <a:gd name="T14" fmla="*/ 202510 w 1799"/>
              <a:gd name="T15" fmla="*/ 41316 h 664"/>
              <a:gd name="T16" fmla="*/ 224663 w 1799"/>
              <a:gd name="T17" fmla="*/ 53607 h 664"/>
              <a:gd name="T18" fmla="*/ 252551 w 1799"/>
              <a:gd name="T19" fmla="*/ 39486 h 664"/>
              <a:gd name="T20" fmla="*/ 282002 w 1799"/>
              <a:gd name="T21" fmla="*/ 52038 h 664"/>
              <a:gd name="T22" fmla="*/ 294773 w 1799"/>
              <a:gd name="T23" fmla="*/ 85509 h 664"/>
              <a:gd name="T24" fmla="*/ 281741 w 1799"/>
              <a:gd name="T25" fmla="*/ 118980 h 664"/>
              <a:gd name="T26" fmla="*/ 252551 w 1799"/>
              <a:gd name="T27" fmla="*/ 131532 h 664"/>
              <a:gd name="T28" fmla="*/ 257503 w 1799"/>
              <a:gd name="T29" fmla="*/ 108259 h 664"/>
              <a:gd name="T30" fmla="*/ 270534 w 1799"/>
              <a:gd name="T31" fmla="*/ 95184 h 664"/>
              <a:gd name="T32" fmla="*/ 270534 w 1799"/>
              <a:gd name="T33" fmla="*/ 75572 h 664"/>
              <a:gd name="T34" fmla="*/ 257503 w 1799"/>
              <a:gd name="T35" fmla="*/ 62497 h 664"/>
              <a:gd name="T36" fmla="*/ 238477 w 1799"/>
              <a:gd name="T37" fmla="*/ 62497 h 664"/>
              <a:gd name="T38" fmla="*/ 225445 w 1799"/>
              <a:gd name="T39" fmla="*/ 75572 h 664"/>
              <a:gd name="T40" fmla="*/ 225445 w 1799"/>
              <a:gd name="T41" fmla="*/ 95184 h 664"/>
              <a:gd name="T42" fmla="*/ 238477 w 1799"/>
              <a:gd name="T43" fmla="*/ 108259 h 664"/>
              <a:gd name="T44" fmla="*/ 311193 w 1799"/>
              <a:gd name="T45" fmla="*/ 41316 h 664"/>
              <a:gd name="T46" fmla="*/ 333346 w 1799"/>
              <a:gd name="T47" fmla="*/ 54914 h 664"/>
              <a:gd name="T48" fmla="*/ 357585 w 1799"/>
              <a:gd name="T49" fmla="*/ 39747 h 664"/>
              <a:gd name="T50" fmla="*/ 372441 w 1799"/>
              <a:gd name="T51" fmla="*/ 43147 h 664"/>
              <a:gd name="T52" fmla="*/ 359409 w 1799"/>
              <a:gd name="T53" fmla="*/ 63282 h 664"/>
              <a:gd name="T54" fmla="*/ 338559 w 1799"/>
              <a:gd name="T55" fmla="*/ 67204 h 664"/>
              <a:gd name="T56" fmla="*/ 333346 w 1799"/>
              <a:gd name="T57" fmla="*/ 129702 h 664"/>
              <a:gd name="T58" fmla="*/ 311193 w 1799"/>
              <a:gd name="T59" fmla="*/ 41316 h 664"/>
              <a:gd name="T60" fmla="*/ 403716 w 1799"/>
              <a:gd name="T61" fmla="*/ 127871 h 664"/>
              <a:gd name="T62" fmla="*/ 379217 w 1799"/>
              <a:gd name="T63" fmla="*/ 103291 h 664"/>
              <a:gd name="T64" fmla="*/ 379217 w 1799"/>
              <a:gd name="T65" fmla="*/ 67466 h 664"/>
              <a:gd name="T66" fmla="*/ 403716 w 1799"/>
              <a:gd name="T67" fmla="*/ 43147 h 664"/>
              <a:gd name="T68" fmla="*/ 440465 w 1799"/>
              <a:gd name="T69" fmla="*/ 43147 h 664"/>
              <a:gd name="T70" fmla="*/ 465225 w 1799"/>
              <a:gd name="T71" fmla="*/ 67466 h 664"/>
              <a:gd name="T72" fmla="*/ 465225 w 1799"/>
              <a:gd name="T73" fmla="*/ 103291 h 664"/>
              <a:gd name="T74" fmla="*/ 440726 w 1799"/>
              <a:gd name="T75" fmla="*/ 127871 h 664"/>
              <a:gd name="T76" fmla="*/ 422221 w 1799"/>
              <a:gd name="T77" fmla="*/ 110090 h 664"/>
              <a:gd name="T78" fmla="*/ 439423 w 1799"/>
              <a:gd name="T79" fmla="*/ 102768 h 664"/>
              <a:gd name="T80" fmla="*/ 446460 w 1799"/>
              <a:gd name="T81" fmla="*/ 85248 h 664"/>
              <a:gd name="T82" fmla="*/ 439423 w 1799"/>
              <a:gd name="T83" fmla="*/ 67727 h 664"/>
              <a:gd name="T84" fmla="*/ 422221 w 1799"/>
              <a:gd name="T85" fmla="*/ 60667 h 664"/>
              <a:gd name="T86" fmla="*/ 405280 w 1799"/>
              <a:gd name="T87" fmla="*/ 67727 h 664"/>
              <a:gd name="T88" fmla="*/ 398243 w 1799"/>
              <a:gd name="T89" fmla="*/ 85248 h 664"/>
              <a:gd name="T90" fmla="*/ 405280 w 1799"/>
              <a:gd name="T91" fmla="*/ 102768 h 664"/>
              <a:gd name="T92" fmla="*/ 422221 w 1799"/>
              <a:gd name="T93" fmla="*/ 110090 h 664"/>
              <a:gd name="T94" fmla="*/ 22935 w 1799"/>
              <a:gd name="T95" fmla="*/ 41316 h 664"/>
              <a:gd name="T96" fmla="*/ 61509 w 1799"/>
              <a:gd name="T97" fmla="*/ 41316 h 664"/>
              <a:gd name="T98" fmla="*/ 102167 w 1799"/>
              <a:gd name="T99" fmla="*/ 97538 h 664"/>
              <a:gd name="T100" fmla="*/ 143347 w 1799"/>
              <a:gd name="T101" fmla="*/ 41316 h 664"/>
              <a:gd name="T102" fmla="*/ 92263 w 1799"/>
              <a:gd name="T103" fmla="*/ 129440 h 664"/>
              <a:gd name="T104" fmla="*/ 50041 w 1799"/>
              <a:gd name="T105" fmla="*/ 129440 h 664"/>
              <a:gd name="T106" fmla="*/ 0 w 1799"/>
              <a:gd name="T107" fmla="*/ 41316 h 6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99" h="664">
                <a:moveTo>
                  <a:pt x="610" y="158"/>
                </a:moveTo>
                <a:cubicBezTo>
                  <a:pt x="698" y="158"/>
                  <a:pt x="698" y="158"/>
                  <a:pt x="698" y="158"/>
                </a:cubicBezTo>
                <a:cubicBezTo>
                  <a:pt x="698" y="496"/>
                  <a:pt x="698" y="496"/>
                  <a:pt x="698" y="496"/>
                </a:cubicBezTo>
                <a:cubicBezTo>
                  <a:pt x="610" y="496"/>
                  <a:pt x="610" y="496"/>
                  <a:pt x="610" y="496"/>
                </a:cubicBezTo>
                <a:lnTo>
                  <a:pt x="610" y="158"/>
                </a:lnTo>
                <a:close/>
                <a:moveTo>
                  <a:pt x="664" y="7"/>
                </a:moveTo>
                <a:cubicBezTo>
                  <a:pt x="637" y="0"/>
                  <a:pt x="609" y="16"/>
                  <a:pt x="602" y="43"/>
                </a:cubicBezTo>
                <a:cubicBezTo>
                  <a:pt x="595" y="70"/>
                  <a:pt x="611" y="98"/>
                  <a:pt x="638" y="105"/>
                </a:cubicBezTo>
                <a:cubicBezTo>
                  <a:pt x="665" y="112"/>
                  <a:pt x="693" y="96"/>
                  <a:pt x="700" y="69"/>
                </a:cubicBezTo>
                <a:cubicBezTo>
                  <a:pt x="707" y="42"/>
                  <a:pt x="691" y="14"/>
                  <a:pt x="664" y="7"/>
                </a:cubicBezTo>
                <a:close/>
                <a:moveTo>
                  <a:pt x="969" y="503"/>
                </a:moveTo>
                <a:cubicBezTo>
                  <a:pt x="946" y="503"/>
                  <a:pt x="926" y="499"/>
                  <a:pt x="907" y="491"/>
                </a:cubicBezTo>
                <a:cubicBezTo>
                  <a:pt x="889" y="482"/>
                  <a:pt x="874" y="470"/>
                  <a:pt x="863" y="455"/>
                </a:cubicBezTo>
                <a:cubicBezTo>
                  <a:pt x="863" y="664"/>
                  <a:pt x="863" y="664"/>
                  <a:pt x="863" y="664"/>
                </a:cubicBezTo>
                <a:cubicBezTo>
                  <a:pt x="777" y="664"/>
                  <a:pt x="777" y="664"/>
                  <a:pt x="777" y="664"/>
                </a:cubicBezTo>
                <a:cubicBezTo>
                  <a:pt x="777" y="158"/>
                  <a:pt x="777" y="158"/>
                  <a:pt x="777" y="158"/>
                </a:cubicBezTo>
                <a:cubicBezTo>
                  <a:pt x="862" y="158"/>
                  <a:pt x="862" y="158"/>
                  <a:pt x="862" y="158"/>
                </a:cubicBezTo>
                <a:cubicBezTo>
                  <a:pt x="862" y="205"/>
                  <a:pt x="862" y="205"/>
                  <a:pt x="862" y="205"/>
                </a:cubicBezTo>
                <a:cubicBezTo>
                  <a:pt x="874" y="188"/>
                  <a:pt x="888" y="175"/>
                  <a:pt x="907" y="166"/>
                </a:cubicBezTo>
                <a:cubicBezTo>
                  <a:pt x="925" y="156"/>
                  <a:pt x="946" y="151"/>
                  <a:pt x="969" y="151"/>
                </a:cubicBezTo>
                <a:cubicBezTo>
                  <a:pt x="990" y="151"/>
                  <a:pt x="1010" y="155"/>
                  <a:pt x="1030" y="163"/>
                </a:cubicBezTo>
                <a:cubicBezTo>
                  <a:pt x="1050" y="172"/>
                  <a:pt x="1067" y="183"/>
                  <a:pt x="1082" y="199"/>
                </a:cubicBezTo>
                <a:cubicBezTo>
                  <a:pt x="1097" y="214"/>
                  <a:pt x="1109" y="233"/>
                  <a:pt x="1118" y="254"/>
                </a:cubicBezTo>
                <a:cubicBezTo>
                  <a:pt x="1127" y="276"/>
                  <a:pt x="1131" y="300"/>
                  <a:pt x="1131" y="327"/>
                </a:cubicBezTo>
                <a:cubicBezTo>
                  <a:pt x="1131" y="354"/>
                  <a:pt x="1127" y="378"/>
                  <a:pt x="1118" y="400"/>
                </a:cubicBezTo>
                <a:cubicBezTo>
                  <a:pt x="1108" y="421"/>
                  <a:pt x="1096" y="440"/>
                  <a:pt x="1081" y="455"/>
                </a:cubicBezTo>
                <a:cubicBezTo>
                  <a:pt x="1066" y="471"/>
                  <a:pt x="1049" y="482"/>
                  <a:pt x="1030" y="491"/>
                </a:cubicBezTo>
                <a:cubicBezTo>
                  <a:pt x="1010" y="499"/>
                  <a:pt x="990" y="503"/>
                  <a:pt x="969" y="503"/>
                </a:cubicBezTo>
                <a:close/>
                <a:moveTo>
                  <a:pt x="952" y="421"/>
                </a:moveTo>
                <a:cubicBezTo>
                  <a:pt x="965" y="421"/>
                  <a:pt x="977" y="419"/>
                  <a:pt x="988" y="414"/>
                </a:cubicBezTo>
                <a:cubicBezTo>
                  <a:pt x="999" y="409"/>
                  <a:pt x="1009" y="402"/>
                  <a:pt x="1018" y="394"/>
                </a:cubicBezTo>
                <a:cubicBezTo>
                  <a:pt x="1026" y="385"/>
                  <a:pt x="1033" y="375"/>
                  <a:pt x="1038" y="364"/>
                </a:cubicBezTo>
                <a:cubicBezTo>
                  <a:pt x="1043" y="352"/>
                  <a:pt x="1045" y="340"/>
                  <a:pt x="1045" y="326"/>
                </a:cubicBezTo>
                <a:cubicBezTo>
                  <a:pt x="1045" y="313"/>
                  <a:pt x="1043" y="301"/>
                  <a:pt x="1038" y="289"/>
                </a:cubicBezTo>
                <a:cubicBezTo>
                  <a:pt x="1033" y="278"/>
                  <a:pt x="1026" y="268"/>
                  <a:pt x="1018" y="259"/>
                </a:cubicBezTo>
                <a:cubicBezTo>
                  <a:pt x="1009" y="251"/>
                  <a:pt x="999" y="244"/>
                  <a:pt x="988" y="239"/>
                </a:cubicBezTo>
                <a:cubicBezTo>
                  <a:pt x="977" y="234"/>
                  <a:pt x="965" y="231"/>
                  <a:pt x="952" y="231"/>
                </a:cubicBezTo>
                <a:cubicBezTo>
                  <a:pt x="938" y="231"/>
                  <a:pt x="926" y="234"/>
                  <a:pt x="915" y="239"/>
                </a:cubicBezTo>
                <a:cubicBezTo>
                  <a:pt x="903" y="244"/>
                  <a:pt x="893" y="251"/>
                  <a:pt x="885" y="259"/>
                </a:cubicBezTo>
                <a:cubicBezTo>
                  <a:pt x="877" y="268"/>
                  <a:pt x="870" y="278"/>
                  <a:pt x="865" y="289"/>
                </a:cubicBezTo>
                <a:cubicBezTo>
                  <a:pt x="860" y="301"/>
                  <a:pt x="858" y="313"/>
                  <a:pt x="858" y="326"/>
                </a:cubicBezTo>
                <a:cubicBezTo>
                  <a:pt x="858" y="340"/>
                  <a:pt x="860" y="352"/>
                  <a:pt x="865" y="364"/>
                </a:cubicBezTo>
                <a:cubicBezTo>
                  <a:pt x="870" y="375"/>
                  <a:pt x="877" y="385"/>
                  <a:pt x="885" y="394"/>
                </a:cubicBezTo>
                <a:cubicBezTo>
                  <a:pt x="893" y="402"/>
                  <a:pt x="903" y="409"/>
                  <a:pt x="915" y="414"/>
                </a:cubicBezTo>
                <a:cubicBezTo>
                  <a:pt x="926" y="419"/>
                  <a:pt x="938" y="421"/>
                  <a:pt x="952" y="421"/>
                </a:cubicBezTo>
                <a:close/>
                <a:moveTo>
                  <a:pt x="1194" y="158"/>
                </a:moveTo>
                <a:cubicBezTo>
                  <a:pt x="1279" y="158"/>
                  <a:pt x="1279" y="158"/>
                  <a:pt x="1279" y="158"/>
                </a:cubicBezTo>
                <a:cubicBezTo>
                  <a:pt x="1279" y="210"/>
                  <a:pt x="1279" y="210"/>
                  <a:pt x="1279" y="210"/>
                </a:cubicBezTo>
                <a:cubicBezTo>
                  <a:pt x="1287" y="190"/>
                  <a:pt x="1299" y="175"/>
                  <a:pt x="1315" y="166"/>
                </a:cubicBezTo>
                <a:cubicBezTo>
                  <a:pt x="1331" y="157"/>
                  <a:pt x="1350" y="152"/>
                  <a:pt x="1372" y="152"/>
                </a:cubicBezTo>
                <a:cubicBezTo>
                  <a:pt x="1383" y="152"/>
                  <a:pt x="1394" y="153"/>
                  <a:pt x="1403" y="156"/>
                </a:cubicBezTo>
                <a:cubicBezTo>
                  <a:pt x="1413" y="158"/>
                  <a:pt x="1422" y="161"/>
                  <a:pt x="1429" y="165"/>
                </a:cubicBezTo>
                <a:cubicBezTo>
                  <a:pt x="1397" y="250"/>
                  <a:pt x="1397" y="250"/>
                  <a:pt x="1397" y="250"/>
                </a:cubicBezTo>
                <a:cubicBezTo>
                  <a:pt x="1393" y="247"/>
                  <a:pt x="1387" y="244"/>
                  <a:pt x="1379" y="242"/>
                </a:cubicBezTo>
                <a:cubicBezTo>
                  <a:pt x="1371" y="239"/>
                  <a:pt x="1362" y="238"/>
                  <a:pt x="1352" y="238"/>
                </a:cubicBezTo>
                <a:cubicBezTo>
                  <a:pt x="1330" y="238"/>
                  <a:pt x="1313" y="244"/>
                  <a:pt x="1299" y="257"/>
                </a:cubicBezTo>
                <a:cubicBezTo>
                  <a:pt x="1286" y="269"/>
                  <a:pt x="1279" y="289"/>
                  <a:pt x="1279" y="318"/>
                </a:cubicBezTo>
                <a:cubicBezTo>
                  <a:pt x="1279" y="496"/>
                  <a:pt x="1279" y="496"/>
                  <a:pt x="1279" y="496"/>
                </a:cubicBezTo>
                <a:cubicBezTo>
                  <a:pt x="1194" y="496"/>
                  <a:pt x="1194" y="496"/>
                  <a:pt x="1194" y="496"/>
                </a:cubicBezTo>
                <a:lnTo>
                  <a:pt x="1194" y="158"/>
                </a:lnTo>
                <a:close/>
                <a:moveTo>
                  <a:pt x="1620" y="503"/>
                </a:moveTo>
                <a:cubicBezTo>
                  <a:pt x="1594" y="503"/>
                  <a:pt x="1571" y="498"/>
                  <a:pt x="1549" y="489"/>
                </a:cubicBezTo>
                <a:cubicBezTo>
                  <a:pt x="1527" y="480"/>
                  <a:pt x="1508" y="467"/>
                  <a:pt x="1492" y="451"/>
                </a:cubicBezTo>
                <a:cubicBezTo>
                  <a:pt x="1476" y="435"/>
                  <a:pt x="1464" y="416"/>
                  <a:pt x="1455" y="395"/>
                </a:cubicBezTo>
                <a:cubicBezTo>
                  <a:pt x="1446" y="374"/>
                  <a:pt x="1441" y="351"/>
                  <a:pt x="1441" y="327"/>
                </a:cubicBezTo>
                <a:cubicBezTo>
                  <a:pt x="1441" y="303"/>
                  <a:pt x="1446" y="280"/>
                  <a:pt x="1455" y="258"/>
                </a:cubicBezTo>
                <a:cubicBezTo>
                  <a:pt x="1464" y="237"/>
                  <a:pt x="1476" y="218"/>
                  <a:pt x="1492" y="202"/>
                </a:cubicBezTo>
                <a:cubicBezTo>
                  <a:pt x="1508" y="187"/>
                  <a:pt x="1527" y="174"/>
                  <a:pt x="1549" y="165"/>
                </a:cubicBezTo>
                <a:cubicBezTo>
                  <a:pt x="1571" y="156"/>
                  <a:pt x="1594" y="151"/>
                  <a:pt x="1620" y="151"/>
                </a:cubicBezTo>
                <a:cubicBezTo>
                  <a:pt x="1645" y="151"/>
                  <a:pt x="1668" y="156"/>
                  <a:pt x="1690" y="165"/>
                </a:cubicBezTo>
                <a:cubicBezTo>
                  <a:pt x="1712" y="174"/>
                  <a:pt x="1731" y="187"/>
                  <a:pt x="1747" y="202"/>
                </a:cubicBezTo>
                <a:cubicBezTo>
                  <a:pt x="1763" y="218"/>
                  <a:pt x="1776" y="237"/>
                  <a:pt x="1785" y="258"/>
                </a:cubicBezTo>
                <a:cubicBezTo>
                  <a:pt x="1794" y="280"/>
                  <a:pt x="1799" y="303"/>
                  <a:pt x="1799" y="327"/>
                </a:cubicBezTo>
                <a:cubicBezTo>
                  <a:pt x="1799" y="351"/>
                  <a:pt x="1794" y="374"/>
                  <a:pt x="1785" y="395"/>
                </a:cubicBezTo>
                <a:cubicBezTo>
                  <a:pt x="1776" y="416"/>
                  <a:pt x="1763" y="435"/>
                  <a:pt x="1747" y="451"/>
                </a:cubicBezTo>
                <a:cubicBezTo>
                  <a:pt x="1731" y="467"/>
                  <a:pt x="1713" y="480"/>
                  <a:pt x="1691" y="489"/>
                </a:cubicBezTo>
                <a:cubicBezTo>
                  <a:pt x="1669" y="498"/>
                  <a:pt x="1645" y="503"/>
                  <a:pt x="1620" y="503"/>
                </a:cubicBezTo>
                <a:close/>
                <a:moveTo>
                  <a:pt x="1620" y="421"/>
                </a:moveTo>
                <a:cubicBezTo>
                  <a:pt x="1633" y="421"/>
                  <a:pt x="1645" y="418"/>
                  <a:pt x="1657" y="413"/>
                </a:cubicBezTo>
                <a:cubicBezTo>
                  <a:pt x="1668" y="408"/>
                  <a:pt x="1678" y="402"/>
                  <a:pt x="1686" y="393"/>
                </a:cubicBezTo>
                <a:cubicBezTo>
                  <a:pt x="1694" y="385"/>
                  <a:pt x="1701" y="375"/>
                  <a:pt x="1706" y="364"/>
                </a:cubicBezTo>
                <a:cubicBezTo>
                  <a:pt x="1711" y="352"/>
                  <a:pt x="1713" y="340"/>
                  <a:pt x="1713" y="326"/>
                </a:cubicBezTo>
                <a:cubicBezTo>
                  <a:pt x="1713" y="313"/>
                  <a:pt x="1711" y="301"/>
                  <a:pt x="1706" y="289"/>
                </a:cubicBezTo>
                <a:cubicBezTo>
                  <a:pt x="1701" y="278"/>
                  <a:pt x="1694" y="268"/>
                  <a:pt x="1686" y="259"/>
                </a:cubicBezTo>
                <a:cubicBezTo>
                  <a:pt x="1678" y="251"/>
                  <a:pt x="1668" y="244"/>
                  <a:pt x="1657" y="239"/>
                </a:cubicBezTo>
                <a:cubicBezTo>
                  <a:pt x="1645" y="234"/>
                  <a:pt x="1633" y="232"/>
                  <a:pt x="1620" y="232"/>
                </a:cubicBezTo>
                <a:cubicBezTo>
                  <a:pt x="1607" y="232"/>
                  <a:pt x="1595" y="234"/>
                  <a:pt x="1584" y="239"/>
                </a:cubicBezTo>
                <a:cubicBezTo>
                  <a:pt x="1573" y="244"/>
                  <a:pt x="1563" y="251"/>
                  <a:pt x="1555" y="259"/>
                </a:cubicBezTo>
                <a:cubicBezTo>
                  <a:pt x="1546" y="268"/>
                  <a:pt x="1540" y="278"/>
                  <a:pt x="1535" y="289"/>
                </a:cubicBezTo>
                <a:cubicBezTo>
                  <a:pt x="1530" y="301"/>
                  <a:pt x="1528" y="313"/>
                  <a:pt x="1528" y="326"/>
                </a:cubicBezTo>
                <a:cubicBezTo>
                  <a:pt x="1528" y="340"/>
                  <a:pt x="1530" y="352"/>
                  <a:pt x="1535" y="364"/>
                </a:cubicBezTo>
                <a:cubicBezTo>
                  <a:pt x="1540" y="375"/>
                  <a:pt x="1546" y="385"/>
                  <a:pt x="1555" y="393"/>
                </a:cubicBezTo>
                <a:cubicBezTo>
                  <a:pt x="1563" y="402"/>
                  <a:pt x="1573" y="408"/>
                  <a:pt x="1584" y="413"/>
                </a:cubicBezTo>
                <a:cubicBezTo>
                  <a:pt x="1595" y="418"/>
                  <a:pt x="1607" y="421"/>
                  <a:pt x="1620" y="421"/>
                </a:cubicBezTo>
                <a:close/>
                <a:moveTo>
                  <a:pt x="0" y="158"/>
                </a:moveTo>
                <a:cubicBezTo>
                  <a:pt x="88" y="158"/>
                  <a:pt x="88" y="158"/>
                  <a:pt x="88" y="158"/>
                </a:cubicBezTo>
                <a:cubicBezTo>
                  <a:pt x="156" y="373"/>
                  <a:pt x="156" y="373"/>
                  <a:pt x="156" y="373"/>
                </a:cubicBezTo>
                <a:cubicBezTo>
                  <a:pt x="236" y="158"/>
                  <a:pt x="236" y="158"/>
                  <a:pt x="236" y="158"/>
                </a:cubicBezTo>
                <a:cubicBezTo>
                  <a:pt x="313" y="158"/>
                  <a:pt x="313" y="158"/>
                  <a:pt x="313" y="158"/>
                </a:cubicBezTo>
                <a:cubicBezTo>
                  <a:pt x="392" y="373"/>
                  <a:pt x="392" y="373"/>
                  <a:pt x="392" y="373"/>
                </a:cubicBezTo>
                <a:cubicBezTo>
                  <a:pt x="462" y="158"/>
                  <a:pt x="462" y="158"/>
                  <a:pt x="462" y="158"/>
                </a:cubicBezTo>
                <a:cubicBezTo>
                  <a:pt x="550" y="158"/>
                  <a:pt x="550" y="158"/>
                  <a:pt x="550" y="158"/>
                </a:cubicBezTo>
                <a:cubicBezTo>
                  <a:pt x="435" y="495"/>
                  <a:pt x="435" y="495"/>
                  <a:pt x="435" y="495"/>
                </a:cubicBezTo>
                <a:cubicBezTo>
                  <a:pt x="354" y="495"/>
                  <a:pt x="354" y="495"/>
                  <a:pt x="354" y="495"/>
                </a:cubicBezTo>
                <a:cubicBezTo>
                  <a:pt x="274" y="275"/>
                  <a:pt x="274" y="275"/>
                  <a:pt x="274" y="275"/>
                </a:cubicBezTo>
                <a:cubicBezTo>
                  <a:pt x="192" y="495"/>
                  <a:pt x="192" y="495"/>
                  <a:pt x="192" y="495"/>
                </a:cubicBezTo>
                <a:cubicBezTo>
                  <a:pt x="110" y="495"/>
                  <a:pt x="110" y="495"/>
                  <a:pt x="110" y="495"/>
                </a:cubicBezTo>
                <a:lnTo>
                  <a:pt x="0"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DE"/>
          </a:p>
        </p:txBody>
      </p:sp>
      <p:sp>
        <p:nvSpPr>
          <p:cNvPr id="2" name="Title 1"/>
          <p:cNvSpPr>
            <a:spLocks noGrp="1"/>
          </p:cNvSpPr>
          <p:nvPr>
            <p:ph type="title"/>
          </p:nvPr>
        </p:nvSpPr>
        <p:spPr>
          <a:xfrm>
            <a:off x="674741" y="365760"/>
            <a:ext cx="10842022" cy="685800"/>
          </a:xfrm>
        </p:spPr>
        <p:txBody>
          <a:bodyPr>
            <a:noAutofit/>
          </a:bodyPr>
          <a:lstStyle>
            <a:lvl1pPr>
              <a:defRPr sz="4000"/>
            </a:lvl1pPr>
          </a:lstStyle>
          <a:p>
            <a:r>
              <a:rPr lang="en-GB"/>
              <a:t>Click to edit Master title style</a:t>
            </a:r>
            <a:endParaRPr lang="en-US"/>
          </a:p>
        </p:txBody>
      </p:sp>
    </p:spTree>
    <p:extLst>
      <p:ext uri="{BB962C8B-B14F-4D97-AF65-F5344CB8AC3E}">
        <p14:creationId xmlns:p14="http://schemas.microsoft.com/office/powerpoint/2010/main" val="30259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B796-9C99-A4A4-FA24-75E9591E8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6E4608-226B-24E1-68FA-55B41267D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5CAF7-DC3C-628F-D175-967BE14C1889}"/>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CDB4B6CC-B81B-7E24-30F3-2B3A6523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8C420-5BEB-6EEC-9394-99A5523640BB}"/>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86443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E755-CEF0-B50C-223F-AAFC94C62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A69CC-C1B2-8431-3728-78F2183E97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BF03FE-0353-A1B3-99CB-F1DD9F7560FC}"/>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A511DF79-701C-7578-5B71-38127BDA9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7C01D-40F4-8D07-2A2A-3703AFD25C19}"/>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78569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F149-F805-52D6-8319-15C8DC714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06F987-2954-066E-0C80-E647FE276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DD3386-50F1-FA37-0F09-EFA70D127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CFE9AC-262E-F3E8-2616-EF1240979042}"/>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6" name="Footer Placeholder 5">
            <a:extLst>
              <a:ext uri="{FF2B5EF4-FFF2-40B4-BE49-F238E27FC236}">
                <a16:creationId xmlns:a16="http://schemas.microsoft.com/office/drawing/2014/main" id="{5DAD519B-86BA-66C4-BBF9-2AC3D6A2B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E2CCC0-FBF4-DEAD-6A27-E0CBCF2B1D4B}"/>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95594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33E5-BDA1-474D-3ACD-8AB2088612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37BE12-4195-BF65-CAA1-C7D6173DF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29FBF-5523-6B06-7862-A3412B95E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D01DBA-F440-55AE-FAA1-FDC7EDD3F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EFCE3-2D7A-7102-C4C7-5C7754E6D6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C0C52B-5F2C-13B7-D421-16949EE4C739}"/>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8" name="Footer Placeholder 7">
            <a:extLst>
              <a:ext uri="{FF2B5EF4-FFF2-40B4-BE49-F238E27FC236}">
                <a16:creationId xmlns:a16="http://schemas.microsoft.com/office/drawing/2014/main" id="{944DC690-6DEE-8C9E-B713-3EBCF1B0F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34DC8E-E01B-0A38-F6FF-63C6CD6026E0}"/>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7237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4DC3-2526-059D-BD59-761DC8C647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72F78-A607-4A92-2013-8D90070B1D86}"/>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4" name="Footer Placeholder 3">
            <a:extLst>
              <a:ext uri="{FF2B5EF4-FFF2-40B4-BE49-F238E27FC236}">
                <a16:creationId xmlns:a16="http://schemas.microsoft.com/office/drawing/2014/main" id="{9D40ED99-E280-5A7B-1503-EC92AEEC2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E05D2D-842D-C008-065E-44C7C5AB36D3}"/>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186039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98324-2DE2-EF62-2959-8120730065B7}"/>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3" name="Footer Placeholder 2">
            <a:extLst>
              <a:ext uri="{FF2B5EF4-FFF2-40B4-BE49-F238E27FC236}">
                <a16:creationId xmlns:a16="http://schemas.microsoft.com/office/drawing/2014/main" id="{D95D1826-BCE4-CE84-A16B-DA608AA6C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7AB4AD-EC27-C659-5559-DCBB217EDA36}"/>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67555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3AEE-E0FE-15B0-97C3-720500389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751F6-E9A3-F0D8-CD0F-25FDC95C0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D4FA43-A23E-CC68-F3FF-05FD69C64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42E9D-9DDC-0E30-5C95-84CC7ADD2CCC}"/>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6" name="Footer Placeholder 5">
            <a:extLst>
              <a:ext uri="{FF2B5EF4-FFF2-40B4-BE49-F238E27FC236}">
                <a16:creationId xmlns:a16="http://schemas.microsoft.com/office/drawing/2014/main" id="{28A9D71D-7451-4A1E-5D53-9DF93B0F7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D4EB3-ECDA-E962-472F-BD5E76774831}"/>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98747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93D4-EBA6-B757-C2ED-C7C27A2EC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5F0F14-020B-759D-A2FB-1A8D44DCC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A8530-73E3-57C1-B5FA-459DDE8F1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7054E-CA6E-39AD-470E-8E9972008461}"/>
              </a:ext>
            </a:extLst>
          </p:cNvPr>
          <p:cNvSpPr>
            <a:spLocks noGrp="1"/>
          </p:cNvSpPr>
          <p:nvPr>
            <p:ph type="dt" sz="half" idx="10"/>
          </p:nvPr>
        </p:nvSpPr>
        <p:spPr/>
        <p:txBody>
          <a:bodyPr/>
          <a:lstStyle/>
          <a:p>
            <a:fld id="{E16EBC4D-734B-48EF-B02C-51540C8342D3}" type="datetimeFigureOut">
              <a:rPr lang="en-IN" smtClean="0"/>
              <a:t>20-02-2025</a:t>
            </a:fld>
            <a:endParaRPr lang="en-IN"/>
          </a:p>
        </p:txBody>
      </p:sp>
      <p:sp>
        <p:nvSpPr>
          <p:cNvPr id="6" name="Footer Placeholder 5">
            <a:extLst>
              <a:ext uri="{FF2B5EF4-FFF2-40B4-BE49-F238E27FC236}">
                <a16:creationId xmlns:a16="http://schemas.microsoft.com/office/drawing/2014/main" id="{7892A1D5-D0D8-62DA-B2B1-447990A79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33752-8192-5834-4F7E-FB831FBD2C50}"/>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75897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15D3E-D373-728E-3342-C4D74106A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D5719-9146-A5B6-7651-80D946936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5CBA3-6E88-2B2D-4001-294AD61FD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EBC4D-734B-48EF-B02C-51540C8342D3}" type="datetimeFigureOut">
              <a:rPr lang="en-IN" smtClean="0"/>
              <a:t>20-02-2025</a:t>
            </a:fld>
            <a:endParaRPr lang="en-IN"/>
          </a:p>
        </p:txBody>
      </p:sp>
      <p:sp>
        <p:nvSpPr>
          <p:cNvPr id="5" name="Footer Placeholder 4">
            <a:extLst>
              <a:ext uri="{FF2B5EF4-FFF2-40B4-BE49-F238E27FC236}">
                <a16:creationId xmlns:a16="http://schemas.microsoft.com/office/drawing/2014/main" id="{940B3BE1-9845-7930-1440-892036F67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4BD95D-7E4B-50A6-8371-325ACAC6E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9FC46D-2161-452E-A806-20E3E45E5DF7}" type="slidenum">
              <a:rPr lang="en-IN" smtClean="0"/>
              <a:t>‹#›</a:t>
            </a:fld>
            <a:endParaRPr lang="en-IN"/>
          </a:p>
        </p:txBody>
      </p:sp>
      <p:sp>
        <p:nvSpPr>
          <p:cNvPr id="8" name="TextBox 7">
            <a:extLst>
              <a:ext uri="{FF2B5EF4-FFF2-40B4-BE49-F238E27FC236}">
                <a16:creationId xmlns:a16="http://schemas.microsoft.com/office/drawing/2014/main" id="{98604487-9B31-B181-8DF6-6E9875BC2DB6}"/>
              </a:ext>
            </a:extLst>
          </p:cNvPr>
          <p:cNvSpPr txBox="1"/>
          <p:nvPr userDrawn="1">
            <p:extLst>
              <p:ext uri="{1162E1C5-73C7-4A58-AE30-91384D911F3F}">
                <p184:classification xmlns:p184="http://schemas.microsoft.com/office/powerpoint/2018/4/main" val="ftr"/>
              </p:ext>
            </p:extLst>
          </p:nvPr>
        </p:nvSpPr>
        <p:spPr>
          <a:xfrm>
            <a:off x="63500" y="6642100"/>
            <a:ext cx="11572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147069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7DA9C95-34C8-D131-1A97-307B03C52774}"/>
              </a:ext>
            </a:extLst>
          </p:cNvPr>
          <p:cNvSpPr/>
          <p:nvPr/>
        </p:nvSpPr>
        <p:spPr>
          <a:xfrm>
            <a:off x="96838" y="2227071"/>
            <a:ext cx="5935662" cy="4076836"/>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9C5DEE3-3B9C-25FB-CBCF-E544A2F12084}"/>
              </a:ext>
            </a:extLst>
          </p:cNvPr>
          <p:cNvSpPr/>
          <p:nvPr/>
        </p:nvSpPr>
        <p:spPr>
          <a:xfrm>
            <a:off x="6159500" y="2227071"/>
            <a:ext cx="5935663" cy="4076836"/>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0408B699-9836-DE41-B141-9106564F0594}"/>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1A043179-E855-7586-8669-AB1654EFFE32}"/>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solidFill>
                  <a:schemeClr val="bg1"/>
                </a:solidFill>
                <a:latin typeface="Tenorite" panose="00000500000000000000" pitchFamily="2" charset="0"/>
                <a:ea typeface="Carlito"/>
                <a:cs typeface="Carlito"/>
              </a:rPr>
              <a:t>Marella Aditya</a:t>
            </a:r>
            <a:r>
              <a:rPr lang="en-US" sz="1800" b="1" dirty="0">
                <a:solidFill>
                  <a:schemeClr val="bg1"/>
                </a:solidFill>
                <a:effectLst/>
                <a:latin typeface="Tenorite" panose="00000500000000000000" pitchFamily="2" charset="0"/>
                <a:ea typeface="Carlito"/>
                <a:cs typeface="Carlito"/>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800" dirty="0">
                <a:solidFill>
                  <a:schemeClr val="bg1"/>
                </a:solidFill>
                <a:effectLst/>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schemeClr val="bg1"/>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schemeClr val="bg1"/>
                </a:solidFill>
                <a:effectLst/>
                <a:uLnTx/>
                <a:uFillTx/>
                <a:latin typeface="Tenorite" panose="00000500000000000000" pitchFamily="2" charset="0"/>
              </a:rPr>
              <a:t>Experience (Years): </a:t>
            </a:r>
            <a:r>
              <a:rPr lang="de-DE" altLang="en-DE" sz="1200" dirty="0">
                <a:solidFill>
                  <a:schemeClr val="bg1"/>
                </a:solidFill>
                <a:latin typeface="Tenorite" panose="00000500000000000000" pitchFamily="2" charset="0"/>
              </a:rPr>
              <a:t>13+</a:t>
            </a:r>
            <a:endParaRPr kumimoji="0" lang="en-GB" altLang="en-DE" sz="1200" b="0" i="0" u="none" strike="noStrike" kern="1200" cap="none" spc="0" normalizeH="0" baseline="0" noProof="0" dirty="0">
              <a:ln>
                <a:noFill/>
              </a:ln>
              <a:solidFill>
                <a:schemeClr val="bg1"/>
              </a:solidFill>
              <a:effectLst/>
              <a:uLnTx/>
              <a:uFillTx/>
              <a:latin typeface="Tenorite" panose="00000500000000000000" pitchFamily="2" charset="0"/>
            </a:endParaRPr>
          </a:p>
        </p:txBody>
      </p:sp>
      <p:sp>
        <p:nvSpPr>
          <p:cNvPr id="7" name="Text Box 2">
            <a:extLst>
              <a:ext uri="{FF2B5EF4-FFF2-40B4-BE49-F238E27FC236}">
                <a16:creationId xmlns:a16="http://schemas.microsoft.com/office/drawing/2014/main" id="{1DC1BA4C-3813-05A7-4374-341D59A04E89}"/>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lang="en-US" sz="900" b="1" dirty="0">
                <a:solidFill>
                  <a:schemeClr val="bg1"/>
                </a:solidFill>
                <a:latin typeface="Tenorite" panose="00000500000000000000" pitchFamily="2" charset="0"/>
              </a:rPr>
              <a:t>Summary</a:t>
            </a:r>
            <a:r>
              <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71450" lvl="0" indent="-171450">
              <a:spcBef>
                <a:spcPts val="5"/>
              </a:spcBef>
              <a:buFont typeface="Arial" panose="020B0604020202020204" pitchFamily="34" charset="0"/>
              <a:buChar char="•"/>
              <a:tabLst>
                <a:tab pos="521335" algn="l"/>
              </a:tabLst>
            </a:pPr>
            <a:r>
              <a:rPr lang="en-IN" sz="1100" dirty="0">
                <a:solidFill>
                  <a:schemeClr val="bg1"/>
                </a:solidFill>
                <a:effectLst/>
                <a:latin typeface="Tenorite" panose="00000500000000000000" pitchFamily="2" charset="0"/>
                <a:ea typeface="Calibri" panose="020F0502020204030204" pitchFamily="34" charset="0"/>
              </a:rPr>
              <a:t>13+ years of cross-functional experience in LINUX, Ansible, Cloud &amp;Infra System Administrator and UNIX Administrator and providing IT solution in various Technologies like LINUX ,UNIX etc. Hands on experience in handling end to end process transition. And creating KB Articles.</a:t>
            </a:r>
          </a:p>
          <a:p>
            <a:pPr marL="171450" lvl="0" indent="-171450">
              <a:spcBef>
                <a:spcPts val="5"/>
              </a:spcBef>
              <a:buFont typeface="Arial" panose="020B0604020202020204" pitchFamily="34" charset="0"/>
              <a:buChar char="•"/>
              <a:tabLst>
                <a:tab pos="521335" algn="l"/>
              </a:tabLst>
            </a:pPr>
            <a:r>
              <a:rPr lang="en-US" sz="1100" dirty="0">
                <a:solidFill>
                  <a:schemeClr val="bg1"/>
                </a:solidFill>
                <a:effectLst/>
                <a:latin typeface="Tenorite" panose="00000500000000000000" pitchFamily="2" charset="0"/>
                <a:ea typeface="Carlito"/>
                <a:cs typeface="Carlito"/>
              </a:rPr>
              <a:t>(</a:t>
            </a:r>
            <a:r>
              <a:rPr lang="en-US" sz="1100" dirty="0">
                <a:solidFill>
                  <a:schemeClr val="bg1"/>
                </a:solidFill>
                <a:latin typeface="Tenorite" panose="00000500000000000000" pitchFamily="2" charset="0"/>
                <a:ea typeface="Carlito"/>
                <a:cs typeface="Carlito"/>
              </a:rPr>
              <a:t>AWS/</a:t>
            </a:r>
            <a:r>
              <a:rPr lang="en-US" sz="1100" dirty="0">
                <a:solidFill>
                  <a:schemeClr val="bg1"/>
                </a:solidFill>
                <a:effectLst/>
                <a:latin typeface="Tenorite" panose="00000500000000000000" pitchFamily="2" charset="0"/>
                <a:ea typeface="Carlito"/>
                <a:cs typeface="Carlito"/>
              </a:rPr>
              <a:t>Azure/DevOps/Linux) includes Having 3 years of experience as DevOps Engineer.</a:t>
            </a:r>
            <a:endParaRPr lang="en-IN" sz="1100" dirty="0">
              <a:solidFill>
                <a:schemeClr val="bg1"/>
              </a:solidFill>
              <a:effectLst/>
              <a:latin typeface="Tenorite" panose="00000500000000000000" pitchFamily="2" charset="0"/>
              <a:ea typeface="Carlito"/>
              <a:cs typeface="Wingdings" panose="05000000000000000000" pitchFamily="2" charset="2"/>
            </a:endParaRPr>
          </a:p>
          <a:p>
            <a:pPr lvl="0">
              <a:spcBef>
                <a:spcPts val="5"/>
              </a:spcBef>
              <a:tabLst>
                <a:tab pos="521335" algn="l"/>
              </a:tabLst>
            </a:pPr>
            <a:endParaRPr lang="en-IN" sz="900" dirty="0">
              <a:solidFill>
                <a:schemeClr val="bg1"/>
              </a:solidFill>
              <a:effectLst/>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3651E9D7-E8C3-AC14-20AD-CFA023645838}"/>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39A789DD-722E-BFD9-C8E2-3A80818BC19B}"/>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814D42-9AED-22BF-2A01-1F05BCB36A25}"/>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22748C74-42BD-4665-4B01-03AA2D97D5C0}"/>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08000" indent="-108000">
              <a:spcBef>
                <a:spcPts val="5"/>
              </a:spcBef>
              <a:buFont typeface="Arial" panose="020B0604020202020204" pitchFamily="34" charset="0"/>
              <a:buChar char="•"/>
              <a:tabLst>
                <a:tab pos="521335" algn="l"/>
              </a:tabLst>
            </a:pPr>
            <a:r>
              <a:rPr lang="en-GB" sz="11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lang="en-IN" sz="11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endParaRPr>
          </a:p>
          <a:p>
            <a:pPr marL="108000" indent="-108000">
              <a:spcBef>
                <a:spcPts val="5"/>
              </a:spcBef>
              <a:buFont typeface="Arial" panose="020B0604020202020204" pitchFamily="34" charset="0"/>
              <a:buChar char="•"/>
              <a:tabLst>
                <a:tab pos="521335" algn="l"/>
              </a:tabLst>
            </a:pPr>
            <a:r>
              <a:rPr lang="en-US" sz="1200" b="0" dirty="0">
                <a:solidFill>
                  <a:schemeClr val="bg1"/>
                </a:solidFill>
                <a:effectLst/>
                <a:latin typeface="Tenorite" panose="00000500000000000000" pitchFamily="2" charset="0"/>
                <a:ea typeface="MS Mincho;ＭＳ 明朝"/>
                <a:cs typeface="Times New Roman" panose="02020603050405020304" pitchFamily="18" charset="0"/>
              </a:rPr>
              <a:t>Certified as AWS solution architect</a:t>
            </a:r>
            <a:endParaRPr lang="en-US" sz="1200" dirty="0">
              <a:solidFill>
                <a:schemeClr val="bg1"/>
              </a:solidFill>
              <a:latin typeface="Tenorite" panose="00000500000000000000" pitchFamily="2" charset="0"/>
              <a:ea typeface="MS Mincho;ＭＳ 明朝"/>
              <a:cs typeface="Times New Roman" panose="02020603050405020304" pitchFamily="18" charset="0"/>
            </a:endParaRPr>
          </a:p>
          <a:p>
            <a:pPr marL="108000" indent="-108000">
              <a:spcBef>
                <a:spcPts val="5"/>
              </a:spcBef>
              <a:buFont typeface="Arial" panose="020B0604020202020204" pitchFamily="34" charset="0"/>
              <a:buChar char="•"/>
              <a:tabLst>
                <a:tab pos="521335" algn="l"/>
              </a:tabLst>
            </a:pPr>
            <a:r>
              <a:rPr lang="en-US" sz="1200" dirty="0">
                <a:solidFill>
                  <a:schemeClr val="bg1"/>
                </a:solidFill>
                <a:latin typeface="Tenorite" panose="00000500000000000000" pitchFamily="2" charset="0"/>
                <a:ea typeface="MS Mincho;ＭＳ 明朝"/>
                <a:cs typeface="Times New Roman" panose="02020603050405020304" pitchFamily="18" charset="0"/>
              </a:rPr>
              <a:t>RHCE</a:t>
            </a:r>
            <a:br>
              <a:rPr lang="en-US" sz="1200" dirty="0">
                <a:solidFill>
                  <a:schemeClr val="bg1"/>
                </a:solidFill>
                <a:latin typeface="Tenorite" panose="00000500000000000000" pitchFamily="2" charset="0"/>
                <a:ea typeface="MS Mincho;ＭＳ 明朝"/>
                <a:cs typeface="Times New Roman" panose="02020603050405020304" pitchFamily="18" charset="0"/>
              </a:rPr>
            </a:br>
            <a:r>
              <a:rPr lang="en-US" sz="1200" dirty="0">
                <a:solidFill>
                  <a:schemeClr val="bg1"/>
                </a:solidFill>
                <a:latin typeface="Tenorite" panose="00000500000000000000" pitchFamily="2" charset="0"/>
                <a:ea typeface="MS Mincho;ＭＳ 明朝"/>
                <a:cs typeface="Times New Roman" panose="02020603050405020304" pitchFamily="18" charset="0"/>
              </a:rPr>
              <a:t>      </a:t>
            </a: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lvl="0" algn="just">
              <a:buSzPts val="1100"/>
            </a:pP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OCI Certified.</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108000" indent="-108000">
              <a:spcBef>
                <a:spcPts val="5"/>
              </a:spcBef>
              <a:buFont typeface="Arial" panose="020B0604020202020204" pitchFamily="34" charset="0"/>
              <a:buChar char="•"/>
              <a:tabLst>
                <a:tab pos="521335" algn="l"/>
              </a:tabLst>
            </a:pPr>
            <a:endParaRPr lang="en-US" sz="1200" b="0" dirty="0">
              <a:solidFill>
                <a:schemeClr val="bg1"/>
              </a:solidFill>
              <a:effectLst/>
              <a:latin typeface="Tenorite" panose="00000500000000000000" pitchFamily="2" charset="0"/>
              <a:ea typeface="MS Mincho;ＭＳ 明朝"/>
              <a:cs typeface="Times New Roman" panose="02020603050405020304" pitchFamily="18" charset="0"/>
            </a:endParaRPr>
          </a:p>
        </p:txBody>
      </p:sp>
      <p:sp>
        <p:nvSpPr>
          <p:cNvPr id="12" name="Text Box 18">
            <a:extLst>
              <a:ext uri="{FF2B5EF4-FFF2-40B4-BE49-F238E27FC236}">
                <a16:creationId xmlns:a16="http://schemas.microsoft.com/office/drawing/2014/main" id="{2AB44BE8-F503-43B9-52EA-71645A795AC8}"/>
              </a:ext>
            </a:extLst>
          </p:cNvPr>
          <p:cNvSpPr txBox="1">
            <a:spLocks noChangeArrowheads="1"/>
          </p:cNvSpPr>
          <p:nvPr/>
        </p:nvSpPr>
        <p:spPr bwMode="auto">
          <a:xfrm>
            <a:off x="342900" y="2301017"/>
            <a:ext cx="5462814" cy="4201150"/>
          </a:xfrm>
          <a:prstGeom prst="rect">
            <a:avLst/>
          </a:prstGeom>
          <a:noFill/>
          <a:ln w="9525">
            <a:noFill/>
            <a:miter lim="800000"/>
            <a:headEnd/>
            <a:tailEnd/>
          </a:ln>
        </p:spPr>
        <p:txBody>
          <a:bodyPr wrap="square" lIns="76200" tIns="38100" rIns="76200" bIns="38100">
            <a:spAutoFit/>
          </a:bodyPr>
          <a:lstStyle/>
          <a:p>
            <a:pPr>
              <a:spcBef>
                <a:spcPts val="255"/>
              </a:spcBef>
            </a:pPr>
            <a:r>
              <a:rPr lang="en-US" sz="1000" dirty="0">
                <a:latin typeface="Tenorite" panose="00000500000000000000" pitchFamily="2" charset="0"/>
                <a:cs typeface="Times New Roman" panose="02020603050405020304" pitchFamily="18" charset="0"/>
              </a:rPr>
              <a:t>Key Accomplishments:</a:t>
            </a:r>
            <a:endParaRPr lang="en-IN" sz="1000" dirty="0">
              <a:latin typeface="Tenorite" panose="00000500000000000000" pitchFamily="2" charset="0"/>
              <a:cs typeface="Times New Roman" panose="02020603050405020304" pitchFamily="18" charset="0"/>
            </a:endParaRP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Remotely troubleshooting of Servers and database through ssh.</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Troubleshooting file system issues on </a:t>
            </a:r>
            <a:r>
              <a:rPr lang="en-IN" sz="1000" dirty="0" err="1">
                <a:latin typeface="Tenorite" panose="00000500000000000000" pitchFamily="2" charset="0"/>
                <a:cs typeface="Times New Roman" panose="02020603050405020304" pitchFamily="18" charset="0"/>
              </a:rPr>
              <a:t>Redhat</a:t>
            </a:r>
            <a:r>
              <a:rPr lang="en-IN" sz="1000" dirty="0">
                <a:latin typeface="Tenorite" panose="00000500000000000000" pitchFamily="2" charset="0"/>
                <a:cs typeface="Times New Roman" panose="02020603050405020304" pitchFamily="18" charset="0"/>
              </a:rPr>
              <a:t> Linux.</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Online Software and Hardware Support.</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System Installation on site and Remote.</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Firmware upgradation, OS Patching on site and remotely.</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Having experience in setting up </a:t>
            </a:r>
            <a:r>
              <a:rPr lang="en-IN" sz="1000" dirty="0" err="1">
                <a:latin typeface="Tenorite" panose="00000500000000000000" pitchFamily="2" charset="0"/>
                <a:cs typeface="Times New Roman" panose="02020603050405020304" pitchFamily="18" charset="0"/>
              </a:rPr>
              <a:t>Zobbix</a:t>
            </a:r>
            <a:r>
              <a:rPr lang="en-IN" sz="1000" dirty="0">
                <a:latin typeface="Tenorite" panose="00000500000000000000" pitchFamily="2" charset="0"/>
                <a:cs typeface="Times New Roman" panose="02020603050405020304" pitchFamily="18" charset="0"/>
              </a:rPr>
              <a:t>, Grafana, </a:t>
            </a:r>
            <a:r>
              <a:rPr lang="en-IN" sz="1000" dirty="0" err="1">
                <a:latin typeface="Tenorite" panose="00000500000000000000" pitchFamily="2" charset="0"/>
                <a:cs typeface="Times New Roman" panose="02020603050405020304" pitchFamily="18" charset="0"/>
              </a:rPr>
              <a:t>Solarwind</a:t>
            </a:r>
            <a:r>
              <a:rPr lang="en-IN" sz="1000" dirty="0">
                <a:latin typeface="Tenorite" panose="00000500000000000000" pitchFamily="2" charset="0"/>
                <a:cs typeface="Times New Roman" panose="02020603050405020304" pitchFamily="18" charset="0"/>
              </a:rPr>
              <a:t>, </a:t>
            </a:r>
            <a:r>
              <a:rPr lang="en-IN" sz="1000" dirty="0" err="1">
                <a:latin typeface="Tenorite" panose="00000500000000000000" pitchFamily="2" charset="0"/>
                <a:cs typeface="Times New Roman" panose="02020603050405020304" pitchFamily="18" charset="0"/>
              </a:rPr>
              <a:t>Sitescope</a:t>
            </a:r>
            <a:r>
              <a:rPr lang="en-IN" sz="1000" dirty="0">
                <a:latin typeface="Tenorite" panose="00000500000000000000" pitchFamily="2" charset="0"/>
                <a:cs typeface="Times New Roman" panose="02020603050405020304" pitchFamily="18" charset="0"/>
              </a:rPr>
              <a:t> application monitoring tools</a:t>
            </a:r>
          </a:p>
          <a:p>
            <a:pPr lvl="0" indent="-342900">
              <a:buFont typeface="Symbol" panose="05050102010706020507" pitchFamily="18" charset="2"/>
              <a:buChar char=""/>
              <a:tabLst>
                <a:tab pos="457200" algn="l"/>
              </a:tabLst>
            </a:pPr>
            <a:r>
              <a:rPr lang="en-US" sz="1000" dirty="0">
                <a:latin typeface="Tenorite" panose="00000500000000000000" pitchFamily="2" charset="0"/>
                <a:cs typeface="Times New Roman" panose="02020603050405020304" pitchFamily="18" charset="0"/>
              </a:rPr>
              <a:t>Expertise in SAP HANA and ECC HA(pacemaker) cluster setup and administration.</a:t>
            </a:r>
            <a:endParaRPr lang="en-IN" sz="1000" dirty="0">
              <a:latin typeface="Tenorite" panose="00000500000000000000" pitchFamily="2" charset="0"/>
              <a:cs typeface="Times New Roman" panose="02020603050405020304" pitchFamily="18" charset="0"/>
            </a:endParaRPr>
          </a:p>
          <a:p>
            <a:pPr lvl="0" indent="-342900">
              <a:buFont typeface="Symbol" panose="05050102010706020507" pitchFamily="18" charset="2"/>
              <a:buChar char=""/>
              <a:tabLst>
                <a:tab pos="457200" algn="l"/>
              </a:tabLst>
            </a:pPr>
            <a:r>
              <a:rPr lang="en-US" sz="1000" dirty="0">
                <a:latin typeface="Tenorite" panose="00000500000000000000" pitchFamily="2" charset="0"/>
                <a:cs typeface="Times New Roman" panose="02020603050405020304" pitchFamily="18" charset="0"/>
              </a:rPr>
              <a:t>Expertise in doing annual HA/DR test cases for HANA database and ECC application clusters.</a:t>
            </a:r>
            <a:endParaRPr lang="en-IN" sz="1000" dirty="0">
              <a:latin typeface="Tenorite" panose="00000500000000000000" pitchFamily="2" charset="0"/>
              <a:cs typeface="Times New Roman" panose="02020603050405020304" pitchFamily="18" charset="0"/>
            </a:endParaRPr>
          </a:p>
          <a:p>
            <a:pPr lvl="0" indent="-342900">
              <a:buFont typeface="Symbol" panose="05050102010706020507" pitchFamily="18" charset="2"/>
              <a:buChar char=""/>
              <a:tabLst>
                <a:tab pos="457200" algn="l"/>
              </a:tabLst>
            </a:pPr>
            <a:r>
              <a:rPr lang="en-US" sz="1000" dirty="0">
                <a:latin typeface="Tenorite" panose="00000500000000000000" pitchFamily="2" charset="0"/>
                <a:cs typeface="Times New Roman" panose="02020603050405020304" pitchFamily="18" charset="0"/>
              </a:rPr>
              <a:t>Expertise in working collaboratively with SAP Basis team for performing HA/DR tests and worked on critical issues</a:t>
            </a:r>
            <a:endParaRPr lang="en-IN" sz="1000" dirty="0">
              <a:latin typeface="Tenorite" panose="00000500000000000000" pitchFamily="2" charset="0"/>
              <a:cs typeface="Times New Roman" panose="02020603050405020304" pitchFamily="18" charset="0"/>
            </a:endParaRP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Good knowledge on setting up application Infrastructure environment &amp; debugging Application Infra issues</a:t>
            </a:r>
          </a:p>
          <a:p>
            <a:pPr lvl="0" indent="-342900">
              <a:buFont typeface="Symbol" panose="05050102010706020507" pitchFamily="18" charset="2"/>
              <a:buChar char=""/>
              <a:tabLst>
                <a:tab pos="457200" algn="l"/>
              </a:tabLst>
            </a:pPr>
            <a:r>
              <a:rPr lang="en-US" sz="1000" dirty="0">
                <a:latin typeface="Tenorite" panose="00000500000000000000" pitchFamily="2" charset="0"/>
                <a:cs typeface="Times New Roman" panose="02020603050405020304" pitchFamily="18" charset="0"/>
              </a:rPr>
              <a:t>Expertise in working </a:t>
            </a:r>
            <a:r>
              <a:rPr lang="en-IN" sz="1000" dirty="0">
                <a:latin typeface="Tenorite" panose="00000500000000000000" pitchFamily="2" charset="0"/>
                <a:cs typeface="Times New Roman" panose="02020603050405020304" pitchFamily="18" charset="0"/>
              </a:rPr>
              <a:t>OS Upgrades RHEL and </a:t>
            </a:r>
            <a:r>
              <a:rPr lang="en-IN" sz="1000" dirty="0" err="1">
                <a:latin typeface="Tenorite" panose="00000500000000000000" pitchFamily="2" charset="0"/>
                <a:cs typeface="Times New Roman" panose="02020603050405020304" pitchFamily="18" charset="0"/>
              </a:rPr>
              <a:t>Suse</a:t>
            </a:r>
            <a:r>
              <a:rPr lang="en-IN" sz="1000" dirty="0">
                <a:latin typeface="Tenorite" panose="00000500000000000000" pitchFamily="2" charset="0"/>
                <a:cs typeface="Times New Roman" panose="02020603050405020304" pitchFamily="18" charset="0"/>
              </a:rPr>
              <a:t> on SAP environment. </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Perform regular environment Infrastructure &amp; application health checks</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System health check, ITM agent installation and monitoring through IBM ITM.</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Automate security controls, governance processes, and compliance validation</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Experience with multi-tier architectures: load balancers (F5), caching, web servers, application servers, databases, and networking</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Monitoring server performance CPU, Disk space , application.</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Having  have experience in setting up Infrastructure hardware/software, CICD Pipeline</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Involve in installation and configuration of network and local printers.</a:t>
            </a:r>
          </a:p>
          <a:p>
            <a:pPr lvl="0" indent="-342900">
              <a:buFont typeface="Symbol" panose="05050102010706020507" pitchFamily="18" charset="2"/>
              <a:buChar char=""/>
              <a:tabLst>
                <a:tab pos="457200" algn="l"/>
              </a:tabLst>
            </a:pPr>
            <a:r>
              <a:rPr lang="en-IN" sz="1000" dirty="0">
                <a:latin typeface="Tenorite" panose="00000500000000000000" pitchFamily="2" charset="0"/>
                <a:cs typeface="Times New Roman" panose="02020603050405020304" pitchFamily="18" charset="0"/>
              </a:rPr>
              <a:t>Experience on working BMC Remedy, SNOW, JIRA with Incident Management, Change Management and Service Management.</a:t>
            </a:r>
          </a:p>
          <a:p>
            <a:pPr marL="108000" lvl="0" indent="-108000">
              <a:spcBef>
                <a:spcPts val="5"/>
              </a:spcBef>
              <a:buFont typeface="Arial" panose="020B0604020202020204" pitchFamily="34" charset="0"/>
              <a:buChar char="•"/>
              <a:tabLst>
                <a:tab pos="521335" algn="l"/>
              </a:tabLst>
            </a:pPr>
            <a:endParaRPr lang="en-US" sz="700" dirty="0">
              <a:effectLst/>
              <a:latin typeface="Tenorite" panose="00000500000000000000" pitchFamily="2" charset="0"/>
              <a:ea typeface="Carlito"/>
              <a:cs typeface="Carlito"/>
            </a:endParaRPr>
          </a:p>
        </p:txBody>
      </p:sp>
      <p:sp>
        <p:nvSpPr>
          <p:cNvPr id="13" name="Text Box 19">
            <a:extLst>
              <a:ext uri="{FF2B5EF4-FFF2-40B4-BE49-F238E27FC236}">
                <a16:creationId xmlns:a16="http://schemas.microsoft.com/office/drawing/2014/main" id="{02E6FC99-F0F1-98C5-84E8-FB32A712DF65}"/>
              </a:ext>
            </a:extLst>
          </p:cNvPr>
          <p:cNvSpPr txBox="1">
            <a:spLocks noChangeArrowheads="1"/>
          </p:cNvSpPr>
          <p:nvPr/>
        </p:nvSpPr>
        <p:spPr bwMode="auto">
          <a:xfrm>
            <a:off x="6278562" y="2301017"/>
            <a:ext cx="5570538" cy="2562240"/>
          </a:xfrm>
          <a:prstGeom prst="rect">
            <a:avLst/>
          </a:prstGeom>
          <a:noFill/>
          <a:ln w="9525">
            <a:noFill/>
            <a:miter lim="800000"/>
            <a:headEnd/>
            <a:tailEnd/>
          </a:ln>
        </p:spPr>
        <p:txBody>
          <a:bodyPr wrap="square" lIns="76200" tIns="38100" rIns="76200" bIns="38100">
            <a:spAutoFit/>
          </a:bodyPr>
          <a:lstStyle/>
          <a:p>
            <a:pPr marL="63500">
              <a:spcBef>
                <a:spcPts val="255"/>
              </a:spcBef>
            </a:pPr>
            <a:r>
              <a:rPr lang="en-US" sz="1400" b="1" dirty="0">
                <a:latin typeface="Tenorite" panose="00000500000000000000" pitchFamily="2" charset="0"/>
              </a:rPr>
              <a:t>Experience Details:</a:t>
            </a:r>
          </a:p>
          <a:p>
            <a:endParaRPr lang="en-US" sz="950" b="0" dirty="0">
              <a:effectLst/>
              <a:latin typeface="Tenorite" panose="00000500000000000000" pitchFamily="2" charset="0"/>
              <a:ea typeface="MS Mincho;ＭＳ 明朝"/>
              <a:cs typeface="Times New Roman" panose="02020603050405020304" pitchFamily="18" charset="0"/>
            </a:endParaRPr>
          </a:p>
          <a:p>
            <a:r>
              <a:rPr lang="en-US" sz="1000" b="0" dirty="0">
                <a:effectLst/>
                <a:latin typeface="Tenorite" panose="00000500000000000000" pitchFamily="2" charset="0"/>
                <a:ea typeface="MS Mincho;ＭＳ 明朝"/>
                <a:cs typeface="Times New Roman" panose="02020603050405020304" pitchFamily="18" charset="0"/>
              </a:rPr>
              <a:t>  Cloud: 		     AWS (EC2,EBS,ELB,S3,Route53,Cloud Front, CloudWatch )</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Operating Systems:</a:t>
            </a:r>
            <a:r>
              <a:rPr lang="en-US" sz="1000" dirty="0">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Redhat</a:t>
            </a:r>
            <a:r>
              <a:rPr lang="en-US" sz="1000" b="0" dirty="0">
                <a:effectLst/>
                <a:latin typeface="Tenorite" panose="00000500000000000000" pitchFamily="2" charset="0"/>
                <a:ea typeface="MS Mincho;ＭＳ 明朝"/>
                <a:cs typeface="Times New Roman" panose="02020603050405020304" pitchFamily="18" charset="0"/>
              </a:rPr>
              <a:t> Linux/Ubuntu/CentOS/</a:t>
            </a:r>
            <a:r>
              <a:rPr lang="en-US" sz="1000" b="0" dirty="0" err="1">
                <a:effectLst/>
                <a:latin typeface="Tenorite" panose="00000500000000000000" pitchFamily="2" charset="0"/>
                <a:ea typeface="MS Mincho;ＭＳ 明朝"/>
                <a:cs typeface="Times New Roman" panose="02020603050405020304" pitchFamily="18" charset="0"/>
              </a:rPr>
              <a:t>Suse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Virtualization</a:t>
            </a:r>
            <a:r>
              <a:rPr lang="en-US" sz="1000" dirty="0">
                <a:latin typeface="Tenorite" panose="00000500000000000000" pitchFamily="2" charset="0"/>
                <a:ea typeface="MS Mincho;ＭＳ 明朝"/>
                <a:cs typeface="Times New Roman" panose="02020603050405020304" pitchFamily="18" charset="0"/>
              </a:rPr>
              <a:t>:</a:t>
            </a:r>
            <a:r>
              <a:rPr lang="en-US" sz="1000" b="0" dirty="0">
                <a:effectLst/>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VmWare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Continuous Integration Tool:	     Gitlab , </a:t>
            </a:r>
            <a:r>
              <a:rPr lang="en-US" sz="1000" dirty="0">
                <a:latin typeface="Tenorite" panose="00000500000000000000" pitchFamily="2" charset="0"/>
                <a:ea typeface="MS Mincho;ＭＳ 明朝"/>
                <a:cs typeface="Times New Roman" panose="02020603050405020304" pitchFamily="18" charset="0"/>
              </a:rPr>
              <a:t>Bitbucket,</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Build Management Tool:	     Docker</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Containerized Tool:	     Docker, Kubernetes</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Configuration Management too</a:t>
            </a:r>
            <a:r>
              <a:rPr lang="en-US" sz="1000" dirty="0">
                <a:latin typeface="Tenorite" panose="00000500000000000000" pitchFamily="2" charset="0"/>
                <a:ea typeface="MS Mincho;ＭＳ 明朝"/>
                <a:cs typeface="Times New Roman" panose="02020603050405020304" pitchFamily="18" charset="0"/>
              </a:rPr>
              <a:t>ls:   </a:t>
            </a:r>
            <a:r>
              <a:rPr lang="en-US" sz="1000" b="0" dirty="0">
                <a:effectLst/>
                <a:latin typeface="Tenorite" panose="00000500000000000000" pitchFamily="2" charset="0"/>
                <a:ea typeface="MS Mincho;ＭＳ 明朝"/>
                <a:cs typeface="Times New Roman" panose="02020603050405020304" pitchFamily="18" charset="0"/>
              </a:rPr>
              <a:t>Ansible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Orchestration tool:	</a:t>
            </a:r>
            <a:r>
              <a:rPr lang="en-US" sz="1000" dirty="0">
                <a:latin typeface="Tenorite" panose="00000500000000000000" pitchFamily="2" charset="0"/>
                <a:ea typeface="MS Mincho;ＭＳ 明朝"/>
                <a:cs typeface="Times New Roman" panose="02020603050405020304" pitchFamily="18" charset="0"/>
              </a:rPr>
              <a:t>     </a:t>
            </a:r>
            <a:r>
              <a:rPr lang="en-US" sz="1000" b="0" dirty="0">
                <a:effectLst/>
                <a:latin typeface="Tenorite" panose="00000500000000000000" pitchFamily="2" charset="0"/>
                <a:ea typeface="MS Mincho;ＭＳ 明朝"/>
                <a:cs typeface="Times New Roman" panose="02020603050405020304" pitchFamily="18" charset="0"/>
              </a:rPr>
              <a:t>Kubernetes</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Monitoring Tools:	</a:t>
            </a:r>
            <a:r>
              <a:rPr lang="en-US" sz="1000" dirty="0">
                <a:latin typeface="Tenorite" panose="00000500000000000000" pitchFamily="2" charset="0"/>
                <a:ea typeface="MS Mincho;ＭＳ 明朝"/>
                <a:cs typeface="Times New Roman" panose="02020603050405020304" pitchFamily="18" charset="0"/>
              </a:rPr>
              <a:t>     </a:t>
            </a:r>
            <a:r>
              <a:rPr lang="en-US" sz="1000" b="0" dirty="0">
                <a:effectLst/>
                <a:latin typeface="Tenorite" panose="00000500000000000000" pitchFamily="2" charset="0"/>
                <a:ea typeface="MS Mincho;ＭＳ 明朝"/>
                <a:cs typeface="Times New Roman" panose="02020603050405020304" pitchFamily="18" charset="0"/>
              </a:rPr>
              <a:t>Zabbix </a:t>
            </a:r>
            <a:r>
              <a:rPr lang="en-US" sz="1000" dirty="0">
                <a:latin typeface="Tenorite" panose="00000500000000000000" pitchFamily="2" charset="0"/>
                <a:ea typeface="MS Mincho;ＭＳ 明朝"/>
                <a:cs typeface="Times New Roman" panose="02020603050405020304" pitchFamily="18" charset="0"/>
              </a:rPr>
              <a:t>,</a:t>
            </a:r>
            <a:r>
              <a:rPr lang="en-US" sz="1000" b="0" dirty="0">
                <a:effectLst/>
                <a:latin typeface="Tenorite" panose="00000500000000000000" pitchFamily="2" charset="0"/>
                <a:ea typeface="MS Mincho;ＭＳ 明朝"/>
                <a:cs typeface="Times New Roman" panose="02020603050405020304" pitchFamily="18" charset="0"/>
              </a:rPr>
              <a:t>Grafana, </a:t>
            </a:r>
            <a:r>
              <a:rPr lang="en-US" sz="1000" b="0" dirty="0" err="1">
                <a:effectLst/>
                <a:latin typeface="Tenorite" panose="00000500000000000000" pitchFamily="2" charset="0"/>
                <a:ea typeface="MS Mincho;ＭＳ 明朝"/>
                <a:cs typeface="Times New Roman" panose="02020603050405020304" pitchFamily="18" charset="0"/>
              </a:rPr>
              <a:t>opsramp</a:t>
            </a:r>
            <a:r>
              <a:rPr lang="en-US" sz="1000" b="0" dirty="0">
                <a:effectLst/>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SolarWind,SiteScope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Password manager:          	 </a:t>
            </a:r>
            <a:r>
              <a:rPr lang="en-US" sz="1000" dirty="0">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Passpack</a:t>
            </a:r>
            <a:r>
              <a:rPr lang="en-US" sz="1000" b="0" dirty="0">
                <a:effectLst/>
                <a:latin typeface="Tenorite" panose="00000500000000000000" pitchFamily="2" charset="0"/>
                <a:ea typeface="MS Mincho;ＭＳ 明朝"/>
                <a:cs typeface="Times New Roman" panose="02020603050405020304" pitchFamily="18" charset="0"/>
              </a:rPr>
              <a:t> &amp; Argon hash </a:t>
            </a:r>
            <a:r>
              <a:rPr lang="en-US" sz="1000" b="0" dirty="0" err="1">
                <a:effectLst/>
                <a:latin typeface="Tenorite" panose="00000500000000000000" pitchFamily="2" charset="0"/>
                <a:ea typeface="MS Mincho;ＭＳ 明朝"/>
                <a:cs typeface="Times New Roman" panose="02020603050405020304" pitchFamily="18" charset="0"/>
              </a:rPr>
              <a:t>generator,CyberArk</a:t>
            </a:r>
            <a:endParaRPr lang="en-US" sz="1000" b="0" dirty="0">
              <a:effectLst/>
              <a:latin typeface="Tenorite" panose="00000500000000000000" pitchFamily="2" charset="0"/>
              <a:ea typeface="MS Mincho;ＭＳ 明朝"/>
              <a:cs typeface="Times New Roman" panose="02020603050405020304" pitchFamily="18" charset="0"/>
            </a:endParaRPr>
          </a:p>
          <a:p>
            <a:r>
              <a:rPr lang="en-US" sz="1000" dirty="0">
                <a:effectLst/>
                <a:latin typeface="Tenorite" panose="00000500000000000000" pitchFamily="2" charset="0"/>
                <a:ea typeface="Carlito"/>
                <a:cs typeface="Carlito"/>
              </a:rPr>
              <a:t>  Ticketing &amp; Bug tracking tool: 	</a:t>
            </a:r>
            <a:r>
              <a:rPr lang="en-US" sz="1000" dirty="0">
                <a:latin typeface="Tenorite" panose="00000500000000000000" pitchFamily="2" charset="0"/>
                <a:ea typeface="Carlito"/>
                <a:cs typeface="Carlito"/>
              </a:rPr>
              <a:t>     </a:t>
            </a:r>
            <a:r>
              <a:rPr lang="en-US" sz="1000" dirty="0" err="1">
                <a:effectLst/>
                <a:latin typeface="Tenorite" panose="00000500000000000000" pitchFamily="2" charset="0"/>
                <a:ea typeface="Carlito"/>
                <a:cs typeface="Carlito"/>
              </a:rPr>
              <a:t>JIRA,SNOW,Bmc</a:t>
            </a:r>
            <a:endParaRPr lang="en-US" sz="1000" dirty="0">
              <a:effectLst/>
              <a:latin typeface="Tenorite" panose="00000500000000000000" pitchFamily="2" charset="0"/>
              <a:ea typeface="Carlito"/>
              <a:cs typeface="Carlito"/>
            </a:endParaRPr>
          </a:p>
          <a:p>
            <a:r>
              <a:rPr lang="en-US" sz="1000" dirty="0">
                <a:effectLst/>
                <a:latin typeface="Tenorite" panose="00000500000000000000" pitchFamily="2" charset="0"/>
                <a:ea typeface="Carlito"/>
                <a:cs typeface="Carlito"/>
              </a:rPr>
              <a:t>  IT Governance tool: 	</a:t>
            </a:r>
            <a:r>
              <a:rPr lang="en-US" sz="1000" dirty="0">
                <a:latin typeface="Tenorite" panose="00000500000000000000" pitchFamily="2" charset="0"/>
                <a:ea typeface="Carlito"/>
                <a:cs typeface="Carlito"/>
              </a:rPr>
              <a:t>     JIRA</a:t>
            </a:r>
            <a:r>
              <a:rPr lang="en-US" sz="1000" dirty="0">
                <a:effectLst/>
                <a:latin typeface="Tenorite" panose="00000500000000000000" pitchFamily="2" charset="0"/>
                <a:ea typeface="Carlito"/>
                <a:cs typeface="Carlito"/>
              </a:rPr>
              <a:t> and Service Now</a:t>
            </a:r>
            <a:endParaRPr lang="en-IN" sz="1000" b="1" dirty="0">
              <a:effectLst/>
              <a:latin typeface="Tenorite" panose="00000500000000000000" pitchFamily="2" charset="0"/>
              <a:ea typeface="MS Mincho;ＭＳ 明朝"/>
              <a:cs typeface="Century Gothic" panose="020B0502020202020204" pitchFamily="34" charset="0"/>
            </a:endParaRPr>
          </a:p>
          <a:p>
            <a:pPr marL="63500">
              <a:spcBef>
                <a:spcPts val="5"/>
              </a:spcBef>
            </a:pPr>
            <a:endParaRPr lang="en-IN" sz="1800" b="1" kern="0" dirty="0">
              <a:effectLst/>
              <a:latin typeface="Carlito"/>
              <a:ea typeface="Carlito"/>
              <a:cs typeface="Carlito"/>
            </a:endParaRPr>
          </a:p>
        </p:txBody>
      </p:sp>
      <p:sp>
        <p:nvSpPr>
          <p:cNvPr id="2" name="Text Box 3">
            <a:extLst>
              <a:ext uri="{FF2B5EF4-FFF2-40B4-BE49-F238E27FC236}">
                <a16:creationId xmlns:a16="http://schemas.microsoft.com/office/drawing/2014/main" id="{4370B01B-6831-7E0E-69E8-A5F8836433EF}"/>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Location: </a:t>
            </a:r>
            <a:r>
              <a:rPr lang="de-DE" altLang="en-DE" sz="1200" dirty="0">
                <a:latin typeface="Tenorite" panose="00000500000000000000" pitchFamily="2" charset="0"/>
              </a:rPr>
              <a:t>India</a:t>
            </a:r>
            <a:endParaRPr lang="en-GB" altLang="en-DE" sz="1200" dirty="0">
              <a:latin typeface="Tenorite" panose="00000500000000000000" pitchFamily="2" charset="0"/>
            </a:endParaRPr>
          </a:p>
        </p:txBody>
      </p:sp>
      <p:cxnSp>
        <p:nvCxnSpPr>
          <p:cNvPr id="14" name="Straight Connector 13">
            <a:extLst>
              <a:ext uri="{FF2B5EF4-FFF2-40B4-BE49-F238E27FC236}">
                <a16:creationId xmlns:a16="http://schemas.microsoft.com/office/drawing/2014/main" id="{2EFA1C1B-21C4-5D2B-F4D1-0F1BAAFFF655}"/>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F1AFFDF4-62E0-4E74-C8B1-511E1BF71E9A}"/>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Industry: </a:t>
            </a:r>
            <a:r>
              <a:rPr lang="de-DE" altLang="en-DE" sz="1200" dirty="0">
                <a:latin typeface="Tenorite" panose="00000500000000000000" pitchFamily="2" charset="0"/>
              </a:rPr>
              <a:t>Manufacturing </a:t>
            </a:r>
            <a:endParaRPr lang="en-GB" altLang="en-DE" sz="1200" dirty="0">
              <a:latin typeface="Tenorite" panose="00000500000000000000" pitchFamily="2" charset="0"/>
            </a:endParaRPr>
          </a:p>
        </p:txBody>
      </p:sp>
    </p:spTree>
    <p:extLst>
      <p:ext uri="{BB962C8B-B14F-4D97-AF65-F5344CB8AC3E}">
        <p14:creationId xmlns:p14="http://schemas.microsoft.com/office/powerpoint/2010/main" val="98202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56767-196C-10C3-B20D-0753AB6CF375}"/>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DFA64A1-A475-16DF-4760-89BEA1CD68D0}"/>
              </a:ext>
            </a:extLst>
          </p:cNvPr>
          <p:cNvSpPr/>
          <p:nvPr/>
        </p:nvSpPr>
        <p:spPr>
          <a:xfrm>
            <a:off x="96838" y="2227071"/>
            <a:ext cx="5816599" cy="4290434"/>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6C0CD04B-1198-B63F-FC54-CC18411FC2D2}"/>
              </a:ext>
            </a:extLst>
          </p:cNvPr>
          <p:cNvSpPr/>
          <p:nvPr/>
        </p:nvSpPr>
        <p:spPr>
          <a:xfrm>
            <a:off x="6159503" y="2242061"/>
            <a:ext cx="5935659" cy="4290434"/>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Extensively worked with conjuring and management tools like Chef, Puppet, Ansible and expertise in developing Recipes, Manifests and Playbooks YAML scripts to automate the environment.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 in implementation of Puppet agent based and agentless configuration, using Puppet dashboards, Collective with active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MQserver</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plugin-sync ,stored Congs,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Hiera</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Facter</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and wrote Puppet manifests.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Worked on migration of Splunk to AWS(cloud) instances. Involved in standardizing Splunk forwarder deployment, configuration and maintenance across UNIX and Windows platforms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Expertise in App Containerization technology Docker, creating Docker images , Containers, Docker Registry to store images, cloud-based registry Docker Hub, Docker Swarm to manage containers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 in deployment automation of all the Microservices to pull the image from the private Docker Registry and deployed into Docker Swarm to create a complete docker cluster by using Ansible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ExperienceinmanagingKuberneteschartsusingHelm.Createdreproduciblebuildsofthe Kubernetes applications, managed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manifestles</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&amp; releases of Helm packages. Created Pods in Kubernetes and monitored the health of pods using Helm charts.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Git Hub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Willingness to work on flexible hours for production, backup and on-call support for 24/7 environment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Installing and Configuring All Linux Flavors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Managing upgrades and patches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Production &amp; Development user management by controlling logins, directory access using FTP access etc.</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Planning, Formulating and implementing change management activities with the coordination from customer, application team and Vendor on Production systems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Analysis of various performance related reports and pro active monitoring.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Exposure to MKSYSB system backup in NIM environment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Exposure to server builds and server hardening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Knowledge in Incident/Problem/Change Management practices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File-system Management: Swap,  LVM, multipath</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Network Servers: FTP, NFS, SAMBA, Apache, DNS, SFTP</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Patching with puppet, Ansible, AWX &amp; Ansible Tower.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endParaRPr kumimoji="0" lang="en-IN"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DE63AAE6-4133-B8A5-5988-4F3436187BDC}"/>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68903BE2-9AD3-9147-8C90-C5D58CAA823F}"/>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solidFill>
                  <a:schemeClr val="bg1"/>
                </a:solidFill>
                <a:latin typeface="Tenorite" panose="00000500000000000000" pitchFamily="2" charset="0"/>
                <a:ea typeface="Carlito"/>
                <a:cs typeface="Carlito"/>
              </a:rPr>
              <a:t>Marella Aditya</a:t>
            </a:r>
            <a:r>
              <a:rPr lang="en-US" sz="1800" b="1" dirty="0">
                <a:solidFill>
                  <a:schemeClr val="bg1"/>
                </a:solidFill>
                <a:effectLst/>
                <a:latin typeface="Tenorite" panose="00000500000000000000" pitchFamily="2" charset="0"/>
                <a:ea typeface="Carlito"/>
                <a:cs typeface="Carlito"/>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800" dirty="0">
                <a:solidFill>
                  <a:schemeClr val="bg1"/>
                </a:solidFill>
                <a:effectLst/>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schemeClr val="bg1"/>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schemeClr val="bg1"/>
                </a:solidFill>
                <a:effectLst/>
                <a:uLnTx/>
                <a:uFillTx/>
                <a:latin typeface="Tenorite" panose="00000500000000000000" pitchFamily="2" charset="0"/>
              </a:rPr>
              <a:t>Experience (Years): </a:t>
            </a:r>
            <a:r>
              <a:rPr lang="de-DE" altLang="en-DE" sz="1200" dirty="0">
                <a:solidFill>
                  <a:schemeClr val="bg1"/>
                </a:solidFill>
                <a:latin typeface="Tenorite" panose="00000500000000000000" pitchFamily="2" charset="0"/>
              </a:rPr>
              <a:t>13+</a:t>
            </a:r>
            <a:endParaRPr kumimoji="0" lang="en-GB" altLang="en-DE" sz="1200" b="0" i="0" u="none" strike="noStrike" kern="1200" cap="none" spc="0" normalizeH="0" baseline="0" noProof="0" dirty="0">
              <a:ln>
                <a:noFill/>
              </a:ln>
              <a:solidFill>
                <a:schemeClr val="bg1"/>
              </a:solidFill>
              <a:effectLst/>
              <a:uLnTx/>
              <a:uFillTx/>
              <a:latin typeface="Tenorite" panose="00000500000000000000" pitchFamily="2" charset="0"/>
            </a:endParaRPr>
          </a:p>
        </p:txBody>
      </p:sp>
      <p:sp>
        <p:nvSpPr>
          <p:cNvPr id="7" name="Text Box 2">
            <a:extLst>
              <a:ext uri="{FF2B5EF4-FFF2-40B4-BE49-F238E27FC236}">
                <a16:creationId xmlns:a16="http://schemas.microsoft.com/office/drawing/2014/main" id="{84633845-536C-95FE-046B-768551CF8DCE}"/>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lang="en-US" sz="900" b="1" dirty="0">
                <a:solidFill>
                  <a:schemeClr val="bg1"/>
                </a:solidFill>
                <a:latin typeface="Tenorite" panose="00000500000000000000" pitchFamily="2" charset="0"/>
              </a:rPr>
              <a:t>Summary</a:t>
            </a:r>
            <a:r>
              <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71450" lvl="0" indent="-171450">
              <a:spcBef>
                <a:spcPts val="5"/>
              </a:spcBef>
              <a:buFont typeface="Arial" panose="020B0604020202020204" pitchFamily="34" charset="0"/>
              <a:buChar char="•"/>
              <a:tabLst>
                <a:tab pos="521335" algn="l"/>
              </a:tabLst>
            </a:pPr>
            <a:r>
              <a:rPr lang="en-IN" sz="1100" dirty="0">
                <a:solidFill>
                  <a:schemeClr val="bg1"/>
                </a:solidFill>
                <a:effectLst/>
                <a:latin typeface="Tenorite" panose="00000500000000000000" pitchFamily="2" charset="0"/>
                <a:ea typeface="Calibri" panose="020F0502020204030204" pitchFamily="34" charset="0"/>
              </a:rPr>
              <a:t>13+ years of cross-functional experience in LINUX, Ansible, Cloud &amp;Infra System Administrator and UNIX Administrator and providing IT solution in various Technologies like LINUX ,UNIX etc. Hands on experience in handling end to end process transition. And creating KB Articles.</a:t>
            </a:r>
          </a:p>
          <a:p>
            <a:pPr marL="171450" lvl="0" indent="-171450">
              <a:spcBef>
                <a:spcPts val="5"/>
              </a:spcBef>
              <a:buFont typeface="Arial" panose="020B0604020202020204" pitchFamily="34" charset="0"/>
              <a:buChar char="•"/>
              <a:tabLst>
                <a:tab pos="521335" algn="l"/>
              </a:tabLst>
            </a:pPr>
            <a:r>
              <a:rPr lang="en-US" sz="1100" dirty="0">
                <a:solidFill>
                  <a:schemeClr val="bg1"/>
                </a:solidFill>
                <a:effectLst/>
                <a:latin typeface="Tenorite" panose="00000500000000000000" pitchFamily="2" charset="0"/>
                <a:ea typeface="Carlito"/>
                <a:cs typeface="Carlito"/>
              </a:rPr>
              <a:t>(</a:t>
            </a:r>
            <a:r>
              <a:rPr lang="en-US" sz="1100" dirty="0">
                <a:solidFill>
                  <a:schemeClr val="bg1"/>
                </a:solidFill>
                <a:latin typeface="Tenorite" panose="00000500000000000000" pitchFamily="2" charset="0"/>
                <a:ea typeface="Carlito"/>
                <a:cs typeface="Carlito"/>
              </a:rPr>
              <a:t>AWS/</a:t>
            </a:r>
            <a:r>
              <a:rPr lang="en-US" sz="1100" dirty="0">
                <a:solidFill>
                  <a:schemeClr val="bg1"/>
                </a:solidFill>
                <a:effectLst/>
                <a:latin typeface="Tenorite" panose="00000500000000000000" pitchFamily="2" charset="0"/>
                <a:ea typeface="Carlito"/>
                <a:cs typeface="Carlito"/>
              </a:rPr>
              <a:t>Azure/DevOps/Linux) includes Having 3 years of experience as DevOps Engineer.</a:t>
            </a:r>
            <a:endParaRPr lang="en-IN" sz="1100" dirty="0">
              <a:solidFill>
                <a:schemeClr val="bg1"/>
              </a:solidFill>
              <a:effectLst/>
              <a:latin typeface="Tenorite" panose="00000500000000000000" pitchFamily="2" charset="0"/>
              <a:ea typeface="Carlito"/>
              <a:cs typeface="Wingdings" panose="05000000000000000000" pitchFamily="2" charset="2"/>
            </a:endParaRPr>
          </a:p>
          <a:p>
            <a:pPr lvl="0">
              <a:spcBef>
                <a:spcPts val="5"/>
              </a:spcBef>
              <a:tabLst>
                <a:tab pos="521335" algn="l"/>
              </a:tabLst>
            </a:pPr>
            <a:endParaRPr lang="en-IN" sz="900" dirty="0">
              <a:solidFill>
                <a:schemeClr val="bg1"/>
              </a:solidFill>
              <a:effectLst/>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F9C30F6A-C6F2-CF04-B329-EA8681F053AB}"/>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EF410E1D-E771-2197-15E9-BAF74E877A2D}"/>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5C4410-ED9A-DBC8-A17A-4CAC03C475A0}"/>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BF7CC9C2-742F-B40B-0704-D38B6F0B5382}"/>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08000" indent="-108000">
              <a:spcBef>
                <a:spcPts val="5"/>
              </a:spcBef>
              <a:buFont typeface="Arial" panose="020B0604020202020204" pitchFamily="34" charset="0"/>
              <a:buChar char="•"/>
              <a:tabLst>
                <a:tab pos="521335" algn="l"/>
              </a:tabLst>
            </a:pPr>
            <a:r>
              <a:rPr lang="en-GB" sz="11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lang="en-IN" sz="11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endParaRPr>
          </a:p>
          <a:p>
            <a:pPr marL="108000" indent="-108000">
              <a:spcBef>
                <a:spcPts val="5"/>
              </a:spcBef>
              <a:buFont typeface="Arial" panose="020B0604020202020204" pitchFamily="34" charset="0"/>
              <a:buChar char="•"/>
              <a:tabLst>
                <a:tab pos="521335" algn="l"/>
              </a:tabLst>
            </a:pPr>
            <a:r>
              <a:rPr lang="en-US" sz="1200" b="0" dirty="0">
                <a:solidFill>
                  <a:schemeClr val="bg1"/>
                </a:solidFill>
                <a:effectLst/>
                <a:latin typeface="Tenorite" panose="00000500000000000000" pitchFamily="2" charset="0"/>
                <a:ea typeface="MS Mincho;ＭＳ 明朝"/>
                <a:cs typeface="Times New Roman" panose="02020603050405020304" pitchFamily="18" charset="0"/>
              </a:rPr>
              <a:t>Certified as AWS solution architect</a:t>
            </a:r>
            <a:endParaRPr lang="en-US" sz="1200" dirty="0">
              <a:solidFill>
                <a:schemeClr val="bg1"/>
              </a:solidFill>
              <a:latin typeface="Tenorite" panose="00000500000000000000" pitchFamily="2" charset="0"/>
              <a:ea typeface="MS Mincho;ＭＳ 明朝"/>
              <a:cs typeface="Times New Roman" panose="02020603050405020304" pitchFamily="18" charset="0"/>
            </a:endParaRPr>
          </a:p>
          <a:p>
            <a:pPr marL="108000" indent="-108000">
              <a:spcBef>
                <a:spcPts val="5"/>
              </a:spcBef>
              <a:buFont typeface="Arial" panose="020B0604020202020204" pitchFamily="34" charset="0"/>
              <a:buChar char="•"/>
              <a:tabLst>
                <a:tab pos="521335" algn="l"/>
              </a:tabLst>
            </a:pPr>
            <a:r>
              <a:rPr lang="en-US" sz="1200" dirty="0">
                <a:solidFill>
                  <a:schemeClr val="bg1"/>
                </a:solidFill>
                <a:latin typeface="Tenorite" panose="00000500000000000000" pitchFamily="2" charset="0"/>
                <a:ea typeface="MS Mincho;ＭＳ 明朝"/>
                <a:cs typeface="Times New Roman" panose="02020603050405020304" pitchFamily="18" charset="0"/>
              </a:rPr>
              <a:t>RHCE</a:t>
            </a:r>
            <a:br>
              <a:rPr lang="en-US" sz="1200" dirty="0">
                <a:solidFill>
                  <a:schemeClr val="bg1"/>
                </a:solidFill>
                <a:latin typeface="Tenorite" panose="00000500000000000000" pitchFamily="2" charset="0"/>
                <a:ea typeface="MS Mincho;ＭＳ 明朝"/>
                <a:cs typeface="Times New Roman" panose="02020603050405020304" pitchFamily="18" charset="0"/>
              </a:rPr>
            </a:br>
            <a:r>
              <a:rPr lang="en-US" sz="1200" dirty="0">
                <a:solidFill>
                  <a:schemeClr val="bg1"/>
                </a:solidFill>
                <a:latin typeface="Tenorite" panose="00000500000000000000" pitchFamily="2" charset="0"/>
                <a:ea typeface="MS Mincho;ＭＳ 明朝"/>
                <a:cs typeface="Times New Roman" panose="02020603050405020304" pitchFamily="18" charset="0"/>
              </a:rPr>
              <a:t>      </a:t>
            </a: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lvl="0" algn="just">
              <a:buSzPts val="1100"/>
            </a:pP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OCI Certified.</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108000" indent="-108000">
              <a:spcBef>
                <a:spcPts val="5"/>
              </a:spcBef>
              <a:buFont typeface="Arial" panose="020B0604020202020204" pitchFamily="34" charset="0"/>
              <a:buChar char="•"/>
              <a:tabLst>
                <a:tab pos="521335" algn="l"/>
              </a:tabLst>
            </a:pPr>
            <a:endParaRPr lang="en-US" sz="1200" b="0" dirty="0">
              <a:solidFill>
                <a:schemeClr val="bg1"/>
              </a:solidFill>
              <a:effectLst/>
              <a:latin typeface="Tenorite" panose="00000500000000000000" pitchFamily="2" charset="0"/>
              <a:ea typeface="MS Mincho;ＭＳ 明朝"/>
              <a:cs typeface="Times New Roman" panose="02020603050405020304" pitchFamily="18" charset="0"/>
            </a:endParaRPr>
          </a:p>
        </p:txBody>
      </p:sp>
      <p:sp>
        <p:nvSpPr>
          <p:cNvPr id="12" name="Text Box 18">
            <a:extLst>
              <a:ext uri="{FF2B5EF4-FFF2-40B4-BE49-F238E27FC236}">
                <a16:creationId xmlns:a16="http://schemas.microsoft.com/office/drawing/2014/main" id="{B99F032E-0493-0188-A04D-97CDB8FFCA4D}"/>
              </a:ext>
            </a:extLst>
          </p:cNvPr>
          <p:cNvSpPr txBox="1">
            <a:spLocks noChangeArrowheads="1"/>
          </p:cNvSpPr>
          <p:nvPr/>
        </p:nvSpPr>
        <p:spPr bwMode="auto">
          <a:xfrm>
            <a:off x="327910" y="2211077"/>
            <a:ext cx="5462814" cy="4231928"/>
          </a:xfrm>
          <a:prstGeom prst="rect">
            <a:avLst/>
          </a:prstGeom>
          <a:noFill/>
          <a:ln w="9525">
            <a:noFill/>
            <a:miter lim="800000"/>
            <a:headEnd/>
            <a:tailEnd/>
          </a:ln>
        </p:spPr>
        <p:txBody>
          <a:bodyPr wrap="square" lIns="76200" tIns="38100" rIns="76200" bIns="38100">
            <a:spAutoFit/>
          </a:bodyPr>
          <a:lstStyle/>
          <a:p>
            <a:pPr marL="63500">
              <a:spcBef>
                <a:spcPts val="255"/>
              </a:spcBef>
            </a:pPr>
            <a:endParaRPr lang="en-IN" sz="1000" spc="-10" dirty="0">
              <a:latin typeface="Times New Roman" panose="02020603050405020304" pitchFamily="18" charset="0"/>
              <a:ea typeface="Calibri" panose="020F0502020204030204" pitchFamily="34" charset="0"/>
            </a:endParaRPr>
          </a:p>
          <a:p>
            <a:pPr marL="63500">
              <a:spcBef>
                <a:spcPts val="255"/>
              </a:spcBef>
            </a:pPr>
            <a:r>
              <a:rPr lang="en-IN" sz="1000" spc="-10" dirty="0">
                <a:latin typeface="Times New Roman" panose="02020603050405020304" pitchFamily="18" charset="0"/>
                <a:ea typeface="Calibri" panose="020F0502020204030204" pitchFamily="34" charset="0"/>
              </a:rPr>
              <a:t>Configuring and Managing Linux Servers and performing daily system administration tasks which includes Checking system performance and activity, daily backup and maintenance</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Monitoring servers for stability and taking both proactive and reactive measures to correct and prevent issues</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User administration and password policy management.</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User and File system Administration, Backup &amp; Recovery, Job Scheduling.</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RPM Installation &amp; YUM Installation up gradation and configuration.</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Maintain and troubleshooting in YUM and NTP  server.</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Extensive experience on AWS services like ELB , EC2 , S3 , VPC , Cloud Formation, Route 53, Network Connectivity troubleshooting, Hybrid Environments and </a:t>
            </a:r>
            <a:r>
              <a:rPr lang="en-IN" sz="1000" spc="-10" dirty="0" err="1">
                <a:latin typeface="Times New Roman" panose="02020603050405020304" pitchFamily="18" charset="0"/>
                <a:ea typeface="Calibri" panose="020F0502020204030204" pitchFamily="34" charset="0"/>
              </a:rPr>
              <a:t>VPCpeering</a:t>
            </a:r>
            <a:r>
              <a:rPr lang="en-IN" sz="1000" spc="-10" dirty="0">
                <a:latin typeface="Times New Roman" panose="02020603050405020304" pitchFamily="18" charset="0"/>
                <a:ea typeface="Calibri" panose="020F0502020204030204" pitchFamily="34" charset="0"/>
              </a:rPr>
              <a:t> .</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Experienced in both framework and CloudFormation to automate AWS environment creation along with the ability to deployment on AWS , using build scripts ( Boto3 and AWSCLI ) and automate solutions using Shell and Python.</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Experience on AWS , focusing on high - availability, fault tolerance, and auto-scaling using Terraform templates. Along with (CI/CD).</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Experience in Infrastructure on AWS using IAM , API Gateway, CloudTrail, Cloud Watch, Amazon Simple Queue Service (Amazon SQS), AWS Kinesis, Lambda, NACL, Elastic Beanstalk, Redshift, and CloudFormation</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Hands on experience with Terraform API modules to manage infrastructure and publishing moduletotheTerraformregistryandcontributedforend-to-endcongurationmanagementtodeployour</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Expertise in using Ansible to setup Continuous Delivery Pipeline. Deployed micro services, includingprovisioningAWSenvironmentsusingAnsiblePlaybooks.ExpertiseinAnsiblePlaybook, YAML for Maintaining Roles Inventory Files and Groups Variables and Extensively worked on Jenkins.</a:t>
            </a:r>
            <a:br>
              <a:rPr lang="en-IN" sz="1000" spc="-10" dirty="0">
                <a:latin typeface="Times New Roman" panose="02020603050405020304" pitchFamily="18" charset="0"/>
                <a:ea typeface="Calibri" panose="020F0502020204030204" pitchFamily="34" charset="0"/>
              </a:rPr>
            </a:br>
            <a:r>
              <a:rPr lang="en-IN" sz="1000" spc="-10" dirty="0">
                <a:latin typeface="Times New Roman" panose="02020603050405020304" pitchFamily="18" charset="0"/>
                <a:ea typeface="Calibri" panose="020F0502020204030204" pitchFamily="34" charset="0"/>
              </a:rPr>
              <a:t>Designandimplementscalableenterprisemonitoringsystemsbyapplyingcontinuous integration/delivery concepts</a:t>
            </a:r>
            <a:br>
              <a:rPr lang="en-IN" sz="1000" spc="-10" dirty="0">
                <a:latin typeface="Times New Roman" panose="02020603050405020304" pitchFamily="18" charset="0"/>
                <a:ea typeface="Calibri" panose="020F0502020204030204" pitchFamily="34" charset="0"/>
              </a:rPr>
            </a:br>
            <a:endParaRPr lang="en-US" sz="1000" spc="-10" dirty="0">
              <a:latin typeface="Times New Roman" panose="02020603050405020304" pitchFamily="18" charset="0"/>
              <a:ea typeface="Calibri" panose="020F0502020204030204" pitchFamily="34" charset="0"/>
            </a:endParaRPr>
          </a:p>
        </p:txBody>
      </p:sp>
      <p:sp>
        <p:nvSpPr>
          <p:cNvPr id="2" name="Text Box 3">
            <a:extLst>
              <a:ext uri="{FF2B5EF4-FFF2-40B4-BE49-F238E27FC236}">
                <a16:creationId xmlns:a16="http://schemas.microsoft.com/office/drawing/2014/main" id="{8308F8AA-FC68-58D0-E890-CDB023F619D4}"/>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Location: </a:t>
            </a:r>
            <a:r>
              <a:rPr lang="de-DE" altLang="en-DE" sz="1200" dirty="0">
                <a:latin typeface="Tenorite" panose="00000500000000000000" pitchFamily="2" charset="0"/>
              </a:rPr>
              <a:t>India</a:t>
            </a:r>
            <a:endParaRPr lang="en-GB" altLang="en-DE" sz="1200" dirty="0">
              <a:latin typeface="Tenorite" panose="00000500000000000000" pitchFamily="2" charset="0"/>
            </a:endParaRPr>
          </a:p>
        </p:txBody>
      </p:sp>
      <p:cxnSp>
        <p:nvCxnSpPr>
          <p:cNvPr id="14" name="Straight Connector 13">
            <a:extLst>
              <a:ext uri="{FF2B5EF4-FFF2-40B4-BE49-F238E27FC236}">
                <a16:creationId xmlns:a16="http://schemas.microsoft.com/office/drawing/2014/main" id="{195C1624-B182-FC22-5CB4-4630EB7ED832}"/>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81DC19E7-6C26-D5A2-CEEA-34CD31E1D9D6}"/>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Industry: </a:t>
            </a:r>
            <a:r>
              <a:rPr lang="de-DE" altLang="en-DE" sz="1200" dirty="0">
                <a:latin typeface="Tenorite" panose="00000500000000000000" pitchFamily="2" charset="0"/>
              </a:rPr>
              <a:t>Manufacturing /</a:t>
            </a:r>
            <a:endParaRPr lang="en-GB" altLang="en-DE" sz="1200" dirty="0">
              <a:latin typeface="Tenorite" panose="00000500000000000000" pitchFamily="2" charset="0"/>
            </a:endParaRPr>
          </a:p>
        </p:txBody>
      </p:sp>
    </p:spTree>
    <p:extLst>
      <p:ext uri="{BB962C8B-B14F-4D97-AF65-F5344CB8AC3E}">
        <p14:creationId xmlns:p14="http://schemas.microsoft.com/office/powerpoint/2010/main" val="29915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4330-41F1-CAED-8F7F-278403446EAC}"/>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7C755D8-EF80-34CC-00E8-D0835739E30E}"/>
              </a:ext>
            </a:extLst>
          </p:cNvPr>
          <p:cNvSpPr/>
          <p:nvPr/>
        </p:nvSpPr>
        <p:spPr>
          <a:xfrm>
            <a:off x="96838" y="2227071"/>
            <a:ext cx="5816599" cy="4290434"/>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6F98DC84-722A-BB3F-4AF2-5B73090BC2E0}"/>
              </a:ext>
            </a:extLst>
          </p:cNvPr>
          <p:cNvSpPr/>
          <p:nvPr/>
        </p:nvSpPr>
        <p:spPr>
          <a:xfrm>
            <a:off x="6159503" y="2242060"/>
            <a:ext cx="5935659" cy="4519101"/>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defRPr/>
            </a:pPr>
            <a:r>
              <a:rPr lang="en-IN" sz="1000" spc="-10" dirty="0">
                <a:solidFill>
                  <a:prstClr val="black"/>
                </a:solidFill>
                <a:latin typeface="Times New Roman" panose="02020603050405020304" pitchFamily="18" charset="0"/>
                <a:ea typeface="Calibri" panose="020F0502020204030204" pitchFamily="34" charset="0"/>
              </a:rPr>
              <a:t>Experience in implementation of Puppet agent based and agentless configuration, using Puppet dashboards, Collective with active </a:t>
            </a:r>
            <a:r>
              <a:rPr lang="en-IN" sz="1000" spc="-10" dirty="0" err="1">
                <a:solidFill>
                  <a:prstClr val="black"/>
                </a:solidFill>
                <a:latin typeface="Times New Roman" panose="02020603050405020304" pitchFamily="18" charset="0"/>
                <a:ea typeface="Calibri" panose="020F0502020204030204" pitchFamily="34" charset="0"/>
              </a:rPr>
              <a:t>MQserver</a:t>
            </a:r>
            <a:r>
              <a:rPr lang="en-IN" sz="1000" spc="-10" dirty="0">
                <a:solidFill>
                  <a:prstClr val="black"/>
                </a:solidFill>
                <a:latin typeface="Times New Roman" panose="02020603050405020304" pitchFamily="18" charset="0"/>
                <a:ea typeface="Calibri" panose="020F0502020204030204" pitchFamily="34" charset="0"/>
              </a:rPr>
              <a:t>, plugin-sync ,stored Congs, </a:t>
            </a:r>
            <a:r>
              <a:rPr lang="en-IN" sz="1000" spc="-10" dirty="0" err="1">
                <a:solidFill>
                  <a:prstClr val="black"/>
                </a:solidFill>
                <a:latin typeface="Times New Roman" panose="02020603050405020304" pitchFamily="18" charset="0"/>
                <a:ea typeface="Calibri" panose="020F0502020204030204" pitchFamily="34" charset="0"/>
              </a:rPr>
              <a:t>Hiera</a:t>
            </a:r>
            <a:r>
              <a:rPr lang="en-IN" sz="1000" spc="-10" dirty="0">
                <a:solidFill>
                  <a:prstClr val="black"/>
                </a:solidFill>
                <a:latin typeface="Times New Roman" panose="02020603050405020304" pitchFamily="18" charset="0"/>
                <a:ea typeface="Calibri" panose="020F0502020204030204" pitchFamily="34" charset="0"/>
              </a:rPr>
              <a:t>, </a:t>
            </a:r>
            <a:r>
              <a:rPr lang="en-IN" sz="1000" spc="-10" dirty="0" err="1">
                <a:solidFill>
                  <a:prstClr val="black"/>
                </a:solidFill>
                <a:latin typeface="Times New Roman" panose="02020603050405020304" pitchFamily="18" charset="0"/>
                <a:ea typeface="Calibri" panose="020F0502020204030204" pitchFamily="34" charset="0"/>
              </a:rPr>
              <a:t>Facter</a:t>
            </a:r>
            <a:r>
              <a:rPr lang="en-IN" sz="1000" spc="-10" dirty="0">
                <a:solidFill>
                  <a:prstClr val="black"/>
                </a:solidFill>
                <a:latin typeface="Times New Roman" panose="02020603050405020304" pitchFamily="18" charset="0"/>
                <a:ea typeface="Calibri" panose="020F0502020204030204" pitchFamily="34" charset="0"/>
              </a:rPr>
              <a:t> and wrote Puppet manifests.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Worked on migration of Splunk to AWS(cloud) instances. Involved in standardizing Splunk forwarder deployment, configuration and maintenance across UNIX and Windows platforms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Expertise in App Containerization technology Docker, creating Docker images , Containers, Docker Registry to store images, cloud-based registry Docker Hub, Docker Swarm to manage containers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Experience in deployment automation of all the Microservices to pull the image from the private Docker Registry and deployed into Docker Swarm to create a complete docker cluster by using Ansible</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ExperienceinmanagingKuberneteschartsusingHelm.Createdreproduciblebuildsofthe Kubernetes applications, managed </a:t>
            </a:r>
            <a:r>
              <a:rPr lang="en-IN" sz="1000" spc="-10" dirty="0" err="1">
                <a:solidFill>
                  <a:prstClr val="black"/>
                </a:solidFill>
                <a:latin typeface="Times New Roman" panose="02020603050405020304" pitchFamily="18" charset="0"/>
                <a:ea typeface="Calibri" panose="020F0502020204030204" pitchFamily="34" charset="0"/>
              </a:rPr>
              <a:t>manifestles</a:t>
            </a:r>
            <a:r>
              <a:rPr lang="en-IN" sz="1000" spc="-10" dirty="0">
                <a:solidFill>
                  <a:prstClr val="black"/>
                </a:solidFill>
                <a:latin typeface="Times New Roman" panose="02020603050405020304" pitchFamily="18" charset="0"/>
                <a:ea typeface="Calibri" panose="020F0502020204030204" pitchFamily="34" charset="0"/>
              </a:rPr>
              <a:t> &amp; releases of Helm packages. Created Pods in Kubernetes and monitored the health of pods using Helm charts.</a:t>
            </a:r>
          </a:p>
          <a:p>
            <a:pPr>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Configuring and Managing Linux Servers and performing daily system administration tasks which includes Checking system performance and activity, daily backup and maintenance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Monitoring servers for stability and taking both proactive and reactive measures to correct and prevent issues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User administration and password policy management.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User and File system Administration, Backup &amp; Recovery, Job Scheduling.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RPM Installation &amp; YUM Installation up gradation and configuration.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Maintain and troubleshooting in YUM and NTP  server.</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Extensive experience on AWS services like ELB , EC2 , S3 , VPC , Cloud Formation, Route 53, Network Connectivity troubleshooting, Hybrid Environments and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VPCpeering</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Experienced in both framework and CloudFormation to automate AWS environment creation along with the ability to deployment on AWS , using build scripts ( Boto3 and AWSCLI ) and automate solutions using Shell and Python.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 on AWS , focusing on high - availability, fault tolerance, and auto-scaling using Terraform templates. Along with (CI/CD).</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br>
              <a:rPr lang="en-IN" sz="1000" spc="-10" dirty="0">
                <a:solidFill>
                  <a:prstClr val="black"/>
                </a:solidFill>
                <a:latin typeface="Times New Roman" panose="02020603050405020304" pitchFamily="18" charset="0"/>
                <a:ea typeface="Calibri" panose="020F0502020204030204" pitchFamily="34" charset="0"/>
              </a:rPr>
            </a:br>
            <a:endParaRPr lang="en-IN" sz="1000" spc="-10" dirty="0">
              <a:solidFill>
                <a:prstClr val="black"/>
              </a:solidFill>
              <a:latin typeface="Times New Roman" panose="02020603050405020304" pitchFamily="18" charset="0"/>
              <a:ea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endParaRPr>
          </a:p>
        </p:txBody>
      </p:sp>
      <p:sp>
        <p:nvSpPr>
          <p:cNvPr id="5" name="Rectangle: Rounded Corners 4">
            <a:extLst>
              <a:ext uri="{FF2B5EF4-FFF2-40B4-BE49-F238E27FC236}">
                <a16:creationId xmlns:a16="http://schemas.microsoft.com/office/drawing/2014/main" id="{9F14C682-8B91-1F9C-3243-CC34DBD621FF}"/>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D84210F1-36F4-B836-BE54-99B0E6A00BE6}"/>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Marella Aditya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prstClr val="white"/>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Experience (Years): 13+</a:t>
            </a:r>
            <a:endParaRPr kumimoji="0" lang="en-GB"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p:txBody>
      </p:sp>
      <p:sp>
        <p:nvSpPr>
          <p:cNvPr id="7" name="Text Box 2">
            <a:extLst>
              <a:ext uri="{FF2B5EF4-FFF2-40B4-BE49-F238E27FC236}">
                <a16:creationId xmlns:a16="http://schemas.microsoft.com/office/drawing/2014/main" id="{60BB725B-58FE-5D37-513B-BBB00EFECA17}"/>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Summary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libri" panose="020F0502020204030204" pitchFamily="34" charset="0"/>
                <a:cs typeface="+mn-cs"/>
              </a:rPr>
              <a:t>13+ years of cross-functional experience in LINUX, Ansible, Cloud &amp;Infra System Administrator and UNIX Administrator and providing IT solution in various Technologies like LINUX ,UNIX etc. Hands on experience in handling end to end process transition. And creating KB Articles.</a:t>
            </a: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(AWS/Azure/DevOps/Linux) includes Having 3 years of experience as DevOps Engineer.</a:t>
            </a:r>
            <a:endPar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a:p>
            <a:pPr marL="0" marR="0" lvl="0" indent="0" algn="l" defTabSz="914400" rtl="0" eaLnBrk="1" fontAlgn="auto" latinLnBrk="0" hangingPunct="1">
              <a:lnSpc>
                <a:spcPct val="100000"/>
              </a:lnSpc>
              <a:spcBef>
                <a:spcPts val="5"/>
              </a:spcBef>
              <a:spcAft>
                <a:spcPts val="0"/>
              </a:spcAft>
              <a:buClrTx/>
              <a:buSzTx/>
              <a:buFontTx/>
              <a:buNone/>
              <a:tabLst>
                <a:tab pos="521335" algn="l"/>
              </a:tabLst>
              <a:defRPr/>
            </a:pPr>
            <a:endParaRPr kumimoji="0" lang="en-IN" sz="9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BD29E8BD-AC90-F6ED-F3A2-10AE0C84D309}"/>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89F2AD51-2252-BDD1-6DBD-3E0CC3EE1F9F}"/>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AD4C9C-EB0B-E14C-FF47-FF7F5D92D940}"/>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D1E8430F-64ED-884C-B000-395AFB27A767}"/>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GB" sz="11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kumimoji="0" lang="en-IN" sz="11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Certified as AWS solution architect</a:t>
            </a: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RHCE</a:t>
            </a:r>
            <a:b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b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      </a:t>
            </a: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0" marR="0" lvl="0" indent="0" algn="just" defTabSz="914400" rtl="0" eaLnBrk="1" fontAlgn="auto" latinLnBrk="0" hangingPunct="1">
              <a:lnSpc>
                <a:spcPct val="100000"/>
              </a:lnSpc>
              <a:spcBef>
                <a:spcPts val="0"/>
              </a:spcBef>
              <a:spcAft>
                <a:spcPts val="0"/>
              </a:spcAft>
              <a:buClrTx/>
              <a:buSzPts val="1100"/>
              <a:buFontTx/>
              <a:buNone/>
              <a:tabLst/>
              <a:defRPr/>
            </a:pP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OCI Certified.</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endPar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endParaRPr>
          </a:p>
        </p:txBody>
      </p:sp>
      <p:sp>
        <p:nvSpPr>
          <p:cNvPr id="12" name="Text Box 18">
            <a:extLst>
              <a:ext uri="{FF2B5EF4-FFF2-40B4-BE49-F238E27FC236}">
                <a16:creationId xmlns:a16="http://schemas.microsoft.com/office/drawing/2014/main" id="{BA16C996-005A-D915-8771-AF38B0B78E7B}"/>
              </a:ext>
            </a:extLst>
          </p:cNvPr>
          <p:cNvSpPr txBox="1">
            <a:spLocks noChangeArrowheads="1"/>
          </p:cNvSpPr>
          <p:nvPr/>
        </p:nvSpPr>
        <p:spPr bwMode="auto">
          <a:xfrm>
            <a:off x="327910" y="2211077"/>
            <a:ext cx="5462814" cy="4385816"/>
          </a:xfrm>
          <a:prstGeom prst="rect">
            <a:avLst/>
          </a:prstGeom>
          <a:noFill/>
          <a:ln w="9525">
            <a:noFill/>
            <a:miter lim="800000"/>
            <a:headEnd/>
            <a:tailEnd/>
          </a:ln>
        </p:spPr>
        <p:txBody>
          <a:bodyPr wrap="square" lIns="76200" tIns="38100" rIns="76200" bIns="38100">
            <a:spAutoFit/>
          </a:bodyPr>
          <a:lstStyle/>
          <a:p>
            <a:pPr marL="63500" marR="0" lvl="0" indent="0" algn="l" defTabSz="914400" rtl="0" eaLnBrk="1" fontAlgn="auto" latinLnBrk="0" hangingPunct="1">
              <a:lnSpc>
                <a:spcPct val="100000"/>
              </a:lnSpc>
              <a:spcBef>
                <a:spcPts val="255"/>
              </a:spcBef>
              <a:spcAft>
                <a:spcPts val="0"/>
              </a:spcAft>
              <a:buClrTx/>
              <a:buSzTx/>
              <a:buFontTx/>
              <a:buNone/>
              <a:tabLst/>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Configuring and Managing Linux Servers and performing daily system administration tasks which includes Checking system performance and activity, daily backup and maintenance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Monitoring servers for stability and taking both proactive and reactive measures to correct and prevent issues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User administration and password policy management.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User and File system Administration, Backup &amp; Recovery, Job Scheduling.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RPM Installation &amp; YUM Installation up gradation and configuration.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Maintain and troubleshooting in YUM and NTP  server.</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Extensive experience on AWS services like ELB , EC2 , S3 , VPC , Cloud Formation, Route 53, Network Connectivity troubleshooting, Hybrid Environments and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VPCpeering</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Experienced in both framework and CloudFormation to automate AWS environment creation along with the ability to deployment on AWS , using build scripts ( Boto3 and AWSCLI ) and automate solutions using Shell and Python.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 on AWS , focusing on high - availability, fault tolerance, and auto-scaling using Terraform templates. Along with (CI/CD).</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Experience in Infrastructure on AWS using IAM , API Gateway, CloudTrail, Cloud Watch, Amazon Simple Queue Service (Amazon SQS), AWS Kinesis, Lambda, NACL, Elastic Beanstalk, Redshift, and CloudFormation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Hands on experience with Terraform API modules to manage infrastructure and publishing moduletotheTerraformregistryandcontributedforend-to-endcongurationmanagementtodeployour</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Expertise in using Ansible to setup Continuous Delivery Pipeline. Deployed micro services, includingprovisioningAWSenvironmentsusingAnsiblePlaybooks.ExpertiseinAnsiblePlaybook, YAML for Maintaining Roles Inventory Files and Groups Variables and Extensively worked on Jenkins.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Designandimplementscalableenterprisemonitoringsystemsbyapplyingcontinuous integration/delivery concepts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Extensively worked with conjuring and management tools like Chef, Puppet, Ansible and expertise in developing Recipes, Manifests and Playbooks YAML scripts to automate the environment.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endPar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 name="Text Box 3">
            <a:extLst>
              <a:ext uri="{FF2B5EF4-FFF2-40B4-BE49-F238E27FC236}">
                <a16:creationId xmlns:a16="http://schemas.microsoft.com/office/drawing/2014/main" id="{44C09D40-7B85-31C5-5E4A-AFF5596B43DB}"/>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Location: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India</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cxnSp>
        <p:nvCxnSpPr>
          <p:cNvPr id="14" name="Straight Connector 13">
            <a:extLst>
              <a:ext uri="{FF2B5EF4-FFF2-40B4-BE49-F238E27FC236}">
                <a16:creationId xmlns:a16="http://schemas.microsoft.com/office/drawing/2014/main" id="{33EE8E90-8E23-0697-91C0-0BCB4931D468}"/>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39AB9721-D320-DD3E-F44C-D0C77C678759}"/>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Industry: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Manufacturing /</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spTree>
    <p:extLst>
      <p:ext uri="{BB962C8B-B14F-4D97-AF65-F5344CB8AC3E}">
        <p14:creationId xmlns:p14="http://schemas.microsoft.com/office/powerpoint/2010/main" val="235350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7472C-DA06-D900-FAA0-F278ECB9AE90}"/>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22CD185-20ED-4526-AE96-845172992D12}"/>
              </a:ext>
            </a:extLst>
          </p:cNvPr>
          <p:cNvSpPr/>
          <p:nvPr/>
        </p:nvSpPr>
        <p:spPr>
          <a:xfrm>
            <a:off x="96838" y="2227071"/>
            <a:ext cx="5816599" cy="4290434"/>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defRPr/>
            </a:pPr>
            <a:r>
              <a:rPr lang="en-IN" sz="1000" spc="-10" dirty="0">
                <a:solidFill>
                  <a:prstClr val="black"/>
                </a:solidFill>
                <a:latin typeface="Times New Roman" panose="02020603050405020304" pitchFamily="18" charset="0"/>
                <a:ea typeface="Calibri" panose="020F0502020204030204" pitchFamily="34" charset="0"/>
              </a:rPr>
              <a:t>Experience in Infrastructure on AWS using IAM , API Gateway, CloudTrail, Cloud Watch, Amazon Simple Queue Service (Amazon SQS), AWS Kinesis, Lambda, NACL, Elastic Beanstalk, Redshift, and CloudFormation</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Hands on experience with Terraform API modules to manage infrastructure and publishing moduletotheTerraformregistryandcontributedforend-to-endcongurationmanagementtodeployour</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Expertise in using Ansible to setup Continuous Delivery Pipeline. Deployed micro services, includingprovisioningAWSenvironmentsusingAnsiblePlaybooks.ExpertiseinAnsiblePlaybook, YAML for Maintaining Roles Inventory Files and Groups Variables and Extensively worked on Jenkins.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Designandimplementscalableenterprisemonitoringsystemsbyapplyingcontinuous integration/delivery concepts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Extensively worked with conjuring and management tools like Chef, Puppet, Ansible and expertise in developing Recipes, Manifests and Playbooks YAML scripts to automate the environment.</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Experience in implementation of Puppet agent based and agentless configuration, using Puppet dashboards, Collective with active </a:t>
            </a:r>
            <a:r>
              <a:rPr lang="en-IN" sz="1000" spc="-10" dirty="0" err="1">
                <a:solidFill>
                  <a:prstClr val="black"/>
                </a:solidFill>
                <a:latin typeface="Times New Roman" panose="02020603050405020304" pitchFamily="18" charset="0"/>
                <a:ea typeface="Calibri" panose="020F0502020204030204" pitchFamily="34" charset="0"/>
              </a:rPr>
              <a:t>MQserver</a:t>
            </a:r>
            <a:r>
              <a:rPr lang="en-IN" sz="1000" spc="-10" dirty="0">
                <a:solidFill>
                  <a:prstClr val="black"/>
                </a:solidFill>
                <a:latin typeface="Times New Roman" panose="02020603050405020304" pitchFamily="18" charset="0"/>
                <a:ea typeface="Calibri" panose="020F0502020204030204" pitchFamily="34" charset="0"/>
              </a:rPr>
              <a:t>, plugin-sync ,stored Congs, </a:t>
            </a:r>
            <a:r>
              <a:rPr lang="en-IN" sz="1000" spc="-10" dirty="0" err="1">
                <a:solidFill>
                  <a:prstClr val="black"/>
                </a:solidFill>
                <a:latin typeface="Times New Roman" panose="02020603050405020304" pitchFamily="18" charset="0"/>
                <a:ea typeface="Calibri" panose="020F0502020204030204" pitchFamily="34" charset="0"/>
              </a:rPr>
              <a:t>Hiera</a:t>
            </a:r>
            <a:r>
              <a:rPr lang="en-IN" sz="1000" spc="-10" dirty="0">
                <a:solidFill>
                  <a:prstClr val="black"/>
                </a:solidFill>
                <a:latin typeface="Times New Roman" panose="02020603050405020304" pitchFamily="18" charset="0"/>
                <a:ea typeface="Calibri" panose="020F0502020204030204" pitchFamily="34" charset="0"/>
              </a:rPr>
              <a:t>, </a:t>
            </a:r>
            <a:r>
              <a:rPr lang="en-IN" sz="1000" spc="-10" dirty="0" err="1">
                <a:solidFill>
                  <a:prstClr val="black"/>
                </a:solidFill>
                <a:latin typeface="Times New Roman" panose="02020603050405020304" pitchFamily="18" charset="0"/>
                <a:ea typeface="Calibri" panose="020F0502020204030204" pitchFamily="34" charset="0"/>
              </a:rPr>
              <a:t>Facter</a:t>
            </a:r>
            <a:r>
              <a:rPr lang="en-IN" sz="1000" spc="-10" dirty="0">
                <a:solidFill>
                  <a:prstClr val="black"/>
                </a:solidFill>
                <a:latin typeface="Times New Roman" panose="02020603050405020304" pitchFamily="18" charset="0"/>
                <a:ea typeface="Calibri" panose="020F0502020204030204" pitchFamily="34" charset="0"/>
              </a:rPr>
              <a:t> and wrote Puppet manifests.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Worked on migration of Splunk to AWS(cloud) instances. Involved in standardizing Splunk forwarder deployment, configuration and maintenance across UNIX and Windows platforms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Expertise in App Containerization technology Docker, creating Docker images , Containers, Docker Registry to store images, cloud-based registry Docker Hub, Docker Swarm to manage containers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Experience in deployment automation of all the Microservices to pull the image from the private Docker Registry and deployed into Docker Swarm to create a complete docker cluster by using Ansible</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ExperienceinmanagingKuberneteschartsusingHelm.Createdreproduciblebuildsofthe Kubernetes applications, managed </a:t>
            </a:r>
            <a:r>
              <a:rPr lang="en-IN" sz="1000" spc="-10" dirty="0" err="1">
                <a:solidFill>
                  <a:prstClr val="black"/>
                </a:solidFill>
                <a:latin typeface="Times New Roman" panose="02020603050405020304" pitchFamily="18" charset="0"/>
                <a:ea typeface="Calibri" panose="020F0502020204030204" pitchFamily="34" charset="0"/>
              </a:rPr>
              <a:t>manifestles</a:t>
            </a:r>
            <a:r>
              <a:rPr lang="en-IN" sz="1000" spc="-10" dirty="0">
                <a:solidFill>
                  <a:prstClr val="black"/>
                </a:solidFill>
                <a:latin typeface="Times New Roman" panose="02020603050405020304" pitchFamily="18" charset="0"/>
                <a:ea typeface="Calibri" panose="020F0502020204030204" pitchFamily="34" charset="0"/>
              </a:rPr>
              <a:t> &amp; releases of Helm packages. Created Pods in Kubernetes and monitored the health of pods using Helm charts.</a:t>
            </a:r>
            <a:br>
              <a:rPr lang="en-IN" sz="1000" spc="-10" dirty="0">
                <a:solidFill>
                  <a:prstClr val="black"/>
                </a:solidFill>
                <a:latin typeface="Times New Roman" panose="02020603050405020304" pitchFamily="18" charset="0"/>
                <a:ea typeface="Calibri" panose="020F0502020204030204" pitchFamily="34" charset="0"/>
              </a:rPr>
            </a:br>
            <a:r>
              <a:rPr lang="en-IN" sz="1000" spc="-10" dirty="0">
                <a:solidFill>
                  <a:prstClr val="black"/>
                </a:solidFill>
                <a:latin typeface="Times New Roman" panose="02020603050405020304" pitchFamily="18" charset="0"/>
                <a:ea typeface="Calibri" panose="020F0502020204030204" pitchFamily="34" charset="0"/>
              </a:rPr>
              <a:t>Git Hub </a:t>
            </a:r>
            <a:br>
              <a:rPr lang="en-IN" sz="1000" spc="-10" dirty="0">
                <a:solidFill>
                  <a:prstClr val="black"/>
                </a:solidFill>
                <a:latin typeface="Times New Roman" panose="02020603050405020304" pitchFamily="18" charset="0"/>
                <a:ea typeface="Calibri" panose="020F0502020204030204" pitchFamily="34" charset="0"/>
              </a:rPr>
            </a:br>
            <a:endParaRPr lang="en-IN" sz="1000" spc="-10" dirty="0">
              <a:solidFill>
                <a:prstClr val="black"/>
              </a:solidFill>
              <a:latin typeface="Times New Roman" panose="02020603050405020304" pitchFamily="18" charset="0"/>
              <a:ea typeface="Calibri" panose="020F0502020204030204" pitchFamily="34" charset="0"/>
            </a:endParaRPr>
          </a:p>
        </p:txBody>
      </p:sp>
      <p:sp>
        <p:nvSpPr>
          <p:cNvPr id="4" name="Rectangle: Rounded Corners 3">
            <a:extLst>
              <a:ext uri="{FF2B5EF4-FFF2-40B4-BE49-F238E27FC236}">
                <a16:creationId xmlns:a16="http://schemas.microsoft.com/office/drawing/2014/main" id="{812D1DC4-5BF6-03CB-A5F6-14C90C1D4B0D}"/>
              </a:ext>
            </a:extLst>
          </p:cNvPr>
          <p:cNvSpPr/>
          <p:nvPr/>
        </p:nvSpPr>
        <p:spPr>
          <a:xfrm>
            <a:off x="6159503" y="2242060"/>
            <a:ext cx="5935659" cy="4519101"/>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Willingness to work on flexible hours for production, backup and on-call support for 24/7 environment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Installing and Configuring All Linux Flavors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Managing upgrades and patches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Production &amp; Development user management by controlling logins, directory access using FTP access etc.</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Planning, Formulating and implementing change management activities with the coordination from customer, application team and Vendor on Production systems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Analysis of various performance related reports and pro active monitoring.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Exposure to MKSYSB system backup in NIM environment</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Exposure to server builds and server hardening</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Knowledge in Incident/Problem/Change Management practices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File-system Management: Swap,  LVM, multipath</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Network Servers: FTP, NFS, SAMBA, Apache, DNS, SFTP</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Patching with puppet, Ansible, AWX &amp; Ansible Tower.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Performance Monitoring: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Nmon</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sar</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VMware : Administration of Linux virtual servers,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Resource allocation Network: Bonding, aliases, netstat,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tcpdump</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 traceroute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Capability of troubleshooting performance issue. System Security, integration, analysis, architecture &amp;support skills.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Volume Manager Administration Network OS /SW installation.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Quick response to the problems to meet the SLA and real time monitoring of servers and troubleshooting day-to-day issues.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Administration of Linux &amp; Unix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servers,Management</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console user group and space creation ,monitoring  application.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LDAP servers and IAM Identity and access management.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Managing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sendmail</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servers.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b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br>
            <a:endPar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endParaRPr>
          </a:p>
        </p:txBody>
      </p:sp>
      <p:sp>
        <p:nvSpPr>
          <p:cNvPr id="5" name="Rectangle: Rounded Corners 4">
            <a:extLst>
              <a:ext uri="{FF2B5EF4-FFF2-40B4-BE49-F238E27FC236}">
                <a16:creationId xmlns:a16="http://schemas.microsoft.com/office/drawing/2014/main" id="{E0437E6C-5AB0-DA07-38C3-FD01EDB3A4F1}"/>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975D163A-A939-3FA0-49C1-D8487C6FED66}"/>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Marella Aditya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prstClr val="white"/>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Experience (Years): 13+</a:t>
            </a:r>
            <a:endParaRPr kumimoji="0" lang="en-GB"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p:txBody>
      </p:sp>
      <p:sp>
        <p:nvSpPr>
          <p:cNvPr id="7" name="Text Box 2">
            <a:extLst>
              <a:ext uri="{FF2B5EF4-FFF2-40B4-BE49-F238E27FC236}">
                <a16:creationId xmlns:a16="http://schemas.microsoft.com/office/drawing/2014/main" id="{CD1322A6-E4A0-6B1C-0C4C-F1D86BBF89DB}"/>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Summary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libri" panose="020F0502020204030204" pitchFamily="34" charset="0"/>
                <a:cs typeface="+mn-cs"/>
              </a:rPr>
              <a:t>13+ years of cross-functional experience in LINUX, Ansible, Cloud &amp;Infra System Administrator and UNIX Administrator and providing IT solution in various Technologies like LINUX ,UNIX etc. Hands on experience in handling end to end process transition. And creating KB Articles.</a:t>
            </a: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(AWS/Azure/DevOps/Linux) includes Having 3 years of experience as DevOps Engineer.</a:t>
            </a:r>
            <a:endPar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a:p>
            <a:pPr marL="0" marR="0" lvl="0" indent="0" algn="l" defTabSz="914400" rtl="0" eaLnBrk="1" fontAlgn="auto" latinLnBrk="0" hangingPunct="1">
              <a:lnSpc>
                <a:spcPct val="100000"/>
              </a:lnSpc>
              <a:spcBef>
                <a:spcPts val="5"/>
              </a:spcBef>
              <a:spcAft>
                <a:spcPts val="0"/>
              </a:spcAft>
              <a:buClrTx/>
              <a:buSzTx/>
              <a:buFontTx/>
              <a:buNone/>
              <a:tabLst>
                <a:tab pos="521335" algn="l"/>
              </a:tabLst>
              <a:defRPr/>
            </a:pPr>
            <a:endParaRPr kumimoji="0" lang="en-IN" sz="9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55EFDBFE-BB0D-4ED2-0288-67D5B3C55095}"/>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2B90B225-C148-AFBB-28ED-EBD42E6DD5BC}"/>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B7EFF2-0955-5472-B573-6429F675AB77}"/>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7947657B-E7E9-1EBD-0E5C-270E271CA3FB}"/>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GB" sz="11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kumimoji="0" lang="en-IN" sz="11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Certified as AWS solution architect</a:t>
            </a: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RHCE</a:t>
            </a:r>
            <a:b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b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      </a:t>
            </a: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0" marR="0" lvl="0" indent="0" algn="just" defTabSz="914400" rtl="0" eaLnBrk="1" fontAlgn="auto" latinLnBrk="0" hangingPunct="1">
              <a:lnSpc>
                <a:spcPct val="100000"/>
              </a:lnSpc>
              <a:spcBef>
                <a:spcPts val="0"/>
              </a:spcBef>
              <a:spcAft>
                <a:spcPts val="0"/>
              </a:spcAft>
              <a:buClrTx/>
              <a:buSzPts val="1100"/>
              <a:buFontTx/>
              <a:buNone/>
              <a:tabLst/>
              <a:defRPr/>
            </a:pP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OCI Certified.</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endPar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endParaRPr>
          </a:p>
        </p:txBody>
      </p:sp>
      <p:sp>
        <p:nvSpPr>
          <p:cNvPr id="12" name="Text Box 18">
            <a:extLst>
              <a:ext uri="{FF2B5EF4-FFF2-40B4-BE49-F238E27FC236}">
                <a16:creationId xmlns:a16="http://schemas.microsoft.com/office/drawing/2014/main" id="{E079664D-8ABA-0299-3383-03879DC91A58}"/>
              </a:ext>
            </a:extLst>
          </p:cNvPr>
          <p:cNvSpPr txBox="1">
            <a:spLocks noChangeArrowheads="1"/>
          </p:cNvSpPr>
          <p:nvPr/>
        </p:nvSpPr>
        <p:spPr bwMode="auto">
          <a:xfrm>
            <a:off x="327910" y="2211077"/>
            <a:ext cx="5462814" cy="384721"/>
          </a:xfrm>
          <a:prstGeom prst="rect">
            <a:avLst/>
          </a:prstGeom>
          <a:noFill/>
          <a:ln w="9525">
            <a:noFill/>
            <a:miter lim="800000"/>
            <a:headEnd/>
            <a:tailEnd/>
          </a:ln>
        </p:spPr>
        <p:txBody>
          <a:bodyPr wrap="square" lIns="76200" tIns="38100" rIns="76200" bIns="38100">
            <a:spAutoFit/>
          </a:bodyPr>
          <a:lstStyle/>
          <a:p>
            <a:pPr marL="63500" marR="0" lvl="0" indent="0" algn="l" defTabSz="914400" rtl="0" eaLnBrk="1" fontAlgn="auto" latinLnBrk="0" hangingPunct="1">
              <a:lnSpc>
                <a:spcPct val="100000"/>
              </a:lnSpc>
              <a:spcBef>
                <a:spcPts val="255"/>
              </a:spcBef>
              <a:spcAft>
                <a:spcPts val="0"/>
              </a:spcAft>
              <a:buClrTx/>
              <a:buSzTx/>
              <a:buFontTx/>
              <a:buNone/>
              <a:tabLst/>
              <a:defRPr/>
            </a:pP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endPar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 name="Text Box 3">
            <a:extLst>
              <a:ext uri="{FF2B5EF4-FFF2-40B4-BE49-F238E27FC236}">
                <a16:creationId xmlns:a16="http://schemas.microsoft.com/office/drawing/2014/main" id="{CA6140DF-53F6-7384-E9DF-AE6A379B2F50}"/>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Location: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India</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cxnSp>
        <p:nvCxnSpPr>
          <p:cNvPr id="14" name="Straight Connector 13">
            <a:extLst>
              <a:ext uri="{FF2B5EF4-FFF2-40B4-BE49-F238E27FC236}">
                <a16:creationId xmlns:a16="http://schemas.microsoft.com/office/drawing/2014/main" id="{EF02D367-6E7F-F773-1F44-DF31A1A237FB}"/>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01D10B4E-C70D-FFB2-9DD9-113A6C790C22}"/>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Industry: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Manufacturing /</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spTree>
    <p:extLst>
      <p:ext uri="{BB962C8B-B14F-4D97-AF65-F5344CB8AC3E}">
        <p14:creationId xmlns:p14="http://schemas.microsoft.com/office/powerpoint/2010/main" val="162985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24D40-06FF-4DB8-AABC-7A6381C36BAF}"/>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3B28F0-88CE-8790-3EE5-7459DA867C89}"/>
              </a:ext>
            </a:extLst>
          </p:cNvPr>
          <p:cNvSpPr/>
          <p:nvPr/>
        </p:nvSpPr>
        <p:spPr>
          <a:xfrm>
            <a:off x="96838" y="2227071"/>
            <a:ext cx="11998324" cy="3933886"/>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defRPr/>
            </a:pP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Build the new servers as per the client requirement and having scripting knowledge.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Perform error analysis and recovery, documentation and procedures required for reference.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Quick response to the problems to meet the SLA and real time monitoring of servers and troubleshooting day-to-day issues.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Redhat</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Linux configuration from scratch ,managing, user management, space, AD Integration, quota.</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Building new servers using provisioning tools like ansible and migrating the application from old/legacy servers.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Installing security tools and hardening the servers based on CIS benchmark.</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Writing the ansible playbooks for day-to-day tasks.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Monitoring the health status of Staging, UAT and PROD Physical and Virtual machines in multiple Data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center</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using Zabbix Portal.  Clearing critical, high and warning alerts triggered in Zabbix portal with the support of Onsite Infrastructure and Development team.</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Adding and removing hosts from defined Zabbix groups. </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Handling the resources increase/decrease - vCPU, Memory ,disk for application nodes/VM.</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Handling Change request, Emergency change request related to application/OS related issue.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Application deployment jobs in multiple nodes in rolling fashion.</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Adding and removing application nodes from F5 service pool using </a:t>
            </a:r>
            <a:r>
              <a:rPr kumimoji="0" lang="en-IN" sz="1000" b="0" i="0" u="none" strike="noStrike" kern="1200" cap="none" spc="-1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Rundeck</a:t>
            </a: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 jobs.</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Maintaining VM and application related troubleshooting steps in Confluence page.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r>
              <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Symbol" panose="05050102010706020507" pitchFamily="18" charset="2"/>
              </a:rPr>
              <a:t>Update Project plan/Daily task status in scrum page</a:t>
            </a: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endParaRPr lang="en-IN"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5" name="Rectangle: Rounded Corners 4">
            <a:extLst>
              <a:ext uri="{FF2B5EF4-FFF2-40B4-BE49-F238E27FC236}">
                <a16:creationId xmlns:a16="http://schemas.microsoft.com/office/drawing/2014/main" id="{3AAD76A1-1A0A-50BB-3360-A3B8C9390A5A}"/>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1314B2BA-65E9-68B6-9326-A38D5CDDB4A3}"/>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Marella Aditya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prstClr val="white"/>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Experience (Years): 13+</a:t>
            </a:r>
            <a:endParaRPr kumimoji="0" lang="en-GB" altLang="en-DE" sz="1200" b="0"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p:txBody>
      </p:sp>
      <p:sp>
        <p:nvSpPr>
          <p:cNvPr id="7" name="Text Box 2">
            <a:extLst>
              <a:ext uri="{FF2B5EF4-FFF2-40B4-BE49-F238E27FC236}">
                <a16:creationId xmlns:a16="http://schemas.microsoft.com/office/drawing/2014/main" id="{B3F93B89-21E3-23B4-787E-EB501320204D}"/>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Summary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libri" panose="020F0502020204030204" pitchFamily="34" charset="0"/>
                <a:cs typeface="+mn-cs"/>
              </a:rPr>
              <a:t>13+ years of cross-functional experience in LINUX, Ansible, Cloud &amp;Infra System Administrator and UNIX Administrator and providing IT solution in various Technologies like LINUX ,UNIX etc. Hands on experience in handling end to end process transition. And creating KB Articles.</a:t>
            </a:r>
          </a:p>
          <a:p>
            <a:pPr marL="171450"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Carlito"/>
              </a:rPr>
              <a:t>(AWS/Azure/DevOps/Linux) includes Having 3 years of experience as DevOps Engineer.</a:t>
            </a:r>
            <a:endParaRPr kumimoji="0" lang="en-IN" sz="11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a:p>
            <a:pPr marL="0" marR="0" lvl="0" indent="0" algn="l" defTabSz="914400" rtl="0" eaLnBrk="1" fontAlgn="auto" latinLnBrk="0" hangingPunct="1">
              <a:lnSpc>
                <a:spcPct val="100000"/>
              </a:lnSpc>
              <a:spcBef>
                <a:spcPts val="5"/>
              </a:spcBef>
              <a:spcAft>
                <a:spcPts val="0"/>
              </a:spcAft>
              <a:buClrTx/>
              <a:buSzTx/>
              <a:buFontTx/>
              <a:buNone/>
              <a:tabLst>
                <a:tab pos="521335" algn="l"/>
              </a:tabLst>
              <a:defRPr/>
            </a:pPr>
            <a:endParaRPr kumimoji="0" lang="en-IN" sz="900" b="0" i="0" u="none" strike="noStrike" kern="1200" cap="none" spc="0" normalizeH="0" baseline="0" noProof="0" dirty="0">
              <a:ln>
                <a:noFill/>
              </a:ln>
              <a:solidFill>
                <a:prstClr val="white"/>
              </a:solidFill>
              <a:effectLst/>
              <a:uLnTx/>
              <a:uFillTx/>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16E33D06-C417-DD8F-7A5F-E0DE43F34BC2}"/>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153A1F7F-2B7F-67B9-E11C-DBF6E4D8DD91}"/>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02DCF7-785C-D823-4289-9C99B991D35F}"/>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8663EC66-10BC-B6E4-8FE5-F3D7E74155F4}"/>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prstClr val="white"/>
              </a:solidFill>
              <a:effectLst/>
              <a:uLnTx/>
              <a:uFillTx/>
              <a:latin typeface="Tenorite" panose="00000500000000000000" pitchFamily="2" charset="0"/>
              <a:ea typeface="+mn-ea"/>
              <a:cs typeface="+mn-cs"/>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GB" sz="11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kumimoji="0" lang="en-IN" sz="11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Calibri" panose="020F0502020204030204" pitchFamily="34" charset="0"/>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Certified as AWS solution architect</a:t>
            </a: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RHCE</a:t>
            </a:r>
            <a:b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br>
            <a:r>
              <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rPr>
              <a:t>      </a:t>
            </a: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0" marR="0" lvl="0" indent="0" algn="just" defTabSz="914400" rtl="0" eaLnBrk="1" fontAlgn="auto" latinLnBrk="0" hangingPunct="1">
              <a:lnSpc>
                <a:spcPct val="100000"/>
              </a:lnSpc>
              <a:spcBef>
                <a:spcPts val="0"/>
              </a:spcBef>
              <a:spcAft>
                <a:spcPts val="0"/>
              </a:spcAft>
              <a:buClrTx/>
              <a:buSzPts val="1100"/>
              <a:buFontTx/>
              <a:buNone/>
              <a:tabLst/>
              <a:defRPr/>
            </a:pPr>
            <a:r>
              <a:rPr kumimoji="0" lang="en-US" sz="10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kumimoji="0" lang="en-IN" sz="10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OCI Certified.</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lgn="just" defTabSz="914400" rtl="0" eaLnBrk="1" fontAlgn="auto" latinLnBrk="0" hangingPunct="1">
              <a:lnSpc>
                <a:spcPct val="100000"/>
              </a:lnSpc>
              <a:spcBef>
                <a:spcPts val="0"/>
              </a:spcBef>
              <a:spcAft>
                <a:spcPts val="0"/>
              </a:spcAft>
              <a:buClrTx/>
              <a:buSzPts val="1100"/>
              <a:buFont typeface="Symbol" panose="05050102010706020507" pitchFamily="18" charset="2"/>
              <a:buChar char=""/>
              <a:tabLst/>
              <a:defRPr/>
            </a:pPr>
            <a:r>
              <a:rPr kumimoji="0" lang="en-US" sz="900" b="1"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kumimoji="0" lang="en-IN" sz="900" b="0" i="0" u="none" strike="noStrike" kern="1200" cap="none" spc="-2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Symbol" panose="05050102010706020507" pitchFamily="18" charset="2"/>
            </a:endParaRPr>
          </a:p>
          <a:p>
            <a:pPr marL="108000" marR="0" lvl="0" indent="-108000" algn="l" defTabSz="914400" rtl="0" eaLnBrk="1" fontAlgn="auto" latinLnBrk="0" hangingPunct="1">
              <a:lnSpc>
                <a:spcPct val="100000"/>
              </a:lnSpc>
              <a:spcBef>
                <a:spcPts val="5"/>
              </a:spcBef>
              <a:spcAft>
                <a:spcPts val="0"/>
              </a:spcAft>
              <a:buClrTx/>
              <a:buSzTx/>
              <a:buFont typeface="Arial" panose="020B0604020202020204" pitchFamily="34" charset="0"/>
              <a:buChar char="•"/>
              <a:tabLst>
                <a:tab pos="521335" algn="l"/>
              </a:tabLst>
              <a:defRPr/>
            </a:pPr>
            <a:endParaRPr kumimoji="0" lang="en-US" sz="1200" b="0" i="0" u="none" strike="noStrike" kern="1200" cap="none" spc="0" normalizeH="0" baseline="0" noProof="0" dirty="0">
              <a:ln>
                <a:noFill/>
              </a:ln>
              <a:solidFill>
                <a:prstClr val="white"/>
              </a:solidFill>
              <a:effectLst/>
              <a:uLnTx/>
              <a:uFillTx/>
              <a:latin typeface="Tenorite" panose="00000500000000000000" pitchFamily="2" charset="0"/>
              <a:ea typeface="MS Mincho;ＭＳ 明朝"/>
              <a:cs typeface="Times New Roman" panose="02020603050405020304" pitchFamily="18" charset="0"/>
            </a:endParaRPr>
          </a:p>
        </p:txBody>
      </p:sp>
      <p:sp>
        <p:nvSpPr>
          <p:cNvPr id="12" name="Text Box 18">
            <a:extLst>
              <a:ext uri="{FF2B5EF4-FFF2-40B4-BE49-F238E27FC236}">
                <a16:creationId xmlns:a16="http://schemas.microsoft.com/office/drawing/2014/main" id="{BCB6E6CF-AD1A-A6FA-725E-58441D462916}"/>
              </a:ext>
            </a:extLst>
          </p:cNvPr>
          <p:cNvSpPr txBox="1">
            <a:spLocks noChangeArrowheads="1"/>
          </p:cNvSpPr>
          <p:nvPr/>
        </p:nvSpPr>
        <p:spPr bwMode="auto">
          <a:xfrm>
            <a:off x="327910" y="2211077"/>
            <a:ext cx="5462814" cy="384721"/>
          </a:xfrm>
          <a:prstGeom prst="rect">
            <a:avLst/>
          </a:prstGeom>
          <a:noFill/>
          <a:ln w="9525">
            <a:noFill/>
            <a:miter lim="800000"/>
            <a:headEnd/>
            <a:tailEnd/>
          </a:ln>
        </p:spPr>
        <p:txBody>
          <a:bodyPr wrap="square" lIns="76200" tIns="38100" rIns="76200" bIns="38100">
            <a:spAutoFit/>
          </a:bodyPr>
          <a:lstStyle/>
          <a:p>
            <a:pPr marL="63500" marR="0" lvl="0" indent="0" algn="l" defTabSz="914400" rtl="0" eaLnBrk="1" fontAlgn="auto" latinLnBrk="0" hangingPunct="1">
              <a:lnSpc>
                <a:spcPct val="100000"/>
              </a:lnSpc>
              <a:spcBef>
                <a:spcPts val="255"/>
              </a:spcBef>
              <a:spcAft>
                <a:spcPts val="0"/>
              </a:spcAft>
              <a:buClrTx/>
              <a:buSzTx/>
              <a:buFontTx/>
              <a:buNone/>
              <a:tabLst/>
              <a:defRPr/>
            </a:pPr>
            <a:br>
              <a:rPr kumimoji="0" lang="en-IN" sz="1000" b="0" i="0" u="none" strike="noStrike" kern="1200" cap="none" spc="-10" normalizeH="0" baseline="0" noProof="0" dirty="0">
                <a:ln>
                  <a:noFill/>
                </a:ln>
                <a:solidFill>
                  <a:prstClr val="black"/>
                </a:solidFill>
                <a:effectLst/>
                <a:uLnTx/>
                <a:uFillTx/>
                <a:latin typeface="Century Gothic" panose="020B0502020202020204" pitchFamily="34" charset="0"/>
                <a:ea typeface="Arial Unicode MS"/>
                <a:cs typeface="Symbol" panose="05050102010706020507" pitchFamily="18" charset="2"/>
              </a:rPr>
            </a:br>
            <a:endParaRPr kumimoji="0" lang="en-IN" sz="1000" b="0" i="0" u="none" strike="noStrike" kern="1200" cap="none" spc="-1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 name="Text Box 3">
            <a:extLst>
              <a:ext uri="{FF2B5EF4-FFF2-40B4-BE49-F238E27FC236}">
                <a16:creationId xmlns:a16="http://schemas.microsoft.com/office/drawing/2014/main" id="{5A2F7C54-56E6-2B93-E014-1E91C1C3A58D}"/>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Location: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India</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cxnSp>
        <p:nvCxnSpPr>
          <p:cNvPr id="14" name="Straight Connector 13">
            <a:extLst>
              <a:ext uri="{FF2B5EF4-FFF2-40B4-BE49-F238E27FC236}">
                <a16:creationId xmlns:a16="http://schemas.microsoft.com/office/drawing/2014/main" id="{19C069AF-C914-4B55-C787-09C7F0202E74}"/>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9FE86CB1-EA32-7D2B-9C27-43316F5C7BE5}"/>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l" defTabSz="914400" rtl="0" eaLnBrk="1" fontAlgn="base" latinLnBrk="0" hangingPunct="1">
              <a:lnSpc>
                <a:spcPct val="90000"/>
              </a:lnSpc>
              <a:spcBef>
                <a:spcPct val="0"/>
              </a:spcBef>
              <a:spcAft>
                <a:spcPct val="0"/>
              </a:spcAft>
              <a:buClr>
                <a:srgbClr val="8A2B45"/>
              </a:buClr>
              <a:buSzPct val="120000"/>
              <a:buFontTx/>
              <a:buNone/>
              <a:tabLst/>
              <a:defRPr/>
            </a:pPr>
            <a:r>
              <a:rPr kumimoji="0" lang="de-DE" altLang="en-DE" sz="1200" b="1"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Industry: </a:t>
            </a:r>
            <a:r>
              <a:rPr kumimoji="0" lang="de-DE"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rPr>
              <a:t>Manufacturing /</a:t>
            </a:r>
            <a:endParaRPr kumimoji="0" lang="en-GB" altLang="en-DE" sz="1200" b="0" i="0" u="none" strike="noStrike" kern="1200" cap="none" spc="0" normalizeH="0" baseline="0" noProof="0" dirty="0">
              <a:ln>
                <a:noFill/>
              </a:ln>
              <a:solidFill>
                <a:prstClr val="black"/>
              </a:solidFill>
              <a:effectLst/>
              <a:uLnTx/>
              <a:uFillTx/>
              <a:latin typeface="Tenorite" panose="00000500000000000000" pitchFamily="2" charset="0"/>
              <a:ea typeface="+mn-ea"/>
              <a:cs typeface="+mn-cs"/>
            </a:endParaRPr>
          </a:p>
        </p:txBody>
      </p:sp>
    </p:spTree>
    <p:extLst>
      <p:ext uri="{BB962C8B-B14F-4D97-AF65-F5344CB8AC3E}">
        <p14:creationId xmlns:p14="http://schemas.microsoft.com/office/powerpoint/2010/main" val="27654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530D7A50EA5349831B7EEF63F496D4" ma:contentTypeVersion="4" ma:contentTypeDescription="Create a new document." ma:contentTypeScope="" ma:versionID="eaa0e33550d6a902febdb5da39b23b9b">
  <xsd:schema xmlns:xsd="http://www.w3.org/2001/XMLSchema" xmlns:xs="http://www.w3.org/2001/XMLSchema" xmlns:p="http://schemas.microsoft.com/office/2006/metadata/properties" xmlns:ns2="d70ba08b-0601-4dc6-9c66-ae4737699035" targetNamespace="http://schemas.microsoft.com/office/2006/metadata/properties" ma:root="true" ma:fieldsID="145f5aaad311baaaad50e5029452c700" ns2:_="">
    <xsd:import namespace="d70ba08b-0601-4dc6-9c66-ae473769903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0ba08b-0601-4dc6-9c66-ae47376990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5725FB-6902-4B7B-841E-052AD1A9E73A}">
  <ds:schemaRefs>
    <ds:schemaRef ds:uri="http://schemas.microsoft.com/sharepoint/v3/contenttype/forms"/>
  </ds:schemaRefs>
</ds:datastoreItem>
</file>

<file path=customXml/itemProps2.xml><?xml version="1.0" encoding="utf-8"?>
<ds:datastoreItem xmlns:ds="http://schemas.openxmlformats.org/officeDocument/2006/customXml" ds:itemID="{FC47FEC2-57D0-4B58-90D5-5A7F1346AA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0ba08b-0601-4dc6-9c66-ae47376990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23F407-C4A1-4779-A050-BADCF9B6EEB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70ba08b-0601-4dc6-9c66-ae473769903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64</TotalTime>
  <Words>3053</Words>
  <Application>Microsoft Office PowerPoint</Application>
  <PresentationFormat>Widescreen</PresentationFormat>
  <Paragraphs>137</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Aptos</vt:lpstr>
      <vt:lpstr>Aptos Display</vt:lpstr>
      <vt:lpstr>Arial</vt:lpstr>
      <vt:lpstr>Calibri</vt:lpstr>
      <vt:lpstr>Carlito</vt:lpstr>
      <vt:lpstr>Century Gothic</vt:lpstr>
      <vt:lpstr>Symbol</vt:lpstr>
      <vt:lpstr>Tenorite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Agna Xavier</dc:creator>
  <cp:lastModifiedBy>Marella Aditya</cp:lastModifiedBy>
  <cp:revision>5</cp:revision>
  <dcterms:created xsi:type="dcterms:W3CDTF">2025-01-31T11:06:02Z</dcterms:created>
  <dcterms:modified xsi:type="dcterms:W3CDTF">2025-02-20T13:07:03Z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2025-01-31T11:06:55Z</vt:lpwstr>
  </property>
  <property fmtid="{D5CDD505-2E9C-101B-9397-08002B2CF9AE}" pid="4" name="MSIP_Label_a8c544ca-bb84-4280-906e-934547e1d30c_Method">
    <vt:lpwstr>Privileged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154cf7ad-6863-4522-b66e-01aa8cfad123</vt:lpwstr>
  </property>
  <property fmtid="{D5CDD505-2E9C-101B-9397-08002B2CF9AE}" pid="8" name="MSIP_Label_a8c544ca-bb84-4280-906e-934547e1d30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 General Use</vt:lpwstr>
  </property>
  <property fmtid="{D5CDD505-2E9C-101B-9397-08002B2CF9AE}" pid="11" name="ContentTypeId">
    <vt:lpwstr>0x01010084530D7A50EA5349831B7EEF63F496D4</vt:lpwstr>
  </property>
</Properties>
</file>