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409" r:id="rId5"/>
    <p:sldId id="399" r:id="rId6"/>
    <p:sldId id="400" r:id="rId7"/>
    <p:sldId id="408" r:id="rId8"/>
    <p:sldId id="411" r:id="rId9"/>
    <p:sldId id="401" r:id="rId10"/>
    <p:sldId id="402" r:id="rId11"/>
    <p:sldId id="403" r:id="rId12"/>
    <p:sldId id="404" r:id="rId13"/>
    <p:sldId id="412" r:id="rId14"/>
    <p:sldId id="405" r:id="rId15"/>
    <p:sldId id="406" r:id="rId16"/>
    <p:sldId id="407" r:id="rId17"/>
    <p:sldId id="4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autoAdjust="0"/>
  </p:normalViewPr>
  <p:slideViewPr>
    <p:cSldViewPr snapToGrid="0">
      <p:cViewPr varScale="1">
        <p:scale>
          <a:sx n="88" d="100"/>
          <a:sy n="88" d="100"/>
        </p:scale>
        <p:origin x="-691"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2" y="1009651"/>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2"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2" y="1009651"/>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2"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9"/>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4"/>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2"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9"/>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9"/>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4"/>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2"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9"/>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9"/>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4"/>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2"/>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3"/>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10"/>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10"/>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10"/>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10"/>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2"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9"/>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70"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7"/>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1"/>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7"/>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0"/>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2"/>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8"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2"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8"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2"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70"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70"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7"/>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2"/>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4"/>
            <a:ext cx="7238124" cy="3966041"/>
          </a:xfrm>
          <a:prstGeom prst="rect">
            <a:avLst/>
          </a:prstGeom>
        </p:spPr>
      </p:pic>
      <p:sp>
        <p:nvSpPr>
          <p:cNvPr id="7" name="Picture Placeholder 2"/>
          <p:cNvSpPr>
            <a:spLocks noGrp="1"/>
          </p:cNvSpPr>
          <p:nvPr>
            <p:ph type="pic" idx="1" hasCustomPrompt="1"/>
          </p:nvPr>
        </p:nvSpPr>
        <p:spPr>
          <a:xfrm>
            <a:off x="5705876" y="2485913"/>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2"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9"/>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2"/>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76400" y="1815748"/>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406827" y="1815748"/>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37252" y="1815748"/>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5"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2" y="1957962"/>
            <a:ext cx="3073865"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2" y="1957962"/>
            <a:ext cx="3073865"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2"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9"/>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9"/>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2"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2" y="6053795"/>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8" y="5901986"/>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1" y="65087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 xmlns:a16="http://schemas.microsoft.com/office/drawing/2014/main" id="{0983CA01-DED8-4A8A-82CA-5B1BE1DADB0C}"/>
              </a:ext>
            </a:extLst>
          </p:cNvPr>
          <p:cNvSpPr/>
          <p:nvPr/>
        </p:nvSpPr>
        <p:spPr>
          <a:xfrm flipH="1">
            <a:off x="626881" y="-25139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3228974" y="1476029"/>
            <a:ext cx="6298483" cy="1286221"/>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                    BUSINESS SPECIALIZATION IN CSE</a:t>
            </a:r>
            <a:endParaRPr lang="en-US" sz="2400" dirty="0">
              <a:solidFill>
                <a:srgbClr val="000000"/>
              </a:solidFill>
            </a:endParaRPr>
          </a:p>
        </p:txBody>
      </p:sp>
      <p:sp>
        <p:nvSpPr>
          <p:cNvPr id="43" name="Right Triangle 42"/>
          <p:cNvSpPr/>
          <p:nvPr/>
        </p:nvSpPr>
        <p:spPr>
          <a:xfrm rot="10800000" flipV="1">
            <a:off x="9829798" y="5334000"/>
            <a:ext cx="2366622"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8" y="6019561"/>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6" y="6014157"/>
            <a:ext cx="588261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0" y="3508520"/>
            <a:ext cx="4941276" cy="2246769"/>
          </a:xfrm>
          <a:prstGeom prst="rect">
            <a:avLst/>
          </a:prstGeom>
          <a:noFill/>
        </p:spPr>
        <p:txBody>
          <a:bodyPr wrap="square" rtlCol="0">
            <a:spAutoFit/>
          </a:bodyPr>
          <a:lstStyle/>
          <a:p>
            <a:r>
              <a:rPr lang="en-US" sz="2000" b="1" dirty="0"/>
              <a:t>Submitted by-</a:t>
            </a:r>
          </a:p>
          <a:p>
            <a:r>
              <a:rPr lang="en-US" sz="2000" b="1" dirty="0"/>
              <a:t>Navya Arora (19CBS1027)</a:t>
            </a:r>
          </a:p>
          <a:p>
            <a:r>
              <a:rPr lang="en-US" sz="2000" b="1" dirty="0"/>
              <a:t>Sparsh Phutela (19CBS1016)</a:t>
            </a:r>
          </a:p>
          <a:p>
            <a:r>
              <a:rPr lang="en-US" sz="2000" b="1" dirty="0"/>
              <a:t>Lakshay Lamba (19CBS1035)</a:t>
            </a:r>
          </a:p>
          <a:p>
            <a:r>
              <a:rPr lang="en-US" sz="2000" b="1" dirty="0"/>
              <a:t>Chandrashekhar  Kumar (19CBS1041</a:t>
            </a:r>
            <a:r>
              <a:rPr lang="en-US" sz="2000" b="1" dirty="0" smtClean="0"/>
              <a:t>)</a:t>
            </a:r>
          </a:p>
          <a:p>
            <a:r>
              <a:rPr lang="en-US" sz="2000" b="1" dirty="0" err="1" smtClean="0"/>
              <a:t>Saquib</a:t>
            </a:r>
            <a:r>
              <a:rPr lang="en-US" sz="2000" b="1" dirty="0" smtClean="0"/>
              <a:t> </a:t>
            </a:r>
            <a:r>
              <a:rPr lang="en-US" sz="2000" b="1" dirty="0" err="1" smtClean="0"/>
              <a:t>Nazar</a:t>
            </a:r>
            <a:r>
              <a:rPr lang="en-US" sz="2000" b="1" dirty="0" smtClean="0"/>
              <a:t>(19CBS1011)</a:t>
            </a:r>
            <a:endParaRPr lang="en-US" sz="2000" b="1" dirty="0"/>
          </a:p>
          <a:p>
            <a:endParaRPr lang="en-US" sz="2000" b="1" dirty="0"/>
          </a:p>
        </p:txBody>
      </p:sp>
      <p:sp>
        <p:nvSpPr>
          <p:cNvPr id="6" name="TextBox 5"/>
          <p:cNvSpPr txBox="1"/>
          <p:nvPr/>
        </p:nvSpPr>
        <p:spPr>
          <a:xfrm>
            <a:off x="7681250" y="4725655"/>
            <a:ext cx="2971326" cy="1631216"/>
          </a:xfrm>
          <a:prstGeom prst="rect">
            <a:avLst/>
          </a:prstGeom>
          <a:noFill/>
        </p:spPr>
        <p:txBody>
          <a:bodyPr wrap="none" rtlCol="0">
            <a:spAutoFit/>
          </a:bodyPr>
          <a:lstStyle/>
          <a:p>
            <a:r>
              <a:rPr lang="en-US" sz="2000" b="1" dirty="0"/>
              <a:t>Under the Supervision of: </a:t>
            </a:r>
            <a:endParaRPr lang="en-US" sz="2000" dirty="0"/>
          </a:p>
          <a:p>
            <a:r>
              <a:rPr lang="en-IN" sz="2000" b="1" dirty="0"/>
              <a:t>DR RAJEEV KUMAR</a:t>
            </a:r>
            <a:endParaRPr lang="en-US" sz="2000" dirty="0"/>
          </a:p>
          <a:p>
            <a:r>
              <a:rPr lang="en-IN" sz="2000" dirty="0"/>
              <a:t> </a:t>
            </a:r>
            <a:endParaRPr lang="en-US" sz="2000" dirty="0"/>
          </a:p>
          <a:p>
            <a:r>
              <a:rPr lang="en-IN" sz="2000" dirty="0"/>
              <a:t> </a:t>
            </a:r>
            <a:endParaRPr lang="en-US" sz="2000" dirty="0"/>
          </a:p>
          <a:p>
            <a:endParaRPr lang="en-US" sz="2000" dirty="0"/>
          </a:p>
        </p:txBody>
      </p:sp>
      <p:sp>
        <p:nvSpPr>
          <p:cNvPr id="11265" name="Rectangle 1"/>
          <p:cNvSpPr>
            <a:spLocks noChangeArrowheads="1"/>
          </p:cNvSpPr>
          <p:nvPr/>
        </p:nvSpPr>
        <p:spPr bwMode="auto">
          <a:xfrm>
            <a:off x="1" y="-310007"/>
            <a:ext cx="13791083"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dirty="0">
              <a:ln>
                <a:noFill/>
              </a:ln>
              <a:solidFill>
                <a:srgbClr val="222222"/>
              </a:solidFill>
              <a:effectLst/>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u="sng" dirty="0">
              <a:solidFill>
                <a:srgbClr val="222222"/>
              </a:solidFill>
              <a:latin typeface="Arial" pitchFamily="34" charset="0"/>
              <a:ea typeface="Arial" pitchFamily="34" charset="0"/>
              <a:cs typeface="Arial" pitchFamily="34" charset="0"/>
            </a:endParaRPr>
          </a:p>
          <a:p>
            <a:pPr lvl="2" algn="ctr" fontAlgn="base">
              <a:spcBef>
                <a:spcPct val="0"/>
              </a:spcBef>
              <a:spcAft>
                <a:spcPct val="0"/>
              </a:spcAft>
            </a:pPr>
            <a:r>
              <a:rPr kumimoji="0" lang="en-US" sz="2800" b="1" i="0" u="sng" strike="noStrike" cap="none" normalizeH="0" baseline="0" dirty="0">
                <a:ln>
                  <a:noFill/>
                </a:ln>
                <a:solidFill>
                  <a:srgbClr val="222222"/>
                </a:solidFill>
                <a:effectLst/>
                <a:latin typeface="Arial" pitchFamily="34" charset="0"/>
                <a:ea typeface="Arial" pitchFamily="34" charset="0"/>
                <a:cs typeface="Arial" pitchFamily="34" charset="0"/>
              </a:rPr>
              <a:t>Titanic Survival Prediction Using Machine Learning</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a:t>
            </a:r>
            <a:r>
              <a:rPr lang="en-US" b="1" dirty="0" smtClean="0"/>
              <a:t>Outputs:-</a:t>
            </a:r>
            <a:endParaRPr lang="en-US" b="1" dirty="0"/>
          </a:p>
        </p:txBody>
      </p:sp>
      <p:sp>
        <p:nvSpPr>
          <p:cNvPr id="3" name="Content Placeholder 2"/>
          <p:cNvSpPr>
            <a:spLocks noGrp="1"/>
          </p:cNvSpPr>
          <p:nvPr>
            <p:ph idx="1"/>
          </p:nvPr>
        </p:nvSpPr>
        <p:spPr/>
        <p:txBody>
          <a:bodyPr>
            <a:normAutofit fontScale="92500" lnSpcReduction="20000"/>
          </a:bodyPr>
          <a:lstStyle/>
          <a:p>
            <a:r>
              <a:rPr lang="en-GB" dirty="0"/>
              <a:t>Our goal for this project is to replicate the core a machine learning project based. We will be using logistic regression in this project. Basically, the prediction would play a major role in it. We would be learning some library files and much more. We will be understanding, how to analyse and predict, whether a person, who had boarded the RMS Titanic has a chance of survival or not, using Machine Learning’s Logistic Regression model.</a:t>
            </a:r>
            <a:endParaRPr lang="en-US" dirty="0"/>
          </a:p>
          <a:p>
            <a:r>
              <a:rPr lang="en-GB" dirty="0"/>
              <a:t>Hey folks, in this article, we will be understanding, how to analyse and predict, whether a person, who had boarded the RMS Titanic has a chance of survival or not, using Machine Learning’s Logistic Regression mode.</a:t>
            </a:r>
            <a:endParaRPr lang="en-US" dirty="0"/>
          </a:p>
          <a:p>
            <a:r>
              <a:rPr lang="en-GB" dirty="0"/>
              <a:t>A simple yet crisp description of Logistic Description would be, “it is a supervised learning classification algorithm used to predict the probability of a target variable. The nature of target or dependent variable is dichotomous, which means there would be only two possible classes.” as stated in the tutorial points .</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 xmlns:p14="http://schemas.microsoft.com/office/powerpoint/2010/main" val="4003662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Picture 4" descr="WhatsApp Image 2021-11-17 at 7.04.24 PM (1).jpeg"/>
          <p:cNvPicPr>
            <a:picLocks noChangeAspect="1"/>
          </p:cNvPicPr>
          <p:nvPr/>
        </p:nvPicPr>
        <p:blipFill>
          <a:blip r:embed="rId2" cstate="print"/>
          <a:stretch>
            <a:fillRect/>
          </a:stretch>
        </p:blipFill>
        <p:spPr>
          <a:xfrm>
            <a:off x="874143" y="655103"/>
            <a:ext cx="10428420" cy="58578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fontScale="92500" lnSpcReduction="20000"/>
          </a:bodyPr>
          <a:lstStyle/>
          <a:p>
            <a:r>
              <a:rPr lang="en-GB" dirty="0"/>
              <a:t>Our goal for this project is to replicate the core a machine learning project based. We will be using logistic regression in this project. Basically, the prediction would play a major role in it. We would be learning some library files and much more. We will be understanding, how to analyse and predict, whether a person, who had boarded the RMS Titanic has a chance of survival or not, using Machine Learning’s Logistic Regression model.</a:t>
            </a:r>
            <a:endParaRPr lang="en-US" dirty="0"/>
          </a:p>
          <a:p>
            <a:r>
              <a:rPr lang="en-GB" dirty="0"/>
              <a:t>Hey folks, in this article, we will be understanding, how to analyse and predict, whether a person, who had boarded the RMS Titanic has a chance of survival or not, using Machine Learning’s Logistic Regression mode.</a:t>
            </a:r>
            <a:endParaRPr lang="en-US" dirty="0"/>
          </a:p>
          <a:p>
            <a:r>
              <a:rPr lang="en-GB" dirty="0"/>
              <a:t>A simple yet crisp description of Logistic Description would be, “it is a supervised learning classification algorithm used to predict the probability of a target variable. The nature of target or dependent variable is dichotomous, which means there would be only two possible classes.” as stated in the tutorial points .</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 xmlns:p14="http://schemas.microsoft.com/office/powerpoint/2010/main" val="880465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b="1" dirty="0"/>
              <a:t>uture </a:t>
            </a:r>
            <a:r>
              <a:rPr lang="en-US" b="1" dirty="0" smtClean="0"/>
              <a:t>Scope:-</a:t>
            </a:r>
            <a:endParaRPr lang="en-US" b="1" dirty="0"/>
          </a:p>
        </p:txBody>
      </p:sp>
      <p:sp>
        <p:nvSpPr>
          <p:cNvPr id="3" name="Content Placeholder 2"/>
          <p:cNvSpPr>
            <a:spLocks noGrp="1"/>
          </p:cNvSpPr>
          <p:nvPr>
            <p:ph idx="1"/>
          </p:nvPr>
        </p:nvSpPr>
        <p:spPr/>
        <p:txBody>
          <a:bodyPr>
            <a:normAutofit fontScale="92500" lnSpcReduction="20000"/>
          </a:bodyPr>
          <a:lstStyle/>
          <a:p>
            <a:pPr lvl="0"/>
            <a:r>
              <a:rPr lang="en-IN" dirty="0"/>
              <a:t>Understand theory behind logistic regression   </a:t>
            </a:r>
            <a:endParaRPr lang="en-US" dirty="0"/>
          </a:p>
          <a:p>
            <a:pPr lvl="0"/>
            <a:r>
              <a:rPr lang="en-IN" dirty="0"/>
              <a:t>Apply sigmoid function to obtains probability</a:t>
            </a:r>
            <a:endParaRPr lang="en-US" dirty="0"/>
          </a:p>
          <a:p>
            <a:pPr lvl="0"/>
            <a:r>
              <a:rPr lang="en-IN" dirty="0"/>
              <a:t>Load data set from a CSV file using panda data frame</a:t>
            </a:r>
            <a:endParaRPr lang="en-US" dirty="0"/>
          </a:p>
          <a:p>
            <a:pPr lvl="0"/>
            <a:r>
              <a:rPr lang="en-IN" dirty="0"/>
              <a:t>Develop function in python and apply it panda frame work</a:t>
            </a:r>
            <a:endParaRPr lang="en-US" dirty="0"/>
          </a:p>
          <a:p>
            <a:pPr lvl="0"/>
            <a:r>
              <a:rPr lang="en-IN" dirty="0"/>
              <a:t>Plots several plots using </a:t>
            </a:r>
            <a:r>
              <a:rPr lang="en-IN" dirty="0" err="1"/>
              <a:t>seaborn</a:t>
            </a:r>
            <a:r>
              <a:rPr lang="en-IN" dirty="0"/>
              <a:t> library such as   plots, histograms,    ,heat maps</a:t>
            </a:r>
            <a:endParaRPr lang="en-US" dirty="0"/>
          </a:p>
          <a:p>
            <a:pPr lvl="0"/>
            <a:r>
              <a:rPr lang="en-IN" dirty="0"/>
              <a:t>Fill out missing data points (null elements)</a:t>
            </a:r>
            <a:endParaRPr lang="en-US" dirty="0"/>
          </a:p>
          <a:p>
            <a:pPr lvl="0"/>
            <a:r>
              <a:rPr lang="en-IN" dirty="0"/>
              <a:t>Convert categorical variables to dummy variables</a:t>
            </a:r>
            <a:endParaRPr lang="en-US" dirty="0"/>
          </a:p>
          <a:p>
            <a:pPr lvl="0"/>
            <a:r>
              <a:rPr lang="en-IN" dirty="0"/>
              <a:t>Divide data set into training &amp; testing using </a:t>
            </a:r>
            <a:r>
              <a:rPr lang="en-IN" dirty="0" err="1"/>
              <a:t>scikit</a:t>
            </a:r>
            <a:r>
              <a:rPr lang="en-IN" dirty="0"/>
              <a:t>-learn</a:t>
            </a:r>
            <a:endParaRPr lang="en-US" dirty="0"/>
          </a:p>
          <a:p>
            <a:pPr lvl="0"/>
            <a:r>
              <a:rPr lang="en-IN" dirty="0"/>
              <a:t>Train logistic classification model using </a:t>
            </a:r>
            <a:r>
              <a:rPr lang="en-IN" dirty="0" err="1"/>
              <a:t>scikit</a:t>
            </a:r>
            <a:r>
              <a:rPr lang="en-IN" dirty="0"/>
              <a:t> learn</a:t>
            </a:r>
            <a:endParaRPr lang="en-US" dirty="0"/>
          </a:p>
          <a:p>
            <a:r>
              <a:rPr lang="en-IN" dirty="0"/>
              <a:t> Evaluate model &amp; present result using classification reports</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 xmlns:p14="http://schemas.microsoft.com/office/powerpoint/2010/main" val="1952428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lnSpcReduction="10000"/>
          </a:bodyPr>
          <a:lstStyle/>
          <a:p>
            <a:r>
              <a:rPr lang="en-GB" dirty="0"/>
              <a:t>You tube Videos </a:t>
            </a:r>
            <a:endParaRPr lang="en-US" dirty="0"/>
          </a:p>
          <a:p>
            <a:r>
              <a:rPr lang="en-GB" dirty="0"/>
              <a:t>  </a:t>
            </a:r>
            <a:r>
              <a:rPr lang="en-GB" dirty="0" err="1"/>
              <a:t>GeeksforGeeks</a:t>
            </a:r>
            <a:r>
              <a:rPr lang="en-GB" dirty="0"/>
              <a:t> for python language, </a:t>
            </a:r>
          </a:p>
          <a:p>
            <a:r>
              <a:rPr lang="en-IN" dirty="0"/>
              <a:t>J. F. Islam, M. </a:t>
            </a:r>
            <a:r>
              <a:rPr lang="en-IN" dirty="0" err="1"/>
              <a:t>Mondal</a:t>
            </a:r>
            <a:r>
              <a:rPr lang="en-IN" dirty="0"/>
              <a:t>, and C. K. Roy, “Bug Replication in Code Clones: An Empirical Study,” in </a:t>
            </a:r>
            <a:r>
              <a:rPr lang="en-IN" i="1" dirty="0"/>
              <a:t>2016 IEEE 23rd International Conference on Software Analysis, Evolution, and Reengineering (SANER)</a:t>
            </a:r>
            <a:r>
              <a:rPr lang="en-IN" dirty="0"/>
              <a:t>, 2016, pp. 68–78.</a:t>
            </a:r>
            <a:endParaRPr lang="en-US" dirty="0"/>
          </a:p>
          <a:p>
            <a:pPr lvl="0"/>
            <a:r>
              <a:rPr lang="en-IN" dirty="0"/>
              <a:t>C. K. Roy, M. F. </a:t>
            </a:r>
            <a:r>
              <a:rPr lang="en-IN" dirty="0" err="1"/>
              <a:t>Zibran</a:t>
            </a:r>
            <a:r>
              <a:rPr lang="en-IN" dirty="0"/>
              <a:t>, and R. </a:t>
            </a:r>
            <a:r>
              <a:rPr lang="en-IN" dirty="0" err="1"/>
              <a:t>Koschke</a:t>
            </a:r>
            <a:r>
              <a:rPr lang="en-IN" dirty="0"/>
              <a:t>, “The vision of software clone management: Past, present, and future (Keynote paper),” in </a:t>
            </a:r>
            <a:r>
              <a:rPr lang="en-IN" i="1" dirty="0"/>
              <a:t>2014 Software Evolution Week - IEEE Conference on Software Maintenance, Reengineering, and Reverse Engineering (CSMR-WCRE)</a:t>
            </a:r>
            <a:r>
              <a:rPr lang="en-IN" dirty="0"/>
              <a:t>, 2014, pp. 18–33.</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 xmlns:p14="http://schemas.microsoft.com/office/powerpoint/2010/main" val="191225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15</a:t>
            </a:fld>
            <a:endParaRPr lang="en-US"/>
          </a:p>
        </p:txBody>
      </p:sp>
      <p:pic>
        <p:nvPicPr>
          <p:cNvPr id="3" name="Picture 2" descr="writing-note-showing-thank-you-business-concept-polite-expression-used-acknowledging-gift-service-male-wear-formal-157946916.jpg"/>
          <p:cNvPicPr>
            <a:picLocks noChangeAspect="1"/>
          </p:cNvPicPr>
          <p:nvPr/>
        </p:nvPicPr>
        <p:blipFill>
          <a:blip r:embed="rId2" cstate="print"/>
          <a:srcRect r="683" b="7655"/>
          <a:stretch>
            <a:fillRect/>
          </a:stretch>
        </p:blipFill>
        <p:spPr>
          <a:xfrm>
            <a:off x="1863306" y="281973"/>
            <a:ext cx="8048445" cy="54114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a:t>
            </a:fld>
            <a:endParaRPr lang="en-US"/>
          </a:p>
        </p:txBody>
      </p:sp>
      <p:pic>
        <p:nvPicPr>
          <p:cNvPr id="3" name="Picture 2" descr="0_aVaYQTF-nruJyzrB.jpg"/>
          <p:cNvPicPr>
            <a:picLocks noChangeAspect="1"/>
          </p:cNvPicPr>
          <p:nvPr/>
        </p:nvPicPr>
        <p:blipFill>
          <a:blip r:embed="rId2" cstate="print"/>
          <a:stretch>
            <a:fillRect/>
          </a:stretch>
        </p:blipFill>
        <p:spPr>
          <a:xfrm>
            <a:off x="1094332" y="750498"/>
            <a:ext cx="9999238" cy="6070449"/>
          </a:xfrm>
          <a:prstGeom prst="rect">
            <a:avLst/>
          </a:prstGeom>
        </p:spPr>
      </p:pic>
      <p:sp>
        <p:nvSpPr>
          <p:cNvPr id="4" name="Rectangle 3"/>
          <p:cNvSpPr/>
          <p:nvPr/>
        </p:nvSpPr>
        <p:spPr>
          <a:xfrm>
            <a:off x="2799933" y="0"/>
            <a:ext cx="7275720" cy="923330"/>
          </a:xfrm>
          <a:prstGeom prst="rect">
            <a:avLst/>
          </a:prstGeom>
          <a:noFill/>
        </p:spPr>
        <p:txBody>
          <a:bodyPr wrap="squar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TITANIC SURVIVAL</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7" y="365126"/>
            <a:ext cx="10515600" cy="976206"/>
          </a:xfrm>
        </p:spPr>
        <p:txBody>
          <a:bodyPr/>
          <a:lstStyle/>
          <a:p>
            <a:r>
              <a:rPr lang="en-US" b="1" dirty="0" smtClean="0">
                <a:latin typeface="Times New Roman"/>
                <a:cs typeface="Times New Roman"/>
              </a:rPr>
              <a:t>Outline:-</a:t>
            </a:r>
            <a:endParaRPr lang="en-US" b="1" dirty="0">
              <a:latin typeface="Times New Roman"/>
              <a:cs typeface="Times New Roman"/>
            </a:endParaRPr>
          </a:p>
        </p:txBody>
      </p:sp>
      <p:sp>
        <p:nvSpPr>
          <p:cNvPr id="3" name="Content Placeholder 2"/>
          <p:cNvSpPr>
            <a:spLocks noGrp="1"/>
          </p:cNvSpPr>
          <p:nvPr>
            <p:ph idx="1"/>
          </p:nvPr>
        </p:nvSpPr>
        <p:spPr>
          <a:xfrm>
            <a:off x="838202" y="1588221"/>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 xmlns:p14="http://schemas.microsoft.com/office/powerpoint/2010/main" val="2605982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467" y="-301930"/>
            <a:ext cx="10515600" cy="1325563"/>
          </a:xfrm>
        </p:spPr>
        <p:txBody>
          <a:bodyPr/>
          <a:lstStyle/>
          <a:p>
            <a:r>
              <a:rPr lang="en-US" b="1" dirty="0"/>
              <a:t>Introduction to the  </a:t>
            </a:r>
            <a:r>
              <a:rPr lang="en-US" b="1" dirty="0" smtClean="0"/>
              <a:t>Project:-</a:t>
            </a:r>
            <a:endParaRPr lang="en-US" b="1" dirty="0"/>
          </a:p>
        </p:txBody>
      </p:sp>
      <p:sp>
        <p:nvSpPr>
          <p:cNvPr id="3" name="Content Placeholder 2"/>
          <p:cNvSpPr>
            <a:spLocks noGrp="1"/>
          </p:cNvSpPr>
          <p:nvPr>
            <p:ph idx="1"/>
          </p:nvPr>
        </p:nvSpPr>
        <p:spPr>
          <a:xfrm>
            <a:off x="924467" y="730069"/>
            <a:ext cx="10515600" cy="4351338"/>
          </a:xfrm>
        </p:spPr>
        <p:txBody>
          <a:bodyPr>
            <a:noAutofit/>
          </a:bodyPr>
          <a:lstStyle/>
          <a:p>
            <a:r>
              <a:rPr lang="en-IN" sz="1400" b="1" dirty="0"/>
              <a:t>We will be understanding, how to analyze and predict, whether a person, who had boarded the RMS Titanic has a chance of survival or not, using Machine Learning’s Logistic Regression model.</a:t>
            </a:r>
            <a:endParaRPr lang="en-US" sz="1400" b="1" dirty="0"/>
          </a:p>
          <a:p>
            <a:r>
              <a:rPr lang="en-IN" sz="1400" b="1" i="1" u="sng" dirty="0"/>
              <a:t>Brief description about Logistic Regression:</a:t>
            </a:r>
            <a:endParaRPr lang="en-US" sz="1400" b="1" i="1" dirty="0"/>
          </a:p>
          <a:p>
            <a:r>
              <a:rPr lang="en-IN" sz="1400" b="1" dirty="0"/>
              <a:t>A simple yet crisp description of Logistic Description would be, “it is a supervised learning classification algorithm used to predict the probability of a target variable. The nature of target or dependent variable is dichotomous, which means there would be only two possible classes</a:t>
            </a:r>
            <a:endParaRPr lang="en-US" sz="1400" b="1" dirty="0"/>
          </a:p>
          <a:p>
            <a:r>
              <a:rPr lang="en-IN" sz="1400" b="1" dirty="0"/>
              <a:t>The graph of logistic regression is as shown below:</a:t>
            </a:r>
            <a:endParaRPr lang="en-US" sz="1400" b="1" dirty="0"/>
          </a:p>
          <a:p>
            <a:r>
              <a:rPr lang="en-IN" sz="1400" b="1" u="sng" dirty="0"/>
              <a:t>Let’s Dive into the process..!! :</a:t>
            </a:r>
            <a:endParaRPr lang="en-US" sz="1400" b="1" dirty="0"/>
          </a:p>
          <a:p>
            <a:r>
              <a:rPr lang="en-IN" sz="1400" b="1" dirty="0"/>
              <a:t>Now let us begin the main part of this article.</a:t>
            </a:r>
            <a:endParaRPr lang="en-US" sz="1400" b="1" dirty="0"/>
          </a:p>
          <a:p>
            <a:r>
              <a:rPr lang="en-IN" sz="1400" b="1" dirty="0" smtClean="0"/>
              <a:t>Or </a:t>
            </a:r>
            <a:r>
              <a:rPr lang="en-IN" sz="1400" b="1" dirty="0"/>
              <a:t>you can use both as supplementary materials for learning about machine learning!</a:t>
            </a:r>
            <a:endParaRPr lang="en-US" sz="1400" b="1" dirty="0"/>
          </a:p>
          <a:p>
            <a:r>
              <a:rPr lang="en-IN" sz="1400" b="1" dirty="0"/>
              <a:t>For better understanding, let’s split the task into smaller parts and depict them in a workflow as shown below :</a:t>
            </a:r>
            <a:endParaRPr lang="en-US" sz="1400" b="1" dirty="0"/>
          </a:p>
          <a:p>
            <a:r>
              <a:rPr lang="en-IN" sz="1400" b="1" dirty="0"/>
              <a:t>As we now know what we have to do, to accomplish this task, we shall begin with the very first and the most important thing needed in machine learning, a </a:t>
            </a:r>
            <a:r>
              <a:rPr lang="en-IN" sz="1400" b="1" u="sng" dirty="0"/>
              <a:t>Dataset.</a:t>
            </a:r>
            <a:endParaRPr lang="en-US" sz="1400" b="1" dirty="0"/>
          </a:p>
          <a:p>
            <a:r>
              <a:rPr lang="en-IN" sz="1400" b="1" u="sng" dirty="0"/>
              <a:t>What is a dataset:</a:t>
            </a:r>
            <a:endParaRPr lang="en-US" sz="1400" b="1" dirty="0"/>
          </a:p>
          <a:p>
            <a:r>
              <a:rPr lang="en-IN" sz="1400" b="1" dirty="0"/>
              <a:t>A data set, as the name suggests, is a collection of data. In Machine Learning projects, we need a training data set. It is the actual data set used to train the model for performing various actions.</a:t>
            </a:r>
            <a:endParaRPr lang="en-US" sz="1400" b="1" dirty="0"/>
          </a:p>
          <a:p>
            <a:r>
              <a:rPr lang="en-IN" sz="1400" b="1" dirty="0"/>
              <a:t>Here, in this case, we will be using a dataset available on the internet. One can find various such datasets over the internet.</a:t>
            </a:r>
            <a:endParaRPr lang="en-US" sz="1400" b="1" dirty="0"/>
          </a:p>
          <a:p>
            <a:r>
              <a:rPr lang="en-IN" sz="1400" b="1" dirty="0"/>
              <a:t>The dataset that I’ve used in my code was the data available on </a:t>
            </a:r>
            <a:r>
              <a:rPr lang="en-IN" sz="1400" b="1" dirty="0" err="1"/>
              <a:t>Kaggle</a:t>
            </a:r>
            <a:r>
              <a:rPr lang="en-IN" sz="1400" b="1" dirty="0"/>
              <a:t>. </a:t>
            </a:r>
            <a:endParaRPr lang="en-US" sz="1400" b="1" dirty="0"/>
          </a:p>
          <a:p>
            <a:r>
              <a:rPr lang="en-IN" sz="1400" b="1" dirty="0"/>
              <a:t>One thing must be kept in mind, the larger the data, the more we can train our model, and the more accurate our results come out to be.  Don’t worry if all of this sounds weird to you, it will all make sense in a few minutes. </a:t>
            </a:r>
            <a:r>
              <a:rPr lang="en-IN" sz="1200" b="1" dirty="0"/>
              <a:t> </a:t>
            </a:r>
            <a:endParaRPr lang="en-US" sz="1200" b="1" dirty="0"/>
          </a:p>
          <a:p>
            <a:pPr>
              <a:buNone/>
            </a:pPr>
            <a:endParaRPr lang="en-US" sz="1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 xmlns:p14="http://schemas.microsoft.com/office/powerpoint/2010/main" val="3401012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5</a:t>
            </a:fld>
            <a:endParaRPr lang="en-US"/>
          </a:p>
        </p:txBody>
      </p:sp>
      <p:pic>
        <p:nvPicPr>
          <p:cNvPr id="3" name="Picture 2" descr="Titanic-Survival-Prediction-using-Machine-Learning-1024x427.jpg"/>
          <p:cNvPicPr>
            <a:picLocks noChangeAspect="1"/>
          </p:cNvPicPr>
          <p:nvPr/>
        </p:nvPicPr>
        <p:blipFill>
          <a:blip r:embed="rId2" cstate="print"/>
          <a:stretch>
            <a:fillRect/>
          </a:stretch>
        </p:blipFill>
        <p:spPr>
          <a:xfrm>
            <a:off x="900022" y="983411"/>
            <a:ext cx="10162387" cy="555541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6</a:t>
            </a:fld>
            <a:endParaRPr lang="en-US"/>
          </a:p>
        </p:txBody>
      </p:sp>
      <p:sp>
        <p:nvSpPr>
          <p:cNvPr id="1031" name="Rectangle 7"/>
          <p:cNvSpPr>
            <a:spLocks noChangeArrowheads="1"/>
          </p:cNvSpPr>
          <p:nvPr/>
        </p:nvSpPr>
        <p:spPr bwMode="auto">
          <a:xfrm>
            <a:off x="854015" y="196285"/>
            <a:ext cx="10839552" cy="646330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lvl="1" fontAlgn="base">
              <a:spcBef>
                <a:spcPct val="0"/>
              </a:spcBef>
              <a:spcAft>
                <a:spcPct val="0"/>
              </a:spcAft>
            </a:pPr>
            <a:r>
              <a:rPr kumimoji="0" lang="en-US" sz="2800" b="1" i="0" u="none" strike="noStrike" cap="none" normalizeH="0" baseline="0" dirty="0" smtClean="0">
                <a:ln>
                  <a:noFill/>
                </a:ln>
                <a:solidFill>
                  <a:srgbClr val="090A0B"/>
                </a:solidFill>
                <a:effectLst/>
                <a:latin typeface="-apple-system"/>
                <a:cs typeface="Arial" pitchFamily="34" charset="0"/>
              </a:rPr>
              <a:t>Advantages:-</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Logistic Regression is </a:t>
            </a:r>
            <a:r>
              <a:rPr kumimoji="0" lang="en-US" sz="1400" b="1" i="0" u="none" strike="noStrike" cap="none" normalizeH="0" baseline="0" dirty="0" smtClean="0">
                <a:ln>
                  <a:noFill/>
                </a:ln>
                <a:solidFill>
                  <a:srgbClr val="090A0B"/>
                </a:solidFill>
                <a:effectLst/>
                <a:latin typeface="inherit"/>
                <a:cs typeface="Arial" pitchFamily="34" charset="0"/>
              </a:rPr>
              <a:t>one of the simplest machine learning algorithms</a:t>
            </a:r>
            <a:r>
              <a:rPr kumimoji="0" lang="en-US" sz="1400" b="1" i="0" u="none" strike="noStrike" cap="none" normalizeH="0" baseline="0" dirty="0" smtClean="0">
                <a:ln>
                  <a:noFill/>
                </a:ln>
                <a:solidFill>
                  <a:srgbClr val="3C484E"/>
                </a:solidFill>
                <a:effectLst/>
                <a:latin typeface="inherit"/>
                <a:cs typeface="Arial" pitchFamily="34" charset="0"/>
              </a:rPr>
              <a:t> and is easy to implement yet provides great training efficiency in some cases. Also due to these reasons, training a model with this algorithm doesn't require high computation power.</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The predicted parameters (trained weights) give </a:t>
            </a:r>
            <a:r>
              <a:rPr kumimoji="0" lang="en-US" sz="1400" b="1" i="0" u="none" strike="noStrike" cap="none" normalizeH="0" baseline="0" dirty="0" smtClean="0">
                <a:ln>
                  <a:noFill/>
                </a:ln>
                <a:solidFill>
                  <a:srgbClr val="090A0B"/>
                </a:solidFill>
                <a:effectLst/>
                <a:latin typeface="inherit"/>
                <a:cs typeface="Arial" pitchFamily="34" charset="0"/>
              </a:rPr>
              <a:t>inference about the importance of each feature</a:t>
            </a:r>
            <a:r>
              <a:rPr kumimoji="0" lang="en-US" sz="1400" b="1" i="0" u="none" strike="noStrike" cap="none" normalizeH="0" baseline="0" dirty="0" smtClean="0">
                <a:ln>
                  <a:noFill/>
                </a:ln>
                <a:solidFill>
                  <a:srgbClr val="3C484E"/>
                </a:solidFill>
                <a:effectLst/>
                <a:latin typeface="inherit"/>
                <a:cs typeface="Arial" pitchFamily="34" charset="0"/>
              </a:rPr>
              <a:t>. The direction of association i.e. positive or negative is also given. So we can use logistic regression to find out the relationship between the features.</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This algorithm allows models to be </a:t>
            </a:r>
            <a:r>
              <a:rPr kumimoji="0" lang="en-US" sz="1400" b="1" i="0" u="none" strike="noStrike" cap="none" normalizeH="0" baseline="0" dirty="0" smtClean="0">
                <a:ln>
                  <a:noFill/>
                </a:ln>
                <a:solidFill>
                  <a:srgbClr val="090A0B"/>
                </a:solidFill>
                <a:effectLst/>
                <a:latin typeface="inherit"/>
                <a:cs typeface="Arial" pitchFamily="34" charset="0"/>
              </a:rPr>
              <a:t>updated easily to reflect new data</a:t>
            </a:r>
            <a:r>
              <a:rPr kumimoji="0" lang="en-US" sz="1400" b="1" i="0" u="none" strike="noStrike" cap="none" normalizeH="0" baseline="0" dirty="0" smtClean="0">
                <a:ln>
                  <a:noFill/>
                </a:ln>
                <a:solidFill>
                  <a:srgbClr val="3C484E"/>
                </a:solidFill>
                <a:effectLst/>
                <a:latin typeface="inherit"/>
                <a:cs typeface="Arial" pitchFamily="34" charset="0"/>
              </a:rPr>
              <a:t>, unlike decision trees or support vector machines. The update can be done using stochastic gradient descent.</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Logistic Regression </a:t>
            </a:r>
            <a:r>
              <a:rPr kumimoji="0" lang="en-US" sz="1400" b="1" i="0" u="none" strike="noStrike" cap="none" normalizeH="0" baseline="0" dirty="0" smtClean="0">
                <a:ln>
                  <a:noFill/>
                </a:ln>
                <a:solidFill>
                  <a:srgbClr val="090A0B"/>
                </a:solidFill>
                <a:effectLst/>
                <a:latin typeface="inherit"/>
                <a:cs typeface="Arial" pitchFamily="34" charset="0"/>
              </a:rPr>
              <a:t>outputs well-calibrated probabilities</a:t>
            </a:r>
            <a:r>
              <a:rPr kumimoji="0" lang="en-US" sz="1400" b="1" i="0" u="none" strike="noStrike" cap="none" normalizeH="0" baseline="0" dirty="0" smtClean="0">
                <a:ln>
                  <a:noFill/>
                </a:ln>
                <a:solidFill>
                  <a:srgbClr val="3C484E"/>
                </a:solidFill>
                <a:effectLst/>
                <a:latin typeface="inherit"/>
                <a:cs typeface="Arial" pitchFamily="34" charset="0"/>
              </a:rPr>
              <a:t> along with classification results. This is an advantage over models that only give the final classification as results. If a training example has a 95% probability for a class, and another has a 55% probability for the same class, we get an inference about which training examples are more accurate for the formulated problem.</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In a </a:t>
            </a:r>
            <a:r>
              <a:rPr kumimoji="0" lang="en-US" sz="1400" b="1" i="0" u="none" strike="noStrike" cap="none" normalizeH="0" baseline="0" dirty="0" smtClean="0">
                <a:ln>
                  <a:noFill/>
                </a:ln>
                <a:solidFill>
                  <a:srgbClr val="090A0B"/>
                </a:solidFill>
                <a:effectLst/>
                <a:latin typeface="inherit"/>
                <a:cs typeface="Arial" pitchFamily="34" charset="0"/>
              </a:rPr>
              <a:t>low dimensional dataset</a:t>
            </a:r>
            <a:r>
              <a:rPr kumimoji="0" lang="en-US" sz="1400" b="1" i="0" u="none" strike="noStrike" cap="none" normalizeH="0" baseline="0" dirty="0" smtClean="0">
                <a:ln>
                  <a:noFill/>
                </a:ln>
                <a:solidFill>
                  <a:srgbClr val="3C484E"/>
                </a:solidFill>
                <a:effectLst/>
                <a:latin typeface="inherit"/>
                <a:cs typeface="Arial" pitchFamily="34" charset="0"/>
              </a:rPr>
              <a:t> having a sufficient number of training examples, logistic regression is </a:t>
            </a:r>
            <a:r>
              <a:rPr kumimoji="0" lang="en-US" sz="1400" b="1" i="0" u="none" strike="noStrike" cap="none" normalizeH="0" baseline="0" dirty="0" smtClean="0">
                <a:ln>
                  <a:noFill/>
                </a:ln>
                <a:solidFill>
                  <a:srgbClr val="090A0B"/>
                </a:solidFill>
                <a:effectLst/>
                <a:latin typeface="inherit"/>
                <a:cs typeface="Arial" pitchFamily="34" charset="0"/>
              </a:rPr>
              <a:t>less prone to over-fitting</a:t>
            </a:r>
            <a:r>
              <a:rPr kumimoji="0" lang="en-US" sz="1400" b="1" i="0" u="none" strike="noStrike" cap="none" normalizeH="0" baseline="0" dirty="0" smtClean="0">
                <a:ln>
                  <a:noFill/>
                </a:ln>
                <a:solidFill>
                  <a:srgbClr val="3C484E"/>
                </a:solidFill>
                <a:effectLst/>
                <a:latin typeface="inherit"/>
                <a:cs typeface="Arial" pitchFamily="34" charset="0"/>
              </a:rPr>
              <a:t>.</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Rather than straight away starting with a complex model, logistic regression is sometimes </a:t>
            </a:r>
            <a:r>
              <a:rPr kumimoji="0" lang="en-US" sz="1400" b="1" i="0" u="none" strike="noStrike" cap="none" normalizeH="0" baseline="0" dirty="0" smtClean="0">
                <a:ln>
                  <a:noFill/>
                </a:ln>
                <a:solidFill>
                  <a:srgbClr val="090A0B"/>
                </a:solidFill>
                <a:effectLst/>
                <a:latin typeface="inherit"/>
                <a:cs typeface="Arial" pitchFamily="34" charset="0"/>
              </a:rPr>
              <a:t>used as a benchmark model to measure performance</a:t>
            </a:r>
            <a:r>
              <a:rPr kumimoji="0" lang="en-US" sz="1400" b="1" i="0" u="none" strike="noStrike" cap="none" normalizeH="0" baseline="0" dirty="0" smtClean="0">
                <a:ln>
                  <a:noFill/>
                </a:ln>
                <a:solidFill>
                  <a:srgbClr val="3C484E"/>
                </a:solidFill>
                <a:effectLst/>
                <a:latin typeface="inherit"/>
                <a:cs typeface="Arial" pitchFamily="34" charset="0"/>
              </a:rPr>
              <a:t>, as it is relatively quick and easy to implement.</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Logistic Regression proves to be </a:t>
            </a:r>
            <a:r>
              <a:rPr kumimoji="0" lang="en-US" sz="1400" b="1" i="0" u="none" strike="noStrike" cap="none" normalizeH="0" baseline="0" dirty="0" smtClean="0">
                <a:ln>
                  <a:noFill/>
                </a:ln>
                <a:solidFill>
                  <a:srgbClr val="090A0B"/>
                </a:solidFill>
                <a:effectLst/>
                <a:latin typeface="inherit"/>
                <a:cs typeface="Arial" pitchFamily="34" charset="0"/>
              </a:rPr>
              <a:t>very efficient</a:t>
            </a:r>
            <a:r>
              <a:rPr kumimoji="0" lang="en-US" sz="1400" b="1" i="0" u="none" strike="noStrike" cap="none" normalizeH="0" baseline="0" dirty="0" smtClean="0">
                <a:ln>
                  <a:noFill/>
                </a:ln>
                <a:solidFill>
                  <a:srgbClr val="3C484E"/>
                </a:solidFill>
                <a:effectLst/>
                <a:latin typeface="inherit"/>
                <a:cs typeface="Arial" pitchFamily="34" charset="0"/>
              </a:rPr>
              <a:t> when the dataset has </a:t>
            </a:r>
            <a:r>
              <a:rPr kumimoji="0" lang="en-US" sz="1400" b="1" i="0" u="none" strike="noStrike" cap="none" normalizeH="0" baseline="0" dirty="0" smtClean="0">
                <a:ln>
                  <a:noFill/>
                </a:ln>
                <a:solidFill>
                  <a:srgbClr val="090A0B"/>
                </a:solidFill>
                <a:effectLst/>
                <a:latin typeface="inherit"/>
                <a:cs typeface="Arial" pitchFamily="34" charset="0"/>
              </a:rPr>
              <a:t>features that are linearly separable</a:t>
            </a:r>
            <a:r>
              <a:rPr kumimoji="0" lang="en-US" sz="1400" b="1" i="0" u="none" strike="noStrike" cap="none" normalizeH="0" baseline="0" dirty="0" smtClean="0">
                <a:ln>
                  <a:noFill/>
                </a:ln>
                <a:solidFill>
                  <a:srgbClr val="3C484E"/>
                </a:solidFill>
                <a:effectLst/>
                <a:latin typeface="inherit"/>
                <a:cs typeface="Arial" pitchFamily="34" charset="0"/>
              </a:rPr>
              <a:t>.</a:t>
            </a:r>
            <a:endParaRPr kumimoji="0" lang="en-US" sz="1400" b="1" i="0" u="none" strike="noStrike" cap="none" normalizeH="0" baseline="0" dirty="0" smtClean="0">
              <a:ln>
                <a:noFill/>
              </a:ln>
              <a:solidFill>
                <a:srgbClr val="3C484E"/>
              </a:solidFill>
              <a:effectLst/>
              <a:latin typeface="Arial" pitchFamily="34" charset="0"/>
              <a:cs typeface="Arial" pitchFamily="34" charset="0"/>
            </a:endParaRP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Arial" pitchFamily="34" charset="0"/>
                <a:cs typeface="Arial" pitchFamily="34" charset="0"/>
              </a:rPr>
              <a:t>                                                                </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It has a very close relationship with neural networks. A </a:t>
            </a:r>
            <a:r>
              <a:rPr kumimoji="0" lang="en-US" sz="1400" b="1" i="0" u="none" strike="noStrike" cap="none" normalizeH="0" baseline="0" dirty="0" smtClean="0">
                <a:ln>
                  <a:noFill/>
                </a:ln>
                <a:solidFill>
                  <a:srgbClr val="090A0B"/>
                </a:solidFill>
                <a:effectLst/>
                <a:latin typeface="inherit"/>
                <a:cs typeface="Arial" pitchFamily="34" charset="0"/>
              </a:rPr>
              <a:t>neural network representation can be perceived as stacking together a lot of little logistic regression classifiers</a:t>
            </a:r>
            <a:r>
              <a:rPr kumimoji="0" lang="en-US" sz="1400" b="1" i="0" u="none" strike="noStrike" cap="none" normalizeH="0" baseline="0" dirty="0" smtClean="0">
                <a:ln>
                  <a:noFill/>
                </a:ln>
                <a:solidFill>
                  <a:srgbClr val="3C484E"/>
                </a:solidFill>
                <a:effectLst/>
                <a:latin typeface="inherit"/>
                <a:cs typeface="Arial" pitchFamily="34" charset="0"/>
              </a:rPr>
              <a:t>.</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Due to its simple probabilistic interpretation, the </a:t>
            </a:r>
            <a:r>
              <a:rPr kumimoji="0" lang="en-US" sz="1400" b="1" i="0" u="none" strike="noStrike" cap="none" normalizeH="0" baseline="0" dirty="0" smtClean="0">
                <a:ln>
                  <a:noFill/>
                </a:ln>
                <a:solidFill>
                  <a:srgbClr val="090A0B"/>
                </a:solidFill>
                <a:effectLst/>
                <a:latin typeface="inherit"/>
                <a:cs typeface="Arial" pitchFamily="34" charset="0"/>
              </a:rPr>
              <a:t>training time</a:t>
            </a:r>
            <a:r>
              <a:rPr kumimoji="0" lang="en-US" sz="1400" b="1" i="0" u="none" strike="noStrike" cap="none" normalizeH="0" baseline="0" dirty="0" smtClean="0">
                <a:ln>
                  <a:noFill/>
                </a:ln>
                <a:solidFill>
                  <a:srgbClr val="3C484E"/>
                </a:solidFill>
                <a:effectLst/>
                <a:latin typeface="inherit"/>
                <a:cs typeface="Arial" pitchFamily="34" charset="0"/>
              </a:rPr>
              <a:t> of logistic regression algorithm comes out to be far </a:t>
            </a:r>
            <a:r>
              <a:rPr kumimoji="0" lang="en-US" sz="1400" b="1" i="0" u="none" strike="noStrike" cap="none" normalizeH="0" baseline="0" dirty="0" smtClean="0">
                <a:ln>
                  <a:noFill/>
                </a:ln>
                <a:solidFill>
                  <a:srgbClr val="090A0B"/>
                </a:solidFill>
                <a:effectLst/>
                <a:latin typeface="inherit"/>
                <a:cs typeface="Arial" pitchFamily="34" charset="0"/>
              </a:rPr>
              <a:t>less than most complex algorithms</a:t>
            </a:r>
            <a:r>
              <a:rPr kumimoji="0" lang="en-US" sz="1400" b="1" i="0" u="none" strike="noStrike" cap="none" normalizeH="0" baseline="0" dirty="0" smtClean="0">
                <a:ln>
                  <a:noFill/>
                </a:ln>
                <a:solidFill>
                  <a:srgbClr val="3C484E"/>
                </a:solidFill>
                <a:effectLst/>
                <a:latin typeface="inherit"/>
                <a:cs typeface="Arial" pitchFamily="34" charset="0"/>
              </a:rPr>
              <a:t>, such as an Artificial Neural Network.</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This algorithm </a:t>
            </a:r>
            <a:r>
              <a:rPr kumimoji="0" lang="en-US" sz="1400" b="1" i="0" u="none" strike="noStrike" cap="none" normalizeH="0" baseline="0" dirty="0" smtClean="0">
                <a:ln>
                  <a:noFill/>
                </a:ln>
                <a:solidFill>
                  <a:srgbClr val="090A0B"/>
                </a:solidFill>
                <a:effectLst/>
                <a:latin typeface="inherit"/>
                <a:cs typeface="Arial" pitchFamily="34" charset="0"/>
              </a:rPr>
              <a:t>can easily be extended to multi-class classification</a:t>
            </a:r>
            <a:r>
              <a:rPr kumimoji="0" lang="en-US" sz="1400" b="1" i="0" u="none" strike="noStrike" cap="none" normalizeH="0" baseline="0" dirty="0" smtClean="0">
                <a:ln>
                  <a:noFill/>
                </a:ln>
                <a:solidFill>
                  <a:srgbClr val="3C484E"/>
                </a:solidFill>
                <a:effectLst/>
                <a:latin typeface="inherit"/>
                <a:cs typeface="Arial" pitchFamily="34" charset="0"/>
              </a:rPr>
              <a:t> using a </a:t>
            </a:r>
            <a:r>
              <a:rPr kumimoji="0" lang="en-US" sz="1400" b="1" i="0" u="none" strike="noStrike" cap="none" normalizeH="0" baseline="0" dirty="0" err="1" smtClean="0">
                <a:ln>
                  <a:noFill/>
                </a:ln>
                <a:solidFill>
                  <a:srgbClr val="3C484E"/>
                </a:solidFill>
                <a:effectLst/>
                <a:latin typeface="inherit"/>
                <a:cs typeface="Arial" pitchFamily="34" charset="0"/>
              </a:rPr>
              <a:t>softmax</a:t>
            </a:r>
            <a:r>
              <a:rPr kumimoji="0" lang="en-US" sz="1400" b="1" i="0" u="none" strike="noStrike" cap="none" normalizeH="0" baseline="0" dirty="0" smtClean="0">
                <a:ln>
                  <a:noFill/>
                </a:ln>
                <a:solidFill>
                  <a:srgbClr val="3C484E"/>
                </a:solidFill>
                <a:effectLst/>
                <a:latin typeface="inherit"/>
                <a:cs typeface="Arial" pitchFamily="34" charset="0"/>
              </a:rPr>
              <a:t> classifier, this is known as Multinomial Logistic Regression.</a:t>
            </a:r>
          </a:p>
          <a:p>
            <a:pPr lvl="1" eaLnBrk="0" fontAlgn="base" hangingPunct="0">
              <a:spcBef>
                <a:spcPct val="0"/>
              </a:spcBef>
              <a:spcAft>
                <a:spcPct val="0"/>
              </a:spcAft>
            </a:pPr>
            <a:r>
              <a:rPr kumimoji="0" lang="en-US" sz="1400" b="1" i="0" u="none" strike="noStrike" cap="none" normalizeH="0" baseline="0" dirty="0" smtClean="0">
                <a:ln>
                  <a:noFill/>
                </a:ln>
                <a:solidFill>
                  <a:srgbClr val="3C484E"/>
                </a:solidFill>
                <a:effectLst/>
                <a:latin typeface="inherit"/>
                <a:cs typeface="Arial" pitchFamily="34" charset="0"/>
              </a:rPr>
              <a:t>Resultant </a:t>
            </a:r>
            <a:r>
              <a:rPr kumimoji="0" lang="en-US" sz="1400" b="1" i="0" u="none" strike="noStrike" cap="none" normalizeH="0" baseline="0" dirty="0" smtClean="0">
                <a:ln>
                  <a:noFill/>
                </a:ln>
                <a:solidFill>
                  <a:srgbClr val="090A0B"/>
                </a:solidFill>
                <a:effectLst/>
                <a:latin typeface="inherit"/>
                <a:cs typeface="Arial" pitchFamily="34" charset="0"/>
              </a:rPr>
              <a:t>weights found after training</a:t>
            </a:r>
            <a:r>
              <a:rPr kumimoji="0" lang="en-US" sz="1400" b="1" i="0" u="none" strike="noStrike" cap="none" normalizeH="0" baseline="0" dirty="0" smtClean="0">
                <a:ln>
                  <a:noFill/>
                </a:ln>
                <a:solidFill>
                  <a:srgbClr val="3C484E"/>
                </a:solidFill>
                <a:effectLst/>
                <a:latin typeface="inherit"/>
                <a:cs typeface="Arial" pitchFamily="34" charset="0"/>
              </a:rPr>
              <a:t> of the logistic regression model, are found to be </a:t>
            </a:r>
            <a:r>
              <a:rPr kumimoji="0" lang="en-US" sz="1400" b="1" i="0" u="none" strike="noStrike" cap="none" normalizeH="0" baseline="0" dirty="0" smtClean="0">
                <a:ln>
                  <a:noFill/>
                </a:ln>
                <a:solidFill>
                  <a:srgbClr val="090A0B"/>
                </a:solidFill>
                <a:effectLst/>
                <a:latin typeface="inherit"/>
                <a:cs typeface="Arial" pitchFamily="34" charset="0"/>
              </a:rPr>
              <a:t>highly interpretable</a:t>
            </a:r>
            <a:r>
              <a:rPr kumimoji="0" lang="en-US" sz="1400" b="1" i="0" u="none" strike="noStrike" cap="none" normalizeH="0" baseline="0" dirty="0" smtClean="0">
                <a:ln>
                  <a:noFill/>
                </a:ln>
                <a:solidFill>
                  <a:srgbClr val="3C484E"/>
                </a:solidFill>
                <a:effectLst/>
                <a:latin typeface="inherit"/>
                <a:cs typeface="Arial" pitchFamily="34" charset="0"/>
              </a:rPr>
              <a:t>. The weight</a:t>
            </a:r>
            <a:r>
              <a:rPr kumimoji="0" lang="en-US" sz="1400" b="1" i="0" u="none" strike="noStrike" cap="none" normalizeH="0" dirty="0" smtClean="0">
                <a:ln>
                  <a:noFill/>
                </a:ln>
                <a:solidFill>
                  <a:srgbClr val="3C484E"/>
                </a:solidFill>
                <a:effectLst/>
                <a:latin typeface="inherit"/>
                <a:cs typeface="Arial" pitchFamily="34" charset="0"/>
              </a:rPr>
              <a:t> </a:t>
            </a:r>
            <a:r>
              <a:rPr kumimoji="0" lang="en-US" sz="1400" b="1" i="0" u="none" strike="noStrike" cap="none" normalizeH="0" baseline="0" dirty="0" err="1" smtClean="0">
                <a:ln>
                  <a:noFill/>
                </a:ln>
                <a:solidFill>
                  <a:srgbClr val="3C484E"/>
                </a:solidFill>
                <a:effectLst/>
                <a:latin typeface="inherit"/>
                <a:cs typeface="Arial" pitchFamily="34" charset="0"/>
              </a:rPr>
              <a:t>i</a:t>
            </a:r>
            <a:r>
              <a:rPr kumimoji="0" lang="en-US" sz="1400" b="1" i="0" u="none" strike="noStrike" cap="none" normalizeH="0" baseline="0" dirty="0" smtClean="0">
                <a:ln>
                  <a:noFill/>
                </a:ln>
                <a:solidFill>
                  <a:srgbClr val="3C484E"/>
                </a:solidFill>
                <a:effectLst/>
                <a:latin typeface="inherit"/>
                <a:cs typeface="Arial" pitchFamily="34" charset="0"/>
              </a:rPr>
              <a:t> can be interpreted as the amount log odds will increase, if </a:t>
            </a:r>
            <a:r>
              <a:rPr kumimoji="0" lang="en-US" sz="1400" b="1" i="0" u="none" strike="noStrike" cap="none" normalizeH="0" baseline="0" dirty="0" err="1" smtClean="0">
                <a:ln>
                  <a:noFill/>
                </a:ln>
                <a:solidFill>
                  <a:srgbClr val="3C484E"/>
                </a:solidFill>
                <a:effectLst/>
                <a:latin typeface="inherit"/>
                <a:cs typeface="Arial" pitchFamily="34" charset="0"/>
              </a:rPr>
              <a:t>x_i</a:t>
            </a:r>
            <a:r>
              <a:rPr kumimoji="0" lang="en-US" sz="1400" b="1" i="0" u="none" strike="noStrike" cap="none" normalizeH="0" baseline="0" dirty="0" smtClean="0">
                <a:ln>
                  <a:noFill/>
                </a:ln>
                <a:solidFill>
                  <a:srgbClr val="3C484E"/>
                </a:solidFill>
                <a:effectLst/>
                <a:latin typeface="inherit"/>
                <a:cs typeface="Arial" pitchFamily="34" charset="0"/>
              </a:rPr>
              <a:t> increases by 1 and all other </a:t>
            </a:r>
            <a:r>
              <a:rPr kumimoji="0" lang="en-US" sz="1400" b="1" i="0" u="none" strike="noStrike" cap="none" normalizeH="0" baseline="0" dirty="0" err="1" smtClean="0">
                <a:ln>
                  <a:noFill/>
                </a:ln>
                <a:solidFill>
                  <a:srgbClr val="3C484E"/>
                </a:solidFill>
                <a:effectLst/>
                <a:latin typeface="inherit"/>
                <a:cs typeface="Arial" pitchFamily="34" charset="0"/>
              </a:rPr>
              <a:t>x's</a:t>
            </a:r>
            <a:r>
              <a:rPr kumimoji="0" lang="en-US" sz="1400" b="1" i="0" u="none" strike="noStrike" cap="none" normalizeH="0" baseline="0" dirty="0" smtClean="0">
                <a:ln>
                  <a:noFill/>
                </a:ln>
                <a:solidFill>
                  <a:srgbClr val="3C484E"/>
                </a:solidFill>
                <a:effectLst/>
                <a:latin typeface="inherit"/>
                <a:cs typeface="Arial" pitchFamily="34" charset="0"/>
              </a:rPr>
              <a:t> remain constant. </a:t>
            </a:r>
            <a:r>
              <a:rPr kumimoji="0" lang="en-US" sz="1400" b="1" i="0" u="none" strike="noStrike" cap="none" normalizeH="0" baseline="0" dirty="0" err="1" smtClean="0">
                <a:ln>
                  <a:noFill/>
                </a:ln>
                <a:solidFill>
                  <a:srgbClr val="3C484E"/>
                </a:solidFill>
                <a:effectLst/>
                <a:latin typeface="inherit"/>
                <a:cs typeface="Arial" pitchFamily="34" charset="0"/>
              </a:rPr>
              <a:t>i</a:t>
            </a:r>
            <a:r>
              <a:rPr kumimoji="0" lang="en-US" sz="1400" b="1" i="0" u="none" strike="noStrike" cap="none" normalizeH="0" baseline="0" dirty="0" smtClean="0">
                <a:ln>
                  <a:noFill/>
                </a:ln>
                <a:solidFill>
                  <a:srgbClr val="3C484E"/>
                </a:solidFill>
                <a:effectLst/>
                <a:latin typeface="inherit"/>
                <a:cs typeface="Arial" pitchFamily="34" charset="0"/>
              </a:rPr>
              <a:t> here refers to any training example from </a:t>
            </a:r>
            <a:r>
              <a:rPr kumimoji="0" lang="en-US" sz="1400" b="1" i="0" u="none" strike="noStrike" cap="none" normalizeH="0" baseline="0" dirty="0" err="1" smtClean="0">
                <a:ln>
                  <a:noFill/>
                </a:ln>
                <a:solidFill>
                  <a:srgbClr val="3C484E"/>
                </a:solidFill>
                <a:effectLst/>
                <a:latin typeface="inherit"/>
                <a:cs typeface="Arial" pitchFamily="34" charset="0"/>
              </a:rPr>
              <a:t>i</a:t>
            </a:r>
            <a:r>
              <a:rPr kumimoji="0" lang="en-US" sz="1400" b="1" i="0" u="none" strike="noStrike" cap="none" normalizeH="0" baseline="0" dirty="0" smtClean="0">
                <a:ln>
                  <a:noFill/>
                </a:ln>
                <a:solidFill>
                  <a:srgbClr val="3C484E"/>
                </a:solidFill>
                <a:effectLst/>
                <a:latin typeface="inherit"/>
                <a:cs typeface="Arial" pitchFamily="34" charset="0"/>
              </a:rPr>
              <a:t> = 0 to n .</a:t>
            </a:r>
            <a:endParaRPr kumimoji="0" lang="en-US" sz="1400" b="1" i="0" u="none" strike="noStrike" cap="none" normalizeH="0" baseline="0" dirty="0" smtClean="0">
              <a:ln>
                <a:noFill/>
              </a:ln>
              <a:solidFill>
                <a:srgbClr val="3C484E"/>
              </a:solidFill>
              <a:effectLst/>
              <a:latin typeface="Arial" pitchFamily="34" charset="0"/>
              <a:cs typeface="Arial" pitchFamily="34" charset="0"/>
            </a:endParaRPr>
          </a:p>
          <a:p>
            <a:pPr lvl="1" eaLnBrk="0" fontAlgn="base" hangingPunct="0">
              <a:spcBef>
                <a:spcPct val="0"/>
              </a:spcBef>
              <a:spcAft>
                <a:spcPct val="0"/>
              </a:spcAft>
            </a:pPr>
            <a:endParaRPr kumimoji="0" lang="en-US" sz="1400" b="0" i="0" u="none" strike="noStrike" cap="none" normalizeH="0" baseline="0" dirty="0" smtClean="0">
              <a:ln>
                <a:noFill/>
              </a:ln>
              <a:solidFill>
                <a:srgbClr val="3C484E"/>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t>
            </a:r>
            <a:r>
              <a:rPr lang="en-US" b="1" dirty="0" smtClean="0"/>
              <a:t>Formulation:-</a:t>
            </a:r>
            <a:endParaRPr lang="en-US" b="1" dirty="0"/>
          </a:p>
        </p:txBody>
      </p:sp>
      <p:sp>
        <p:nvSpPr>
          <p:cNvPr id="3" name="Content Placeholder 2"/>
          <p:cNvSpPr>
            <a:spLocks noGrp="1"/>
          </p:cNvSpPr>
          <p:nvPr>
            <p:ph idx="1"/>
          </p:nvPr>
        </p:nvSpPr>
        <p:spPr/>
        <p:txBody>
          <a:bodyPr/>
          <a:lstStyle/>
          <a:p>
            <a:r>
              <a:rPr lang="en-GB" b="1" dirty="0"/>
              <a:t>Compile time errors may occur. </a:t>
            </a:r>
            <a:endParaRPr lang="en-US" b="1" dirty="0"/>
          </a:p>
          <a:p>
            <a:r>
              <a:rPr lang="en-GB" b="1" dirty="0"/>
              <a:t>Not choosing a right tool.</a:t>
            </a:r>
            <a:endParaRPr lang="en-US" b="1" dirty="0"/>
          </a:p>
          <a:p>
            <a:r>
              <a:rPr lang="en-IN" b="1" dirty="0"/>
              <a:t> </a:t>
            </a:r>
            <a:r>
              <a:rPr lang="en-GB" b="1" dirty="0"/>
              <a:t> Problem may arise during installation of latest version of </a:t>
            </a:r>
            <a:r>
              <a:rPr lang="en-GB" b="1" dirty="0" err="1"/>
              <a:t>pycharm</a:t>
            </a:r>
            <a:r>
              <a:rPr lang="en-GB" b="1" dirty="0"/>
              <a:t> and importing libraries and files (like </a:t>
            </a:r>
            <a:r>
              <a:rPr lang="en-GB" b="1" dirty="0" err="1"/>
              <a:t>pygame</a:t>
            </a:r>
            <a:r>
              <a:rPr lang="en-GB" b="1" dirty="0"/>
              <a:t>, Mixer, Math). </a:t>
            </a:r>
            <a:endParaRPr lang="en-US" b="1" dirty="0"/>
          </a:p>
          <a:p>
            <a:r>
              <a:rPr lang="en-GB" b="1" dirty="0"/>
              <a:t>Syntax errors and Run time errors may occur.</a:t>
            </a:r>
            <a:endParaRPr lang="en-US" b="1" dirty="0"/>
          </a:p>
          <a:p>
            <a:r>
              <a:rPr lang="en-IN" b="1" dirty="0"/>
              <a:t> </a:t>
            </a:r>
            <a:r>
              <a:rPr lang="en-GB" b="1" dirty="0"/>
              <a:t>Problem may arise during Debugging. </a:t>
            </a:r>
            <a:endParaRPr lang="en-US" b="1" dirty="0"/>
          </a:p>
          <a:p>
            <a:r>
              <a:rPr lang="en-GB" b="1" dirty="0"/>
              <a:t>Problem may arise during the back ground setting by loading proper .PNG extension image</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 xmlns:p14="http://schemas.microsoft.com/office/powerpoint/2010/main" val="4093034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8" y="-186966"/>
            <a:ext cx="10515600" cy="1325563"/>
          </a:xfrm>
        </p:spPr>
        <p:txBody>
          <a:bodyPr/>
          <a:lstStyle/>
          <a:p>
            <a:r>
              <a:rPr lang="en-US" b="1" dirty="0" smtClean="0"/>
              <a:t>Objectives:-</a:t>
            </a:r>
            <a:endParaRPr lang="en-US" b="1" dirty="0"/>
          </a:p>
        </p:txBody>
      </p:sp>
      <p:sp>
        <p:nvSpPr>
          <p:cNvPr id="3" name="Content Placeholder 2"/>
          <p:cNvSpPr>
            <a:spLocks noGrp="1"/>
          </p:cNvSpPr>
          <p:nvPr>
            <p:ph idx="1"/>
          </p:nvPr>
        </p:nvSpPr>
        <p:spPr>
          <a:xfrm>
            <a:off x="907213" y="859467"/>
            <a:ext cx="10515600" cy="4351338"/>
          </a:xfrm>
        </p:spPr>
        <p:txBody>
          <a:bodyPr>
            <a:noAutofit/>
          </a:bodyPr>
          <a:lstStyle/>
          <a:p>
            <a:r>
              <a:rPr lang="en-GB" sz="2000" b="1" dirty="0"/>
              <a:t>Titanic Survival Prediction Using Machine Learning</a:t>
            </a:r>
            <a:endParaRPr lang="en-US" sz="2000" b="1" dirty="0"/>
          </a:p>
          <a:p>
            <a:r>
              <a:rPr lang="en-GB" sz="2000" b="1" i="1" dirty="0"/>
              <a:t>This project is to replicate the core a machine learning project based. We will be using logistic regression in this project. Basically, the prediction would play a major role in it. We would be learning some library files and much more. We will be understanding, how to analyse and predict, whether a person, who had boarded the RMS Titanic has a chance of survival or not, using Machine Learning’s Logistic Regression model.</a:t>
            </a:r>
            <a:endParaRPr lang="en-US" sz="2000" b="1" dirty="0"/>
          </a:p>
          <a:p>
            <a:r>
              <a:rPr lang="en-GB" sz="2000" b="1" i="1" dirty="0"/>
              <a:t>Hey folks, in this article, we will be understanding, how to analyse and predict, whether a person, who had boarded the RMS Titanic has a chance of survival or not, using Machine Learning’s Logistic Regression mode.    </a:t>
            </a:r>
            <a:endParaRPr lang="en-US" sz="2000" b="1" dirty="0"/>
          </a:p>
          <a:p>
            <a:r>
              <a:rPr lang="en-GB" sz="2000" b="1" i="1" dirty="0"/>
              <a:t>The project name is Titanic Survival Prediction Using Machine Learning. which is very interesting. AS nowadays many of the machine learning is more popular . In this project I will go through the whole process of creating a machine learning model on the dataset provide  .this   provides information on the fate of passengers through dataset, summarized according to economic status (class), sex, age and survival. So,</a:t>
            </a:r>
            <a:endParaRPr lang="en-US" sz="2000" b="1" dirty="0"/>
          </a:p>
          <a:p>
            <a:pPr marL="0" indent="0">
              <a:buNone/>
            </a:pPr>
            <a:r>
              <a:rPr lang="en-IN" sz="2000" b="1" i="1" dirty="0"/>
              <a:t> </a:t>
            </a:r>
            <a:r>
              <a:rPr lang="en-GB" sz="2000" b="1" i="1" dirty="0" smtClean="0"/>
              <a:t> Firstly, for that we have surfed on the internet and some books. for this we needed to learn the language named python not in so much deep but some of the basic stuff which includes the syntax as well as loop the most important. So, for that we watch some of the videos on the </a:t>
            </a:r>
            <a:r>
              <a:rPr lang="en-GB" sz="2000" b="1" i="1" dirty="0" err="1" smtClean="0"/>
              <a:t>youtube</a:t>
            </a:r>
            <a:r>
              <a:rPr lang="en-GB" sz="2000" b="1" i="1" dirty="0" smtClean="0"/>
              <a:t> for it and also study some books for practice. It took approximately week depends upon our capable</a:t>
            </a:r>
            <a:endParaRPr lang="en-US" sz="2000" b="1" dirty="0"/>
          </a:p>
          <a:p>
            <a:pPr>
              <a:buNone/>
            </a:pPr>
            <a:r>
              <a:rPr lang="en-GB" sz="2000" b="1" i="1" dirty="0" smtClean="0"/>
              <a:t>.</a:t>
            </a:r>
            <a:endParaRPr lang="en-US" sz="2000" b="1" dirty="0"/>
          </a:p>
          <a:p>
            <a:pPr marL="0" indent="0">
              <a:buNone/>
            </a:pPr>
            <a:endParaRPr lang="en-US" sz="1800" dirty="0"/>
          </a:p>
          <a:p>
            <a:endParaRPr lang="en-US"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 xmlns:p14="http://schemas.microsoft.com/office/powerpoint/2010/main" val="474965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7" y="0"/>
            <a:ext cx="10515600" cy="1325563"/>
          </a:xfrm>
        </p:spPr>
        <p:txBody>
          <a:bodyPr/>
          <a:lstStyle/>
          <a:p>
            <a:r>
              <a:rPr lang="en-US" b="1" dirty="0"/>
              <a:t>Methodology </a:t>
            </a:r>
            <a:r>
              <a:rPr lang="en-US" b="1" dirty="0" smtClean="0"/>
              <a:t>used:-</a:t>
            </a:r>
            <a:endParaRPr lang="en-US" b="1" dirty="0"/>
          </a:p>
        </p:txBody>
      </p:sp>
      <p:sp>
        <p:nvSpPr>
          <p:cNvPr id="3" name="Content Placeholder 2"/>
          <p:cNvSpPr>
            <a:spLocks noGrp="1"/>
          </p:cNvSpPr>
          <p:nvPr>
            <p:ph idx="1"/>
          </p:nvPr>
        </p:nvSpPr>
        <p:spPr/>
        <p:txBody>
          <a:bodyPr>
            <a:normAutofit fontScale="25000" lnSpcReduction="20000"/>
          </a:bodyPr>
          <a:lstStyle/>
          <a:p>
            <a:r>
              <a:rPr lang="en-IN" sz="7200" b="1" dirty="0"/>
              <a:t>SOME TECHNICAL WORK INFORMATION IS AS FOLLOWS-</a:t>
            </a:r>
            <a:endParaRPr lang="en-US" sz="7200" b="1" dirty="0"/>
          </a:p>
          <a:p>
            <a:pPr lvl="0"/>
            <a:r>
              <a:rPr lang="en-IN" sz="7200" b="1" dirty="0"/>
              <a:t>Use of the ANACONDA PLATFORM which is the fastest platform for running python language as well as contains all the packages which is to be used in machine learning.</a:t>
            </a:r>
            <a:endParaRPr lang="en-US" sz="7200" b="1" dirty="0"/>
          </a:p>
          <a:p>
            <a:r>
              <a:rPr lang="en-IN" sz="7200" b="1" dirty="0"/>
              <a:t>The following methodology will be followed to achieve the objectives defined for proposed research work-</a:t>
            </a:r>
            <a:endParaRPr lang="en-US" sz="7200" b="1" dirty="0"/>
          </a:p>
          <a:p>
            <a:pPr lvl="0"/>
            <a:r>
              <a:rPr lang="en-IN" sz="7200" b="1" i="1" dirty="0"/>
              <a:t>Jupyter notebook is the open source web application use to document the text as well as write the code. Moreover, we can write our own text ,upload images of it .</a:t>
            </a:r>
            <a:endParaRPr lang="en-US" sz="7200" b="1" dirty="0"/>
          </a:p>
          <a:p>
            <a:pPr lvl="0"/>
            <a:r>
              <a:rPr lang="en-IN" sz="7200" b="1" i="1" dirty="0"/>
              <a:t>Use of the logistic regression algorithm. It is used to predict the output of the two classes .example- fail/pass, win/loss.</a:t>
            </a:r>
            <a:endParaRPr lang="en-US" sz="7200" b="1" dirty="0"/>
          </a:p>
          <a:p>
            <a:pPr lvl="0"/>
            <a:r>
              <a:rPr lang="en-IN" sz="7200" b="1" i="1" dirty="0"/>
              <a:t>Use of the linear regression instead of the linear equation. Linear equation is basically an equation of two variables which gives a straight line </a:t>
            </a:r>
            <a:r>
              <a:rPr lang="en-IN" sz="7200" b="1" i="1" dirty="0" err="1"/>
              <a:t>wheras</a:t>
            </a:r>
            <a:r>
              <a:rPr lang="en-IN" sz="7200" b="1" i="1" dirty="0"/>
              <a:t> regression is the prediction of output on a continuous spectrum.</a:t>
            </a:r>
            <a:endParaRPr lang="en-US" sz="7200" b="1" dirty="0"/>
          </a:p>
          <a:p>
            <a:pPr lvl="0"/>
            <a:r>
              <a:rPr lang="en-IN" sz="7200" b="1" i="1" dirty="0"/>
              <a:t>Use of sigmoid function which is equal to 1/1+e ^ -(b1+b2x).it basically gives the probability .</a:t>
            </a:r>
            <a:endParaRPr lang="en-US" sz="7200" b="1" dirty="0"/>
          </a:p>
          <a:p>
            <a:pPr lvl="0"/>
            <a:r>
              <a:rPr lang="en-IN" sz="7200" b="1" i="1" dirty="0"/>
              <a:t>Use of threshold values to predict the situation. Hence, this is suited for classification model.</a:t>
            </a:r>
            <a:endParaRPr lang="en-US" sz="7200" b="1" dirty="0"/>
          </a:p>
          <a:p>
            <a:pPr lvl="0"/>
            <a:r>
              <a:rPr lang="en-IN" sz="7200" b="1" i="1" dirty="0"/>
              <a:t>Importing library files such as pandas for plotting ,loading the datasets to database, </a:t>
            </a:r>
            <a:r>
              <a:rPr lang="en-IN" sz="7200" b="1" i="1" dirty="0" err="1"/>
              <a:t>numpy</a:t>
            </a:r>
            <a:r>
              <a:rPr lang="en-IN" sz="7200" b="1" i="1" dirty="0"/>
              <a:t> for numeric analysis and seaborn for data visualization and much more .</a:t>
            </a:r>
            <a:endParaRPr lang="en-US" sz="7200" b="1" dirty="0"/>
          </a:p>
          <a:p>
            <a:pPr lvl="0"/>
            <a:r>
              <a:rPr lang="en-IN" sz="7200" b="1" i="1" dirty="0"/>
              <a:t>Representation of data in form of confusion matrix .</a:t>
            </a:r>
            <a:endParaRPr lang="en-US" sz="7200" b="1" dirty="0"/>
          </a:p>
          <a:p>
            <a:pPr lvl="0"/>
            <a:r>
              <a:rPr lang="en-IN" sz="7200" b="1" i="1" dirty="0"/>
              <a:t> sckit learn tool for prediction of data analysis used in training and testing the model.</a:t>
            </a:r>
            <a:endParaRPr lang="en-US" sz="7200" b="1" dirty="0"/>
          </a:p>
          <a:p>
            <a:pPr lvl="0"/>
            <a:r>
              <a:rPr lang="en-IN" sz="7200" b="1" i="1" dirty="0"/>
              <a:t>Concept of feature engineering.</a:t>
            </a:r>
            <a:endParaRPr lang="en-US" sz="7200" b="1" dirty="0"/>
          </a:p>
          <a:p>
            <a:pPr marL="0" indent="0">
              <a:buNone/>
            </a:pPr>
            <a:r>
              <a:rPr lang="en-IN" b="1" i="1" dirty="0"/>
              <a:t/>
            </a:r>
            <a:br>
              <a:rPr lang="en-IN" b="1" i="1" dirty="0"/>
            </a:b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 xmlns:p14="http://schemas.microsoft.com/office/powerpoint/2010/main" val="2285240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6300</TotalTime>
  <Words>1413</Words>
  <Application>Microsoft Office PowerPoint</Application>
  <PresentationFormat>Custom</PresentationFormat>
  <Paragraphs>124</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1_Office Theme</vt:lpstr>
      <vt:lpstr>2_Office Theme</vt:lpstr>
      <vt:lpstr>Contents Slide Master</vt:lpstr>
      <vt:lpstr>Slide 1</vt:lpstr>
      <vt:lpstr>Slide 2</vt:lpstr>
      <vt:lpstr>Outline:-</vt:lpstr>
      <vt:lpstr>Introduction to the  Project:-</vt:lpstr>
      <vt:lpstr>Slide 5</vt:lpstr>
      <vt:lpstr>Slide 6</vt:lpstr>
      <vt:lpstr>Problem Formulation:-</vt:lpstr>
      <vt:lpstr>Objectives:-</vt:lpstr>
      <vt:lpstr>Methodology used:-</vt:lpstr>
      <vt:lpstr>Results and Outputs:-</vt:lpstr>
      <vt:lpstr>Slide 11</vt:lpstr>
      <vt:lpstr>Conclusion:-</vt:lpstr>
      <vt:lpstr>Future Scope:-</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Dell</cp:lastModifiedBy>
  <cp:revision>511</cp:revision>
  <dcterms:created xsi:type="dcterms:W3CDTF">2019-01-09T10:33:58Z</dcterms:created>
  <dcterms:modified xsi:type="dcterms:W3CDTF">2021-11-26T05:06:43Z</dcterms:modified>
</cp:coreProperties>
</file>