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04"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084" autoAdjust="0"/>
    <p:restoredTop sz="94660" autoAdjust="0"/>
  </p:normalViewPr>
  <p:slideViewPr>
    <p:cSldViewPr snapToGrid="0">
      <p:cViewPr varScale="1">
        <p:scale>
          <a:sx n="73" d="100"/>
          <a:sy n="73" d="100"/>
        </p:scale>
        <p:origin x="-82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2" y="1009651"/>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2"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2" y="1009651"/>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2"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9"/>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4"/>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2"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9"/>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9"/>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4"/>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2"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9"/>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9"/>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4"/>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2"/>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3"/>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10"/>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10"/>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10"/>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10"/>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2"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9"/>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70"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7"/>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1"/>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7"/>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0"/>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2"/>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8"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2"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8"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2"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70"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70"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7"/>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2"/>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4"/>
            <a:ext cx="7238124" cy="3966041"/>
          </a:xfrm>
          <a:prstGeom prst="rect">
            <a:avLst/>
          </a:prstGeom>
        </p:spPr>
      </p:pic>
      <p:sp>
        <p:nvSpPr>
          <p:cNvPr id="7" name="Picture Placeholder 2"/>
          <p:cNvSpPr>
            <a:spLocks noGrp="1"/>
          </p:cNvSpPr>
          <p:nvPr>
            <p:ph type="pic" idx="1" hasCustomPrompt="1"/>
          </p:nvPr>
        </p:nvSpPr>
        <p:spPr>
          <a:xfrm>
            <a:off x="5705876" y="2485913"/>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2"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9"/>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2"/>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8"/>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7" y="1815748"/>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2" y="1815748"/>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5"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2" y="1957962"/>
            <a:ext cx="3073865"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2" y="1957962"/>
            <a:ext cx="3073865"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2"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9"/>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9"/>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2"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youtube.com/watch?v=Lgp14y9-U74" TargetMode="External"/><Relationship Id="rId1" Type="http://schemas.openxmlformats.org/officeDocument/2006/relationships/slideLayout" Target="../slideLayouts/slideLayout2.xml"/><Relationship Id="rId4" Type="http://schemas.openxmlformats.org/officeDocument/2006/relationships/hyperlink" Target="https://www.youtube.com/redirect?event=video_description&amp;redir_token=QUFFLUhqa2NmTUVyNUhWZ18tRHMtWHk0eURtM3VuTTNWd3xBQ3Jtc0trTDM4R0VvSTlob3JpcGZBSXVZWnk2MkRpeFpDVVQyckVrM1E2dDlNdHo0aHFYVlREVVloR01UQ0cycFlVMVBlQTlMMFdCM2dnSy1DUnNUQmV3ZThWM2tQdXV5U093TWhIcHp1SnRCN29MTGxBSDZERQ&amp;q=https://www.kaggle.com/c/titani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2" y="6053795"/>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8" y="5901986"/>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1" y="65087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3228974" y="1476029"/>
            <a:ext cx="6298483" cy="1286221"/>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                    BUSINESS SPECIALIZATION IN CSE</a:t>
            </a:r>
            <a:endParaRPr lang="en-US" sz="2400" dirty="0">
              <a:solidFill>
                <a:srgbClr val="000000"/>
              </a:solidFill>
            </a:endParaRPr>
          </a:p>
        </p:txBody>
      </p:sp>
      <p:sp>
        <p:nvSpPr>
          <p:cNvPr id="43" name="Right Triangle 42"/>
          <p:cNvSpPr/>
          <p:nvPr/>
        </p:nvSpPr>
        <p:spPr>
          <a:xfrm rot="10800000" flipV="1">
            <a:off x="9829798" y="5334000"/>
            <a:ext cx="2366622"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8" y="6019561"/>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6" y="6014157"/>
            <a:ext cx="588261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539423" y="4458430"/>
            <a:ext cx="3386907" cy="1815882"/>
          </a:xfrm>
          <a:prstGeom prst="rect">
            <a:avLst/>
          </a:prstGeom>
          <a:noFill/>
        </p:spPr>
        <p:txBody>
          <a:bodyPr wrap="square" rtlCol="0">
            <a:spAutoFit/>
          </a:bodyPr>
          <a:lstStyle/>
          <a:p>
            <a:r>
              <a:rPr lang="en-US" sz="1600" b="1" dirty="0"/>
              <a:t>Submitted by-</a:t>
            </a:r>
          </a:p>
          <a:p>
            <a:r>
              <a:rPr lang="en-US" sz="1600" b="1" dirty="0"/>
              <a:t>Navya Arora (19CBS1027)</a:t>
            </a:r>
          </a:p>
          <a:p>
            <a:r>
              <a:rPr lang="en-US" sz="1600" b="1" dirty="0"/>
              <a:t>Sparsh Phutela (19CBS1016)</a:t>
            </a:r>
          </a:p>
          <a:p>
            <a:r>
              <a:rPr lang="en-US" sz="1600" b="1" dirty="0"/>
              <a:t>Lakshay Lamba (19CBS1035)</a:t>
            </a:r>
          </a:p>
          <a:p>
            <a:r>
              <a:rPr lang="en-US" sz="1600" b="1" dirty="0"/>
              <a:t>Chandrashekhar  Kumar (19CBS1041</a:t>
            </a:r>
            <a:r>
              <a:rPr lang="en-US" sz="1600" b="1" dirty="0" smtClean="0"/>
              <a:t>)</a:t>
            </a:r>
          </a:p>
          <a:p>
            <a:r>
              <a:rPr lang="en-US" sz="1600" b="1" dirty="0" err="1" smtClean="0"/>
              <a:t>Saquibnazar</a:t>
            </a:r>
            <a:r>
              <a:rPr lang="en-US" sz="1600" b="1" smtClean="0"/>
              <a:t>(19CBS1011)</a:t>
            </a:r>
            <a:endParaRPr lang="en-US" sz="1600" b="1" dirty="0"/>
          </a:p>
          <a:p>
            <a:endParaRPr lang="en-US" sz="1600" b="1" dirty="0"/>
          </a:p>
        </p:txBody>
      </p:sp>
      <p:sp>
        <p:nvSpPr>
          <p:cNvPr id="6" name="TextBox 5"/>
          <p:cNvSpPr txBox="1"/>
          <p:nvPr/>
        </p:nvSpPr>
        <p:spPr>
          <a:xfrm>
            <a:off x="7681250" y="4725655"/>
            <a:ext cx="2971326" cy="1631216"/>
          </a:xfrm>
          <a:prstGeom prst="rect">
            <a:avLst/>
          </a:prstGeom>
          <a:noFill/>
        </p:spPr>
        <p:txBody>
          <a:bodyPr wrap="none" rtlCol="0">
            <a:spAutoFit/>
          </a:bodyPr>
          <a:lstStyle/>
          <a:p>
            <a:r>
              <a:rPr lang="en-US" sz="2000" b="1" dirty="0"/>
              <a:t>Under the Supervision of: </a:t>
            </a:r>
            <a:endParaRPr lang="en-US" sz="2000" dirty="0"/>
          </a:p>
          <a:p>
            <a:r>
              <a:rPr lang="en-IN" sz="2000" b="1" dirty="0"/>
              <a:t>DR RAJEEV KUMAR</a:t>
            </a:r>
            <a:endParaRPr lang="en-US" sz="2000" dirty="0"/>
          </a:p>
          <a:p>
            <a:r>
              <a:rPr lang="en-IN" sz="2000" dirty="0"/>
              <a:t> </a:t>
            </a:r>
            <a:endParaRPr lang="en-US" sz="2000" dirty="0"/>
          </a:p>
          <a:p>
            <a:r>
              <a:rPr lang="en-IN" sz="2000" dirty="0"/>
              <a:t> </a:t>
            </a:r>
            <a:endParaRPr lang="en-US" sz="2000" dirty="0"/>
          </a:p>
          <a:p>
            <a:endParaRPr lang="en-US" sz="2000" dirty="0"/>
          </a:p>
        </p:txBody>
      </p:sp>
      <p:sp>
        <p:nvSpPr>
          <p:cNvPr id="11265" name="Rectangle 1"/>
          <p:cNvSpPr>
            <a:spLocks noChangeArrowheads="1"/>
          </p:cNvSpPr>
          <p:nvPr/>
        </p:nvSpPr>
        <p:spPr bwMode="auto">
          <a:xfrm>
            <a:off x="1" y="-310007"/>
            <a:ext cx="13791083"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dirty="0">
              <a:ln>
                <a:noFill/>
              </a:ln>
              <a:solidFill>
                <a:srgbClr val="222222"/>
              </a:solidFill>
              <a:effectLst/>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u="sng" dirty="0">
              <a:solidFill>
                <a:srgbClr val="222222"/>
              </a:solidFill>
              <a:latin typeface="Arial" pitchFamily="34" charset="0"/>
              <a:ea typeface="Arial" pitchFamily="34" charset="0"/>
              <a:cs typeface="Arial" pitchFamily="34" charset="0"/>
            </a:endParaRPr>
          </a:p>
          <a:p>
            <a:pPr lvl="2" algn="ctr" fontAlgn="base">
              <a:spcBef>
                <a:spcPct val="0"/>
              </a:spcBef>
              <a:spcAft>
                <a:spcPct val="0"/>
              </a:spcAft>
            </a:pPr>
            <a:r>
              <a:rPr kumimoji="0" lang="en-US" sz="2800" b="1" i="0" u="sng" strike="noStrike" cap="none" normalizeH="0" baseline="0" dirty="0">
                <a:ln>
                  <a:noFill/>
                </a:ln>
                <a:solidFill>
                  <a:srgbClr val="222222"/>
                </a:solidFill>
                <a:effectLst/>
                <a:latin typeface="Arial" pitchFamily="34" charset="0"/>
                <a:ea typeface="Arial" pitchFamily="34" charset="0"/>
                <a:cs typeface="Arial" pitchFamily="34" charset="0"/>
              </a:rPr>
              <a:t>Titanic Survival Prediction Using Machine Learning</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r>
              <a:rPr lang="en-GB" dirty="0"/>
              <a:t>You tube Videos </a:t>
            </a:r>
            <a:endParaRPr lang="en-US" dirty="0"/>
          </a:p>
          <a:p>
            <a:r>
              <a:rPr lang="en-GB" dirty="0"/>
              <a:t>  </a:t>
            </a:r>
            <a:r>
              <a:rPr lang="en-GB" dirty="0" err="1"/>
              <a:t>GeeksforGeeks</a:t>
            </a:r>
            <a:r>
              <a:rPr lang="en-GB" dirty="0"/>
              <a:t> for python language, </a:t>
            </a:r>
          </a:p>
          <a:p>
            <a:r>
              <a:rPr lang="en-IN" dirty="0"/>
              <a:t>J. F. Islam, M. </a:t>
            </a:r>
            <a:r>
              <a:rPr lang="en-IN" dirty="0" err="1"/>
              <a:t>Mondal</a:t>
            </a:r>
            <a:r>
              <a:rPr lang="en-IN" dirty="0"/>
              <a:t>, and C. K. Roy, “Bug Replication in Code Clones: An Empirical Study,” in </a:t>
            </a:r>
            <a:r>
              <a:rPr lang="en-IN" i="1" dirty="0"/>
              <a:t>2016 IEEE 23rd International Conference on Software Analysis, Evolution, and Reengineering (SANER)</a:t>
            </a:r>
            <a:r>
              <a:rPr lang="en-IN" dirty="0"/>
              <a:t>, 2016, pp. 68–78.</a:t>
            </a:r>
            <a:endParaRPr lang="en-US" dirty="0"/>
          </a:p>
          <a:p>
            <a:pPr lvl="0"/>
            <a:r>
              <a:rPr lang="en-IN" dirty="0"/>
              <a:t>C. K. Roy, M. F. </a:t>
            </a:r>
            <a:r>
              <a:rPr lang="en-IN" dirty="0" err="1"/>
              <a:t>Zibran</a:t>
            </a:r>
            <a:r>
              <a:rPr lang="en-IN" dirty="0"/>
              <a:t>, and R. </a:t>
            </a:r>
            <a:r>
              <a:rPr lang="en-IN" dirty="0" err="1"/>
              <a:t>Koschke</a:t>
            </a:r>
            <a:r>
              <a:rPr lang="en-IN" dirty="0"/>
              <a:t>, “The vision of software clone management: Past, present, and future (Keynote paper),” in </a:t>
            </a:r>
            <a:r>
              <a:rPr lang="en-IN" i="1" dirty="0"/>
              <a:t>2014 Software Evolution Week - IEEE Conference on Software Maintenance, Reengineering, and Reverse Engineering (CSMR-WCRE)</a:t>
            </a:r>
            <a:r>
              <a:rPr lang="en-IN" dirty="0"/>
              <a:t>, 2014, pp. 18–33.</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xmlns=""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7"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2" y="1588221"/>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Project</a:t>
            </a:r>
          </a:p>
        </p:txBody>
      </p:sp>
      <p:sp>
        <p:nvSpPr>
          <p:cNvPr id="3" name="Content Placeholder 2"/>
          <p:cNvSpPr>
            <a:spLocks noGrp="1"/>
          </p:cNvSpPr>
          <p:nvPr>
            <p:ph idx="1"/>
          </p:nvPr>
        </p:nvSpPr>
        <p:spPr/>
        <p:txBody>
          <a:bodyPr>
            <a:noAutofit/>
          </a:bodyPr>
          <a:lstStyle/>
          <a:p>
            <a:r>
              <a:rPr lang="en-IN" sz="1100" dirty="0"/>
              <a:t>We will be understanding, how to analyze and predict, whether a person, who had boarded the RMS Titanic has a chance of survival or not, using Machine Learning’s Logistic Regression model.</a:t>
            </a:r>
            <a:endParaRPr lang="en-US" sz="1100" dirty="0"/>
          </a:p>
          <a:p>
            <a:r>
              <a:rPr lang="en-IN" sz="1100" b="1" i="1" u="sng" dirty="0"/>
              <a:t>Brief description about Logistic Regression:</a:t>
            </a:r>
            <a:endParaRPr lang="en-US" sz="1100" b="1" i="1" dirty="0"/>
          </a:p>
          <a:p>
            <a:r>
              <a:rPr lang="en-IN" sz="1100" dirty="0"/>
              <a:t>A simple yet crisp description of Logistic Description would be, “it is a supervised learning classification algorithm used to predict the probability of a target variable. The nature of target or dependent variable is dichotomous, which means there would be only two possible classes</a:t>
            </a:r>
            <a:endParaRPr lang="en-US" sz="1100" dirty="0"/>
          </a:p>
          <a:p>
            <a:r>
              <a:rPr lang="en-IN" sz="1100" dirty="0"/>
              <a:t>The graph of logistic regression is as shown below:</a:t>
            </a:r>
            <a:endParaRPr lang="en-US" sz="1100" dirty="0"/>
          </a:p>
          <a:p>
            <a:r>
              <a:rPr lang="en-IN" sz="1100" b="1" u="sng" dirty="0"/>
              <a:t>Let’s Dive into the process..!! :</a:t>
            </a:r>
            <a:endParaRPr lang="en-US" sz="1100" dirty="0"/>
          </a:p>
          <a:p>
            <a:r>
              <a:rPr lang="en-IN" sz="1100" dirty="0"/>
              <a:t>Now let us begin the main part of this article.</a:t>
            </a:r>
            <a:endParaRPr lang="en-US" sz="1100" dirty="0"/>
          </a:p>
          <a:p>
            <a:r>
              <a:rPr lang="en-IN" sz="1100" dirty="0"/>
              <a:t>If you prefer an audio-visual understanding of this process, you can refer to this </a:t>
            </a:r>
            <a:r>
              <a:rPr lang="en-IN" sz="1100" u="sng" dirty="0">
                <a:hlinkClick r:id="rId2"/>
              </a:rPr>
              <a:t>video</a:t>
            </a:r>
            <a:r>
              <a:rPr lang="en-IN" sz="1100" dirty="0"/>
              <a:t> below. It goes through everything in this article with a little more detail and will help make it easy for you to start programming your own machine-learning model, even if you don’t have </a:t>
            </a:r>
            <a:r>
              <a:rPr lang="en-IN" sz="1100" u="sng" dirty="0">
                <a:hlinkClick r:id="rId3"/>
              </a:rPr>
              <a:t>python</a:t>
            </a:r>
            <a:r>
              <a:rPr lang="en-IN" sz="1100" dirty="0"/>
              <a:t> installed on your computer.</a:t>
            </a:r>
            <a:endParaRPr lang="en-US" sz="1100" dirty="0"/>
          </a:p>
          <a:p>
            <a:r>
              <a:rPr lang="en-IN" sz="1100" dirty="0"/>
              <a:t>Or you can use both as supplementary materials for learning about machine learning!</a:t>
            </a:r>
            <a:endParaRPr lang="en-US" sz="1100" dirty="0"/>
          </a:p>
          <a:p>
            <a:r>
              <a:rPr lang="en-IN" sz="1100" dirty="0"/>
              <a:t>For better understanding, let’s split the task into smaller parts and depict them in a workflow as shown below :</a:t>
            </a:r>
            <a:endParaRPr lang="en-US" sz="1100" dirty="0"/>
          </a:p>
          <a:p>
            <a:r>
              <a:rPr lang="en-IN" sz="1100" dirty="0"/>
              <a:t>As we now know what we have to do, to accomplish this task, we shall begin with the very first and the most important thing needed in machine learning, a </a:t>
            </a:r>
            <a:r>
              <a:rPr lang="en-IN" sz="1100" b="1" u="sng" dirty="0"/>
              <a:t>Dataset.</a:t>
            </a:r>
            <a:endParaRPr lang="en-US" sz="1100" dirty="0"/>
          </a:p>
          <a:p>
            <a:r>
              <a:rPr lang="en-IN" sz="1100" u="sng" dirty="0"/>
              <a:t>What is a dataset:</a:t>
            </a:r>
            <a:endParaRPr lang="en-US" sz="1100" b="1" dirty="0"/>
          </a:p>
          <a:p>
            <a:r>
              <a:rPr lang="en-IN" sz="1100" dirty="0"/>
              <a:t>A </a:t>
            </a:r>
            <a:r>
              <a:rPr lang="en-IN" sz="1100" b="1" dirty="0"/>
              <a:t>data set,</a:t>
            </a:r>
            <a:r>
              <a:rPr lang="en-IN" sz="1100" dirty="0"/>
              <a:t> as the name suggests, is a collection of data. In Machine Learning projects, we need a training </a:t>
            </a:r>
            <a:r>
              <a:rPr lang="en-IN" sz="1100" b="1" dirty="0"/>
              <a:t>data set</a:t>
            </a:r>
            <a:r>
              <a:rPr lang="en-IN" sz="1100" dirty="0"/>
              <a:t>. It is the actual </a:t>
            </a:r>
            <a:r>
              <a:rPr lang="en-IN" sz="1100" b="1" dirty="0"/>
              <a:t>data set</a:t>
            </a:r>
            <a:r>
              <a:rPr lang="en-IN" sz="1100" dirty="0"/>
              <a:t> used to train the model for performing various actions.</a:t>
            </a:r>
            <a:endParaRPr lang="en-US" sz="1100" dirty="0"/>
          </a:p>
          <a:p>
            <a:r>
              <a:rPr lang="en-IN" sz="1100" dirty="0"/>
              <a:t>Here, in this case, we will be using a dataset available on the internet. One can find various such datasets over the internet.</a:t>
            </a:r>
            <a:endParaRPr lang="en-US" sz="1100" dirty="0"/>
          </a:p>
          <a:p>
            <a:r>
              <a:rPr lang="en-IN" sz="1100" dirty="0"/>
              <a:t>The dataset that I’ve used in my code was the data available on </a:t>
            </a:r>
            <a:r>
              <a:rPr lang="en-IN" sz="1100" dirty="0" err="1"/>
              <a:t>Kaggle</a:t>
            </a:r>
            <a:r>
              <a:rPr lang="en-IN" sz="1100" dirty="0"/>
              <a:t>. You can also download it from </a:t>
            </a:r>
            <a:r>
              <a:rPr lang="en-IN" sz="1100" u="sng" dirty="0">
                <a:hlinkClick r:id="rId4"/>
              </a:rPr>
              <a:t>here</a:t>
            </a:r>
            <a:r>
              <a:rPr lang="en-IN" sz="1100" dirty="0"/>
              <a:t>.</a:t>
            </a:r>
            <a:endParaRPr lang="en-US" sz="1100" dirty="0"/>
          </a:p>
          <a:p>
            <a:r>
              <a:rPr lang="en-IN" sz="1100" dirty="0"/>
              <a:t>One thing must be kept in mind, the larger the data, the more we can train our model, and the more accurate our results come out to be.  Don’t worry if all of this sounds weird to you, it will all make sense in a few minutes.  </a:t>
            </a:r>
            <a:endParaRPr lang="en-US" sz="1100" dirty="0"/>
          </a:p>
          <a:p>
            <a:pPr>
              <a:buNone/>
            </a:pPr>
            <a:endParaRPr lang="en-US" sz="11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xmlns=""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GB" dirty="0"/>
              <a:t>Compile time errors may occur. </a:t>
            </a:r>
            <a:endParaRPr lang="en-US" dirty="0"/>
          </a:p>
          <a:p>
            <a:r>
              <a:rPr lang="en-GB" dirty="0"/>
              <a:t>Not choosing a right tool.</a:t>
            </a:r>
            <a:endParaRPr lang="en-US" dirty="0"/>
          </a:p>
          <a:p>
            <a:r>
              <a:rPr lang="en-IN" dirty="0"/>
              <a:t> </a:t>
            </a:r>
            <a:r>
              <a:rPr lang="en-GB" dirty="0"/>
              <a:t> Problem may arise during installation of latest version of </a:t>
            </a:r>
            <a:r>
              <a:rPr lang="en-GB" dirty="0" err="1"/>
              <a:t>pycharm</a:t>
            </a:r>
            <a:r>
              <a:rPr lang="en-GB" dirty="0"/>
              <a:t> and importing libraries and files (like </a:t>
            </a:r>
            <a:r>
              <a:rPr lang="en-GB" dirty="0" err="1"/>
              <a:t>pygame</a:t>
            </a:r>
            <a:r>
              <a:rPr lang="en-GB" dirty="0"/>
              <a:t>, Mixer, Math). </a:t>
            </a:r>
            <a:endParaRPr lang="en-US" dirty="0"/>
          </a:p>
          <a:p>
            <a:r>
              <a:rPr lang="en-GB" dirty="0"/>
              <a:t>Syntax errors and Run time errors may occur.</a:t>
            </a:r>
            <a:endParaRPr lang="en-US" dirty="0"/>
          </a:p>
          <a:p>
            <a:r>
              <a:rPr lang="en-IN" dirty="0"/>
              <a:t> </a:t>
            </a:r>
            <a:r>
              <a:rPr lang="en-GB" dirty="0"/>
              <a:t>Problem may arise during Debugging. </a:t>
            </a:r>
            <a:endParaRPr lang="en-US" dirty="0"/>
          </a:p>
          <a:p>
            <a:r>
              <a:rPr lang="en-GB" dirty="0"/>
              <a:t>Problem may arise during the back ground setting by loading proper .PNG extension image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Autofit/>
          </a:bodyPr>
          <a:lstStyle/>
          <a:p>
            <a:r>
              <a:rPr lang="en-GB" sz="1800" dirty="0"/>
              <a:t>Titanic Survival Prediction Using Machine Learning</a:t>
            </a:r>
            <a:endParaRPr lang="en-US" sz="1800" dirty="0"/>
          </a:p>
          <a:p>
            <a:r>
              <a:rPr lang="en-GB" sz="1800" i="1" dirty="0"/>
              <a:t>This project is to replicate the core a machine learning project based. We will be using logistic regression in this project. Basically, the prediction would play a major role in it. We would be learning some library files and much more. We will be understanding, how to analyse and predict, whether a person, who had boarded the RMS Titanic has a chance of survival or not, using Machine Learning’s Logistic Regression model.</a:t>
            </a:r>
            <a:endParaRPr lang="en-US" sz="1800" dirty="0"/>
          </a:p>
          <a:p>
            <a:r>
              <a:rPr lang="en-GB" sz="1800" i="1" dirty="0"/>
              <a:t>Hey folks, in this article, we will be understanding, how to analyse and predict, whether a person, who had boarded the RMS Titanic has a chance of survival or not, using Machine Learning’s Logistic Regression mode.</a:t>
            </a:r>
            <a:r>
              <a:rPr lang="en-GB" sz="1800" b="1" i="1" dirty="0"/>
              <a:t>    </a:t>
            </a:r>
            <a:endParaRPr lang="en-US" sz="1800" dirty="0"/>
          </a:p>
          <a:p>
            <a:r>
              <a:rPr lang="en-GB" sz="1800" i="1" dirty="0"/>
              <a:t>The project name is Titanic Survival Prediction Using Machine Learning. which is very interesting. AS nowadays many of the machine learning is more popular . In this project I will go through the whole process of creating a machine learning model on the dataset provide  .this   provides information on the fate of passengers through dataset, summarized according to economic status (class), sex, age and survival. So,</a:t>
            </a:r>
            <a:endParaRPr lang="en-US" sz="1800" dirty="0"/>
          </a:p>
          <a:p>
            <a:pPr marL="0" indent="0">
              <a:buNone/>
            </a:pPr>
            <a:r>
              <a:rPr lang="en-IN" sz="1800" i="1" dirty="0"/>
              <a:t> </a:t>
            </a:r>
            <a:endParaRPr lang="en-US" sz="1800" dirty="0"/>
          </a:p>
          <a:p>
            <a:r>
              <a:rPr lang="en-GB" sz="1800" i="1" dirty="0"/>
              <a:t>Firstly, for that we have surfed on the internet and some books. for this we needed to learn the language named python not in so much deep but some of the basic stuff which includes the syntax as well as loop the most important. So, for that we watch some of the videos on the </a:t>
            </a:r>
            <a:r>
              <a:rPr lang="en-GB" sz="1800" i="1" dirty="0" err="1"/>
              <a:t>youtube</a:t>
            </a:r>
            <a:r>
              <a:rPr lang="en-GB" sz="1800" i="1" dirty="0"/>
              <a:t> for it and also study some books for practice. It took approximately week depends upon our capable.</a:t>
            </a:r>
            <a:endParaRPr lang="en-US" sz="1800" dirty="0"/>
          </a:p>
          <a:p>
            <a:pPr marL="0" indent="0">
              <a:buNone/>
            </a:pPr>
            <a:endParaRPr lang="en-US" sz="1800" dirty="0"/>
          </a:p>
          <a:p>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25000" lnSpcReduction="20000"/>
          </a:bodyPr>
          <a:lstStyle/>
          <a:p>
            <a:r>
              <a:rPr lang="en-IN" sz="7200" dirty="0"/>
              <a:t>SOME TECHNICAL WORK INFORMATION IS AS FOLLOWS-</a:t>
            </a:r>
            <a:endParaRPr lang="en-US" sz="7200" dirty="0"/>
          </a:p>
          <a:p>
            <a:pPr lvl="0"/>
            <a:r>
              <a:rPr lang="en-IN" sz="7200" dirty="0"/>
              <a:t>Use of the ANACONDA PLATFORM which is the fastest platform for running python language as well as contains all the packages which is to be used in machine learning.</a:t>
            </a:r>
            <a:endParaRPr lang="en-US" sz="7200" dirty="0"/>
          </a:p>
          <a:p>
            <a:r>
              <a:rPr lang="en-IN" sz="7200" dirty="0"/>
              <a:t>The following methodology will be followed to achieve the objectives defined for proposed research work-</a:t>
            </a:r>
            <a:endParaRPr lang="en-US" sz="7200" dirty="0"/>
          </a:p>
          <a:p>
            <a:pPr lvl="0"/>
            <a:r>
              <a:rPr lang="en-IN" sz="7200" i="1" dirty="0"/>
              <a:t>Jupyter notebook is the open source web application use to document the text as well as write the code. Moreover, we can write our own text ,upload images of it .</a:t>
            </a:r>
            <a:endParaRPr lang="en-US" sz="7200" dirty="0"/>
          </a:p>
          <a:p>
            <a:pPr lvl="0"/>
            <a:r>
              <a:rPr lang="en-IN" sz="7200" i="1" dirty="0"/>
              <a:t>Use of the logistic regression algorithm. It is used to predict the output of the two classes .example- fail/pass, win/loss.</a:t>
            </a:r>
            <a:endParaRPr lang="en-US" sz="7200" dirty="0"/>
          </a:p>
          <a:p>
            <a:pPr lvl="0"/>
            <a:r>
              <a:rPr lang="en-IN" sz="7200" i="1" dirty="0"/>
              <a:t>Use of the linear regression instead of the linear equation. Linear equation is basically an equation of two variables which gives a straight line </a:t>
            </a:r>
            <a:r>
              <a:rPr lang="en-IN" sz="7200" i="1" dirty="0" err="1"/>
              <a:t>wheras</a:t>
            </a:r>
            <a:r>
              <a:rPr lang="en-IN" sz="7200" i="1" dirty="0"/>
              <a:t> regression is the prediction of output on a continuous spectrum.</a:t>
            </a:r>
            <a:endParaRPr lang="en-US" sz="7200" dirty="0"/>
          </a:p>
          <a:p>
            <a:pPr lvl="0"/>
            <a:r>
              <a:rPr lang="en-IN" sz="7200" i="1" dirty="0"/>
              <a:t>Use of sigmoid function which is equal to 1/1+e ^ -(b1+b2x).it basically gives the probability .</a:t>
            </a:r>
            <a:endParaRPr lang="en-US" sz="7200" dirty="0"/>
          </a:p>
          <a:p>
            <a:pPr lvl="0"/>
            <a:r>
              <a:rPr lang="en-IN" sz="7200" i="1" dirty="0"/>
              <a:t>Use of threshold values to predict the situation. Hence, this is suited for classification model.</a:t>
            </a:r>
            <a:endParaRPr lang="en-US" sz="7200" dirty="0"/>
          </a:p>
          <a:p>
            <a:pPr lvl="0"/>
            <a:r>
              <a:rPr lang="en-IN" sz="7200" i="1" dirty="0"/>
              <a:t>Importing library files such as pandas for plotting ,loading the datasets to database, </a:t>
            </a:r>
            <a:r>
              <a:rPr lang="en-IN" sz="7200" i="1" dirty="0" err="1"/>
              <a:t>numpy</a:t>
            </a:r>
            <a:r>
              <a:rPr lang="en-IN" sz="7200" i="1" dirty="0"/>
              <a:t> for numeric analysis and seaborn for data visualization and much more .</a:t>
            </a:r>
            <a:endParaRPr lang="en-US" sz="7200" dirty="0"/>
          </a:p>
          <a:p>
            <a:pPr lvl="0"/>
            <a:r>
              <a:rPr lang="en-IN" sz="7200" i="1" dirty="0"/>
              <a:t>Representation of data in form of confusion matrix .</a:t>
            </a:r>
            <a:endParaRPr lang="en-US" sz="7200" dirty="0"/>
          </a:p>
          <a:p>
            <a:pPr lvl="0"/>
            <a:r>
              <a:rPr lang="en-IN" sz="7200" i="1" dirty="0"/>
              <a:t> sckit learn tool for prediction of data analysis used in training and testing the model.</a:t>
            </a:r>
            <a:endParaRPr lang="en-US" sz="7200" dirty="0"/>
          </a:p>
          <a:p>
            <a:pPr lvl="0"/>
            <a:r>
              <a:rPr lang="en-IN" sz="7200" i="1" dirty="0"/>
              <a:t>Concept of feature engineering.</a:t>
            </a:r>
            <a:endParaRPr lang="en-US" sz="7200" dirty="0"/>
          </a:p>
          <a:p>
            <a:pPr marL="0" indent="0">
              <a:buNone/>
            </a:pPr>
            <a:r>
              <a:rPr lang="en-IN" i="1" dirty="0"/>
              <a:t/>
            </a:r>
            <a:br>
              <a:rPr lang="en-IN" i="1"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normAutofit fontScale="92500" lnSpcReduction="20000"/>
          </a:bodyPr>
          <a:lstStyle/>
          <a:p>
            <a:r>
              <a:rPr lang="en-GB" dirty="0"/>
              <a:t>Our goal for this project is to replicate the core a machine learning project based. We will be using logistic regression in this project. Basically, the prediction would play a major role in it. We would be learning some library files and much more. We will be understanding, how to analyse and predict, whether a person, who had boarded the RMS Titanic has a chance of survival or not, using Machine Learning’s Logistic Regression model.</a:t>
            </a:r>
            <a:endParaRPr lang="en-US" dirty="0"/>
          </a:p>
          <a:p>
            <a:r>
              <a:rPr lang="en-GB" dirty="0"/>
              <a:t>Hey folks, in this article, we will be understanding, how to analyse and predict, whether a person, who had boarded the RMS Titanic has a chance of survival or not, using Machine Learning’s Logistic Regression mode.</a:t>
            </a:r>
            <a:endParaRPr lang="en-US" dirty="0"/>
          </a:p>
          <a:p>
            <a:r>
              <a:rPr lang="en-GB" dirty="0"/>
              <a:t>A simple yet crisp description of Logistic Description would be, “it is a supervised learning classification algorithm used to predict the probability of a target variable. The nature of target or dependent variable is dichotomous, which means there would be only two possible classes.” as stated in the tutorial points .</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r>
              <a:rPr lang="en-GB" dirty="0"/>
              <a:t>Our goal for this project is to replicate the core a machine learning project based. We will be using logistic regression in this project. Basically, the prediction would play a major role in it. We would be learning some library files and much more. We will be understanding, how to analyse and predict, whether a person, who had boarded the RMS Titanic has a chance of survival or not, using Machine Learning’s Logistic Regression model.</a:t>
            </a:r>
            <a:endParaRPr lang="en-US" dirty="0"/>
          </a:p>
          <a:p>
            <a:r>
              <a:rPr lang="en-GB" dirty="0"/>
              <a:t>Hey folks, in this article, we will be understanding, how to analyse and predict, whether a person, who had boarded the RMS Titanic has a chance of survival or not, using Machine Learning’s Logistic Regression mode.</a:t>
            </a:r>
            <a:endParaRPr lang="en-US" dirty="0"/>
          </a:p>
          <a:p>
            <a:r>
              <a:rPr lang="en-GB" dirty="0"/>
              <a:t>A simple yet crisp description of Logistic Description would be, “it is a supervised learning classification algorithm used to predict the probability of a target variable. The nature of target or dependent variable is dichotomous, which means there would be only two possible classes.” as stated in the tutorial points .</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xmlns=""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92500" lnSpcReduction="20000"/>
          </a:bodyPr>
          <a:lstStyle/>
          <a:p>
            <a:pPr lvl="0"/>
            <a:r>
              <a:rPr lang="en-IN" dirty="0"/>
              <a:t>Understand theory behind logistic regression   </a:t>
            </a:r>
            <a:endParaRPr lang="en-US" dirty="0"/>
          </a:p>
          <a:p>
            <a:pPr lvl="0"/>
            <a:r>
              <a:rPr lang="en-IN" dirty="0"/>
              <a:t>Apply sigmoid function to obtains probability</a:t>
            </a:r>
            <a:endParaRPr lang="en-US" dirty="0"/>
          </a:p>
          <a:p>
            <a:pPr lvl="0"/>
            <a:r>
              <a:rPr lang="en-IN" dirty="0"/>
              <a:t>Load data set from a CSV file using panda data frame</a:t>
            </a:r>
            <a:endParaRPr lang="en-US" dirty="0"/>
          </a:p>
          <a:p>
            <a:pPr lvl="0"/>
            <a:r>
              <a:rPr lang="en-IN" dirty="0"/>
              <a:t>Develop function in python and apply it panda frame work</a:t>
            </a:r>
            <a:endParaRPr lang="en-US" dirty="0"/>
          </a:p>
          <a:p>
            <a:pPr lvl="0"/>
            <a:r>
              <a:rPr lang="en-IN" dirty="0"/>
              <a:t>Plots several plots using </a:t>
            </a:r>
            <a:r>
              <a:rPr lang="en-IN" dirty="0" err="1"/>
              <a:t>seaborn</a:t>
            </a:r>
            <a:r>
              <a:rPr lang="en-IN" dirty="0"/>
              <a:t> library such as   plots, histograms,    ,heat maps</a:t>
            </a:r>
            <a:endParaRPr lang="en-US" dirty="0"/>
          </a:p>
          <a:p>
            <a:pPr lvl="0"/>
            <a:r>
              <a:rPr lang="en-IN" dirty="0"/>
              <a:t>Fill out missing data points (null elements)</a:t>
            </a:r>
            <a:endParaRPr lang="en-US" dirty="0"/>
          </a:p>
          <a:p>
            <a:pPr lvl="0"/>
            <a:r>
              <a:rPr lang="en-IN" dirty="0"/>
              <a:t>Convert categorical variables to dummy variables</a:t>
            </a:r>
            <a:endParaRPr lang="en-US" dirty="0"/>
          </a:p>
          <a:p>
            <a:pPr lvl="0"/>
            <a:r>
              <a:rPr lang="en-IN" dirty="0"/>
              <a:t>Divide data set into training &amp; testing using </a:t>
            </a:r>
            <a:r>
              <a:rPr lang="en-IN" dirty="0" err="1"/>
              <a:t>scikit</a:t>
            </a:r>
            <a:r>
              <a:rPr lang="en-IN" dirty="0"/>
              <a:t>-learn</a:t>
            </a:r>
            <a:endParaRPr lang="en-US" dirty="0"/>
          </a:p>
          <a:p>
            <a:pPr lvl="0"/>
            <a:r>
              <a:rPr lang="en-IN" dirty="0"/>
              <a:t>Train logistic classification model using </a:t>
            </a:r>
            <a:r>
              <a:rPr lang="en-IN" dirty="0" err="1"/>
              <a:t>scikit</a:t>
            </a:r>
            <a:r>
              <a:rPr lang="en-IN" dirty="0"/>
              <a:t> learn</a:t>
            </a:r>
            <a:endParaRPr lang="en-US" dirty="0"/>
          </a:p>
          <a:p>
            <a:r>
              <a:rPr lang="en-IN" dirty="0"/>
              <a:t> Evaluate model &amp; present result using classification reports</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xmlns="" val="19524283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6193</TotalTime>
  <Words>1338</Words>
  <Application>Microsoft Office PowerPoint</Application>
  <PresentationFormat>Custom</PresentationFormat>
  <Paragraphs>106</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1_Office Theme</vt:lpstr>
      <vt:lpstr>2_Office Theme</vt:lpstr>
      <vt:lpstr>Contents Slide Master</vt:lpstr>
      <vt:lpstr>Slide 1</vt:lpstr>
      <vt:lpstr>Outline</vt:lpstr>
      <vt:lpstr>Introduction to the  Project</vt:lpstr>
      <vt:lpstr>Problem Formulation</vt:lpstr>
      <vt:lpstr>Objectives</vt:lpstr>
      <vt:lpstr>Methodology used</vt:lpstr>
      <vt:lpstr>Results and Outputs</vt:lpstr>
      <vt:lpstr>Conclusion</vt:lpstr>
      <vt:lpstr>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DELL</cp:lastModifiedBy>
  <cp:revision>499</cp:revision>
  <dcterms:created xsi:type="dcterms:W3CDTF">2019-01-09T10:33:58Z</dcterms:created>
  <dcterms:modified xsi:type="dcterms:W3CDTF">2021-11-17T17:55:21Z</dcterms:modified>
</cp:coreProperties>
</file>