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2"/>
    <p:sldId id="270" r:id="rId3"/>
    <p:sldId id="265" r:id="rId4"/>
    <p:sldId id="268" r:id="rId5"/>
    <p:sldId id="271" r:id="rId6"/>
    <p:sldId id="272" r:id="rId7"/>
    <p:sldId id="290" r:id="rId8"/>
    <p:sldId id="273" r:id="rId9"/>
    <p:sldId id="274" r:id="rId10"/>
    <p:sldId id="276" r:id="rId11"/>
    <p:sldId id="277" r:id="rId12"/>
    <p:sldId id="278" r:id="rId13"/>
    <p:sldId id="279" r:id="rId14"/>
    <p:sldId id="280" r:id="rId15"/>
    <p:sldId id="291" r:id="rId16"/>
    <p:sldId id="292" r:id="rId17"/>
    <p:sldId id="293" r:id="rId18"/>
    <p:sldId id="285" r:id="rId19"/>
    <p:sldId id="288" r:id="rId20"/>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1646"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71511"/>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imes New Roman"/>
                <a:cs typeface="Times New Roman"/>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068431" y="2800188"/>
            <a:ext cx="503574" cy="53190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603362" y="835047"/>
            <a:ext cx="1403375" cy="244475"/>
          </a:xfrm>
          <a:prstGeom prst="rect">
            <a:avLst/>
          </a:prstGeom>
        </p:spPr>
        <p:txBody>
          <a:bodyPr wrap="square" lIns="0" tIns="0" rIns="0" bIns="0">
            <a:spAutoFit/>
          </a:bodyPr>
          <a:lstStyle>
            <a:lvl1pPr>
              <a:defRPr sz="1400" b="0" i="0">
                <a:solidFill>
                  <a:srgbClr val="3333B2"/>
                </a:solidFill>
                <a:latin typeface="Times New Roman"/>
                <a:cs typeface="Times New Roman"/>
              </a:defRPr>
            </a:lvl1pPr>
          </a:lstStyle>
          <a:p>
            <a:endParaRPr/>
          </a:p>
        </p:txBody>
      </p:sp>
      <p:sp>
        <p:nvSpPr>
          <p:cNvPr id="3" name="Holder 3"/>
          <p:cNvSpPr>
            <a:spLocks noGrp="1"/>
          </p:cNvSpPr>
          <p:nvPr>
            <p:ph type="body" idx="1"/>
          </p:nvPr>
        </p:nvSpPr>
        <p:spPr>
          <a:xfrm>
            <a:off x="347294" y="892308"/>
            <a:ext cx="3915511" cy="15443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11/16/2020</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23280626_Internet_Of_Things_Based_Intelligent_Street_Lighting_System_for_Smart_City" TargetMode="External"/><Relationship Id="rId2" Type="http://schemas.openxmlformats.org/officeDocument/2006/relationships/hyperlink" Target="https://ieeexplore.ieee.org/document/832602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434" y="246315"/>
            <a:ext cx="2627630" cy="644407"/>
          </a:xfrm>
          <a:prstGeom prst="rect">
            <a:avLst/>
          </a:prstGeom>
        </p:spPr>
        <p:txBody>
          <a:bodyPr vert="horz" wrap="square" lIns="0" tIns="66675" rIns="0" bIns="0" rtlCol="0">
            <a:spAutoFit/>
          </a:bodyPr>
          <a:lstStyle/>
          <a:p>
            <a:pPr algn="ctr">
              <a:lnSpc>
                <a:spcPct val="100000"/>
              </a:lnSpc>
              <a:spcBef>
                <a:spcPts val="525"/>
              </a:spcBef>
            </a:pPr>
            <a:r>
              <a:rPr spc="80" dirty="0"/>
              <a:t>15CSE480 </a:t>
            </a:r>
            <a:r>
              <a:rPr spc="60" dirty="0"/>
              <a:t>I</a:t>
            </a:r>
            <a:r>
              <a:rPr sz="1150" spc="60" dirty="0"/>
              <a:t>NTERNET </a:t>
            </a:r>
            <a:r>
              <a:rPr sz="1150" spc="30" dirty="0"/>
              <a:t>OF</a:t>
            </a:r>
            <a:r>
              <a:rPr sz="1150" spc="145" dirty="0"/>
              <a:t> </a:t>
            </a:r>
            <a:r>
              <a:rPr spc="60" dirty="0"/>
              <a:t>T</a:t>
            </a:r>
            <a:r>
              <a:rPr sz="1150" spc="60" dirty="0"/>
              <a:t>HINGS</a:t>
            </a:r>
            <a:endParaRPr sz="1150" dirty="0"/>
          </a:p>
          <a:p>
            <a:pPr marL="594360" marR="588010" algn="ctr">
              <a:lnSpc>
                <a:spcPct val="100000"/>
              </a:lnSpc>
              <a:spcBef>
                <a:spcPts val="275"/>
              </a:spcBef>
            </a:pPr>
            <a:r>
              <a:rPr lang="en-IN" sz="1100" spc="-5" dirty="0">
                <a:solidFill>
                  <a:srgbClr val="FF0000"/>
                </a:solidFill>
              </a:rPr>
              <a:t>Smart Streetlight System </a:t>
            </a:r>
            <a:r>
              <a:rPr lang="en-IN" sz="1000" spc="-5" dirty="0"/>
              <a:t> Final </a:t>
            </a:r>
            <a:r>
              <a:rPr lang="en-IN" sz="1000" spc="-15" dirty="0"/>
              <a:t>Review</a:t>
            </a:r>
            <a:endParaRPr sz="1000" dirty="0"/>
          </a:p>
        </p:txBody>
      </p:sp>
      <p:sp>
        <p:nvSpPr>
          <p:cNvPr id="3" name="object 3"/>
          <p:cNvSpPr txBox="1"/>
          <p:nvPr/>
        </p:nvSpPr>
        <p:spPr>
          <a:xfrm>
            <a:off x="1176489" y="1120775"/>
            <a:ext cx="2255520" cy="1688283"/>
          </a:xfrm>
          <a:prstGeom prst="rect">
            <a:avLst/>
          </a:prstGeom>
        </p:spPr>
        <p:txBody>
          <a:bodyPr vert="horz" wrap="square" lIns="0" tIns="12065" rIns="0" bIns="0" rtlCol="0">
            <a:spAutoFit/>
          </a:bodyPr>
          <a:lstStyle/>
          <a:p>
            <a:pPr algn="ctr">
              <a:lnSpc>
                <a:spcPct val="100000"/>
              </a:lnSpc>
              <a:spcBef>
                <a:spcPts val="95"/>
              </a:spcBef>
            </a:pPr>
            <a:r>
              <a:rPr sz="900" b="1" spc="-5" dirty="0">
                <a:latin typeface="Times New Roman"/>
                <a:cs typeface="Times New Roman"/>
              </a:rPr>
              <a:t>Student</a:t>
            </a:r>
            <a:r>
              <a:rPr sz="900" b="1" spc="-10" dirty="0">
                <a:latin typeface="Times New Roman"/>
                <a:cs typeface="Times New Roman"/>
              </a:rPr>
              <a:t> </a:t>
            </a:r>
            <a:r>
              <a:rPr sz="900" b="1" spc="-15" dirty="0">
                <a:latin typeface="Times New Roman"/>
                <a:cs typeface="Times New Roman"/>
              </a:rPr>
              <a:t>Team:</a:t>
            </a:r>
            <a:endParaRPr lang="en-IN" sz="900" b="1" dirty="0">
              <a:latin typeface="Times New Roman"/>
              <a:cs typeface="Times New Roman"/>
            </a:endParaRPr>
          </a:p>
          <a:p>
            <a:pPr marL="414020" marR="406400" algn="ctr">
              <a:lnSpc>
                <a:spcPct val="101499"/>
              </a:lnSpc>
            </a:pPr>
            <a:r>
              <a:rPr lang="en-IN" sz="900" spc="-5" dirty="0" err="1">
                <a:latin typeface="Times New Roman"/>
                <a:cs typeface="Times New Roman"/>
              </a:rPr>
              <a:t>B.Navya</a:t>
            </a:r>
            <a:r>
              <a:rPr lang="en-IN" sz="900" spc="-30" dirty="0">
                <a:latin typeface="Times New Roman"/>
                <a:cs typeface="Times New Roman"/>
              </a:rPr>
              <a:t> </a:t>
            </a:r>
            <a:r>
              <a:rPr lang="en-IN" sz="900" spc="-5" dirty="0">
                <a:latin typeface="Times New Roman"/>
                <a:cs typeface="Times New Roman"/>
              </a:rPr>
              <a:t>(CB.EN.U4CSE17317)  </a:t>
            </a:r>
            <a:r>
              <a:rPr lang="en-IN" sz="900" spc="-5" dirty="0" err="1">
                <a:latin typeface="Times New Roman"/>
                <a:cs typeface="Times New Roman"/>
              </a:rPr>
              <a:t>Chowdeswari</a:t>
            </a:r>
            <a:r>
              <a:rPr lang="en-IN" sz="900" spc="-30" dirty="0">
                <a:latin typeface="Times New Roman"/>
                <a:cs typeface="Times New Roman"/>
              </a:rPr>
              <a:t> </a:t>
            </a:r>
            <a:r>
              <a:rPr lang="en-IN" sz="900" spc="-5" dirty="0">
                <a:latin typeface="Times New Roman"/>
                <a:cs typeface="Times New Roman"/>
              </a:rPr>
              <a:t>(CB.EN.U4CSE17319)  </a:t>
            </a:r>
            <a:r>
              <a:rPr lang="en-IN" sz="900" spc="-5" dirty="0" err="1">
                <a:latin typeface="Times New Roman"/>
                <a:cs typeface="Times New Roman"/>
              </a:rPr>
              <a:t>P.Abhiram</a:t>
            </a:r>
            <a:r>
              <a:rPr lang="en-IN" sz="900" spc="-35" dirty="0">
                <a:latin typeface="Times New Roman"/>
                <a:cs typeface="Times New Roman"/>
              </a:rPr>
              <a:t> </a:t>
            </a:r>
            <a:r>
              <a:rPr lang="en-IN" sz="900" spc="-5" dirty="0">
                <a:latin typeface="Times New Roman"/>
                <a:cs typeface="Times New Roman"/>
              </a:rPr>
              <a:t>(CB.EN.U4CSE17347)</a:t>
            </a:r>
          </a:p>
          <a:p>
            <a:pPr marL="414020" marR="406400" algn="ctr">
              <a:lnSpc>
                <a:spcPct val="101499"/>
              </a:lnSpc>
            </a:pPr>
            <a:endParaRPr lang="en-IN" sz="900" dirty="0">
              <a:latin typeface="Times New Roman"/>
              <a:cs typeface="Times New Roman"/>
            </a:endParaRPr>
          </a:p>
          <a:p>
            <a:pPr marL="414020" marR="406400" algn="ctr">
              <a:lnSpc>
                <a:spcPct val="101499"/>
              </a:lnSpc>
            </a:pPr>
            <a:endParaRPr lang="en-IN" sz="900" dirty="0">
              <a:latin typeface="Times New Roman"/>
              <a:cs typeface="Times New Roman"/>
            </a:endParaRPr>
          </a:p>
          <a:p>
            <a:pPr marL="12065" marR="5080" algn="ctr">
              <a:lnSpc>
                <a:spcPct val="101499"/>
              </a:lnSpc>
            </a:pPr>
            <a:r>
              <a:rPr sz="900" spc="-5" dirty="0">
                <a:latin typeface="Times New Roman"/>
                <a:cs typeface="Times New Roman"/>
              </a:rPr>
              <a:t>Department of Computer Science &amp; Engineering  Amrita School of</a:t>
            </a:r>
            <a:r>
              <a:rPr sz="900" spc="-10" dirty="0">
                <a:latin typeface="Times New Roman"/>
                <a:cs typeface="Times New Roman"/>
              </a:rPr>
              <a:t> </a:t>
            </a:r>
            <a:r>
              <a:rPr sz="900" spc="-5" dirty="0">
                <a:latin typeface="Times New Roman"/>
                <a:cs typeface="Times New Roman"/>
              </a:rPr>
              <a:t>Engineering</a:t>
            </a:r>
            <a:endParaRPr sz="900" dirty="0">
              <a:latin typeface="Times New Roman"/>
              <a:cs typeface="Times New Roman"/>
            </a:endParaRPr>
          </a:p>
          <a:p>
            <a:pPr marL="303530">
              <a:lnSpc>
                <a:spcPct val="100000"/>
              </a:lnSpc>
              <a:spcBef>
                <a:spcPts val="15"/>
              </a:spcBef>
            </a:pPr>
            <a:r>
              <a:rPr sz="900" spc="30" dirty="0">
                <a:latin typeface="Times New Roman"/>
                <a:cs typeface="Times New Roman"/>
              </a:rPr>
              <a:t>A</a:t>
            </a:r>
            <a:r>
              <a:rPr sz="700" spc="30" dirty="0">
                <a:latin typeface="Times New Roman"/>
                <a:cs typeface="Times New Roman"/>
              </a:rPr>
              <a:t>MRITA </a:t>
            </a:r>
            <a:r>
              <a:rPr sz="900" spc="25" dirty="0">
                <a:latin typeface="Times New Roman"/>
                <a:cs typeface="Times New Roman"/>
              </a:rPr>
              <a:t>V</a:t>
            </a:r>
            <a:r>
              <a:rPr sz="700" spc="25" dirty="0">
                <a:latin typeface="Times New Roman"/>
                <a:cs typeface="Times New Roman"/>
              </a:rPr>
              <a:t>ISHWA</a:t>
            </a:r>
            <a:r>
              <a:rPr sz="700" spc="140" dirty="0">
                <a:latin typeface="Times New Roman"/>
                <a:cs typeface="Times New Roman"/>
              </a:rPr>
              <a:t> </a:t>
            </a:r>
            <a:r>
              <a:rPr sz="900" spc="35" dirty="0">
                <a:latin typeface="Times New Roman"/>
                <a:cs typeface="Times New Roman"/>
              </a:rPr>
              <a:t>V</a:t>
            </a:r>
            <a:r>
              <a:rPr sz="700" spc="35" dirty="0">
                <a:latin typeface="Times New Roman"/>
                <a:cs typeface="Times New Roman"/>
              </a:rPr>
              <a:t>IDYAPEETHAM</a:t>
            </a:r>
            <a:endParaRPr sz="700" dirty="0">
              <a:latin typeface="Times New Roman"/>
              <a:cs typeface="Times New Roman"/>
            </a:endParaRPr>
          </a:p>
        </p:txBody>
      </p:sp>
      <p:sp>
        <p:nvSpPr>
          <p:cNvPr id="4" name="object 4"/>
          <p:cNvSpPr txBox="1"/>
          <p:nvPr/>
        </p:nvSpPr>
        <p:spPr>
          <a:xfrm>
            <a:off x="1771650" y="3025775"/>
            <a:ext cx="1175551" cy="166071"/>
          </a:xfrm>
          <a:prstGeom prst="rect">
            <a:avLst/>
          </a:prstGeom>
        </p:spPr>
        <p:txBody>
          <a:bodyPr vert="horz" wrap="square" lIns="0" tIns="12065" rIns="0" bIns="0" rtlCol="0">
            <a:spAutoFit/>
          </a:bodyPr>
          <a:lstStyle/>
          <a:p>
            <a:pPr marL="12700" algn="ctr">
              <a:lnSpc>
                <a:spcPct val="100000"/>
              </a:lnSpc>
              <a:spcBef>
                <a:spcPts val="95"/>
              </a:spcBef>
            </a:pPr>
            <a:r>
              <a:rPr lang="en-IN" sz="1000" spc="-5" dirty="0" err="1">
                <a:latin typeface="Times New Roman"/>
                <a:cs typeface="Times New Roman"/>
              </a:rPr>
              <a:t>Semeseter</a:t>
            </a:r>
            <a:r>
              <a:rPr lang="en-IN" sz="1000" spc="-5" dirty="0">
                <a:latin typeface="Times New Roman"/>
                <a:cs typeface="Times New Roman"/>
              </a:rPr>
              <a:t> - 7</a:t>
            </a:r>
            <a:endParaRPr sz="1000" dirty="0">
              <a:latin typeface="Times New Roman"/>
              <a:cs typeface="Times New Roman"/>
            </a:endParaRPr>
          </a:p>
        </p:txBody>
      </p:sp>
    </p:spTree>
    <p:extLst>
      <p:ext uri="{BB962C8B-B14F-4D97-AF65-F5344CB8AC3E}">
        <p14:creationId xmlns:p14="http://schemas.microsoft.com/office/powerpoint/2010/main" val="3592371765"/>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1511"/>
            <a:ext cx="1467485"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3333B2"/>
                </a:solidFill>
                <a:latin typeface="Times New Roman"/>
                <a:cs typeface="Times New Roman"/>
              </a:rPr>
              <a:t>Schematic</a:t>
            </a:r>
            <a:r>
              <a:rPr sz="1400" spc="-55" dirty="0">
                <a:solidFill>
                  <a:srgbClr val="3333B2"/>
                </a:solidFill>
                <a:latin typeface="Times New Roman"/>
                <a:cs typeface="Times New Roman"/>
              </a:rPr>
              <a:t> </a:t>
            </a:r>
            <a:r>
              <a:rPr sz="1400" spc="15" dirty="0">
                <a:solidFill>
                  <a:srgbClr val="3333B2"/>
                </a:solidFill>
                <a:latin typeface="Times New Roman"/>
                <a:cs typeface="Times New Roman"/>
              </a:rPr>
              <a:t>Diagram</a:t>
            </a:r>
            <a:endParaRPr sz="1400">
              <a:latin typeface="Times New Roman"/>
              <a:cs typeface="Times New Roman"/>
            </a:endParaRPr>
          </a:p>
        </p:txBody>
      </p:sp>
      <p:pic>
        <p:nvPicPr>
          <p:cNvPr id="1026" name="Picture 2" descr="Circuit Diagram for IoT based Smart Street Light">
            <a:extLst>
              <a:ext uri="{FF2B5EF4-FFF2-40B4-BE49-F238E27FC236}">
                <a16:creationId xmlns:a16="http://schemas.microsoft.com/office/drawing/2014/main" id="{E58459A3-2753-47E6-B094-3B0A675831B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413" b="8857"/>
          <a:stretch/>
        </p:blipFill>
        <p:spPr bwMode="auto">
          <a:xfrm>
            <a:off x="95300" y="619125"/>
            <a:ext cx="4419550" cy="202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1243330" cy="244475"/>
          </a:xfrm>
          <a:prstGeom prst="rect">
            <a:avLst/>
          </a:prstGeom>
        </p:spPr>
        <p:txBody>
          <a:bodyPr vert="horz" wrap="square" lIns="0" tIns="17145" rIns="0" bIns="0" rtlCol="0">
            <a:spAutoFit/>
          </a:bodyPr>
          <a:lstStyle/>
          <a:p>
            <a:pPr marL="12700">
              <a:lnSpc>
                <a:spcPct val="100000"/>
              </a:lnSpc>
              <a:spcBef>
                <a:spcPts val="135"/>
              </a:spcBef>
            </a:pPr>
            <a:r>
              <a:rPr spc="10" dirty="0"/>
              <a:t>Software</a:t>
            </a:r>
            <a:r>
              <a:rPr spc="-45" dirty="0"/>
              <a:t> </a:t>
            </a:r>
            <a:r>
              <a:rPr spc="15" dirty="0"/>
              <a:t>Design</a:t>
            </a:r>
          </a:p>
        </p:txBody>
      </p:sp>
      <p:sp>
        <p:nvSpPr>
          <p:cNvPr id="4" name="TextBox 3">
            <a:extLst>
              <a:ext uri="{FF2B5EF4-FFF2-40B4-BE49-F238E27FC236}">
                <a16:creationId xmlns:a16="http://schemas.microsoft.com/office/drawing/2014/main" id="{E4703C0D-3460-4464-A48D-E35DFCDD2283}"/>
              </a:ext>
            </a:extLst>
          </p:cNvPr>
          <p:cNvSpPr txBox="1"/>
          <p:nvPr/>
        </p:nvSpPr>
        <p:spPr>
          <a:xfrm>
            <a:off x="1695450" y="3046412"/>
            <a:ext cx="19050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Block diagram</a:t>
            </a:r>
          </a:p>
        </p:txBody>
      </p:sp>
      <p:pic>
        <p:nvPicPr>
          <p:cNvPr id="6" name="Picture 5">
            <a:extLst>
              <a:ext uri="{FF2B5EF4-FFF2-40B4-BE49-F238E27FC236}">
                <a16:creationId xmlns:a16="http://schemas.microsoft.com/office/drawing/2014/main" id="{BE8DC7FA-862A-4A74-8F1C-279AD204D7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264508"/>
            <a:ext cx="3819511" cy="2781904"/>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1243330" cy="244475"/>
          </a:xfrm>
          <a:prstGeom prst="rect">
            <a:avLst/>
          </a:prstGeom>
        </p:spPr>
        <p:txBody>
          <a:bodyPr vert="horz" wrap="square" lIns="0" tIns="17145" rIns="0" bIns="0" rtlCol="0">
            <a:spAutoFit/>
          </a:bodyPr>
          <a:lstStyle/>
          <a:p>
            <a:pPr marL="12700">
              <a:lnSpc>
                <a:spcPct val="100000"/>
              </a:lnSpc>
              <a:spcBef>
                <a:spcPts val="135"/>
              </a:spcBef>
            </a:pPr>
            <a:r>
              <a:rPr spc="10" dirty="0"/>
              <a:t>Software</a:t>
            </a:r>
            <a:r>
              <a:rPr spc="-45" dirty="0"/>
              <a:t> </a:t>
            </a:r>
            <a:r>
              <a:rPr spc="15" dirty="0"/>
              <a:t>Design</a:t>
            </a:r>
          </a:p>
        </p:txBody>
      </p:sp>
      <p:sp>
        <p:nvSpPr>
          <p:cNvPr id="4" name="TextBox 3">
            <a:extLst>
              <a:ext uri="{FF2B5EF4-FFF2-40B4-BE49-F238E27FC236}">
                <a16:creationId xmlns:a16="http://schemas.microsoft.com/office/drawing/2014/main" id="{4061E5A8-CE56-45EF-BED9-8228F2DD0ED0}"/>
              </a:ext>
            </a:extLst>
          </p:cNvPr>
          <p:cNvSpPr txBox="1"/>
          <p:nvPr/>
        </p:nvSpPr>
        <p:spPr>
          <a:xfrm>
            <a:off x="1390650" y="3025775"/>
            <a:ext cx="19050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E5FAC72F-582A-4D36-9736-EBB039448C9F}"/>
              </a:ext>
            </a:extLst>
          </p:cNvPr>
          <p:cNvPicPr>
            <a:picLocks noChangeAspect="1"/>
          </p:cNvPicPr>
          <p:nvPr/>
        </p:nvPicPr>
        <p:blipFill>
          <a:blip r:embed="rId2"/>
          <a:stretch>
            <a:fillRect/>
          </a:stretch>
        </p:blipFill>
        <p:spPr>
          <a:xfrm>
            <a:off x="552450" y="315986"/>
            <a:ext cx="3407769" cy="2791520"/>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1243330" cy="244475"/>
          </a:xfrm>
          <a:prstGeom prst="rect">
            <a:avLst/>
          </a:prstGeom>
        </p:spPr>
        <p:txBody>
          <a:bodyPr vert="horz" wrap="square" lIns="0" tIns="17145" rIns="0" bIns="0" rtlCol="0">
            <a:spAutoFit/>
          </a:bodyPr>
          <a:lstStyle/>
          <a:p>
            <a:pPr marL="12700">
              <a:lnSpc>
                <a:spcPct val="100000"/>
              </a:lnSpc>
              <a:spcBef>
                <a:spcPts val="135"/>
              </a:spcBef>
            </a:pPr>
            <a:r>
              <a:rPr spc="10" dirty="0"/>
              <a:t>Software</a:t>
            </a:r>
            <a:r>
              <a:rPr spc="-45" dirty="0"/>
              <a:t> </a:t>
            </a:r>
            <a:r>
              <a:rPr spc="15" dirty="0"/>
              <a:t>Design</a:t>
            </a:r>
          </a:p>
        </p:txBody>
      </p:sp>
      <p:sp>
        <p:nvSpPr>
          <p:cNvPr id="4" name="TextBox 3">
            <a:extLst>
              <a:ext uri="{FF2B5EF4-FFF2-40B4-BE49-F238E27FC236}">
                <a16:creationId xmlns:a16="http://schemas.microsoft.com/office/drawing/2014/main" id="{5F3728A2-E1C1-4B9C-9B17-F7606C74B9C2}"/>
              </a:ext>
            </a:extLst>
          </p:cNvPr>
          <p:cNvSpPr txBox="1"/>
          <p:nvPr/>
        </p:nvSpPr>
        <p:spPr>
          <a:xfrm>
            <a:off x="247650" y="315986"/>
            <a:ext cx="3886200" cy="2980560"/>
          </a:xfrm>
          <a:prstGeom prst="rect">
            <a:avLst/>
          </a:prstGeom>
          <a:noFill/>
        </p:spPr>
        <p:txBody>
          <a:bodyPr wrap="square" rtlCol="0">
            <a:spAutoFit/>
          </a:bodyPr>
          <a:lstStyle/>
          <a:p>
            <a:pPr marL="228600" indent="-228600" algn="just">
              <a:lnSpc>
                <a:spcPct val="150000"/>
              </a:lnSpc>
              <a:buAutoNum type="arabicPeriod"/>
            </a:pPr>
            <a:r>
              <a:rPr lang="en-IN" sz="1150" dirty="0">
                <a:latin typeface="Times New Roman" panose="02020603050405020304" pitchFamily="18" charset="0"/>
                <a:cs typeface="Times New Roman" panose="02020603050405020304" pitchFamily="18" charset="0"/>
              </a:rPr>
              <a:t>We choose IOT level-4 for automatic street light because  the system consists of multiple nodes placed in different locations for monitoring lights in an area</a:t>
            </a:r>
          </a:p>
          <a:p>
            <a:pPr marL="228600" indent="-228600" algn="just">
              <a:lnSpc>
                <a:spcPct val="150000"/>
              </a:lnSpc>
              <a:buAutoNum type="arabicPeriod"/>
            </a:pPr>
            <a:r>
              <a:rPr lang="en-IN" sz="1150" dirty="0">
                <a:latin typeface="Times New Roman" panose="02020603050405020304" pitchFamily="18" charset="0"/>
                <a:cs typeface="Times New Roman" panose="02020603050405020304" pitchFamily="18" charset="0"/>
              </a:rPr>
              <a:t>The nodes in this project are equipped with photoelectric sensors .</a:t>
            </a:r>
          </a:p>
          <a:p>
            <a:pPr marL="228600" indent="-228600" algn="just">
              <a:lnSpc>
                <a:spcPct val="150000"/>
              </a:lnSpc>
              <a:buAutoNum type="arabicPeriod"/>
            </a:pPr>
            <a:r>
              <a:rPr lang="en-IN" sz="1150" dirty="0">
                <a:latin typeface="Times New Roman" panose="02020603050405020304" pitchFamily="18" charset="0"/>
                <a:cs typeface="Times New Roman" panose="02020603050405020304" pitchFamily="18" charset="0"/>
              </a:rPr>
              <a:t>Nodes are independent of each other. Each node runs its own controller service that sends data to the cloud. The data is stored in a cloud database </a:t>
            </a:r>
          </a:p>
          <a:p>
            <a:pPr marL="228600" indent="-228600" algn="just">
              <a:lnSpc>
                <a:spcPct val="150000"/>
              </a:lnSpc>
              <a:buAutoNum type="arabicPeriod"/>
            </a:pPr>
            <a:r>
              <a:rPr lang="en-IN" sz="1150" dirty="0">
                <a:latin typeface="Times New Roman" panose="02020603050405020304" pitchFamily="18" charset="0"/>
                <a:cs typeface="Times New Roman" panose="02020603050405020304" pitchFamily="18" charset="0"/>
              </a:rPr>
              <a:t>The Analytics of data  collected from number of nodes is done in the cloud. A cloud based application is used for visualizing the aggregated data</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1243330" cy="244475"/>
          </a:xfrm>
          <a:prstGeom prst="rect">
            <a:avLst/>
          </a:prstGeom>
        </p:spPr>
        <p:txBody>
          <a:bodyPr vert="horz" wrap="square" lIns="0" tIns="17145" rIns="0" bIns="0" rtlCol="0">
            <a:spAutoFit/>
          </a:bodyPr>
          <a:lstStyle/>
          <a:p>
            <a:pPr marL="12700">
              <a:lnSpc>
                <a:spcPct val="100000"/>
              </a:lnSpc>
              <a:spcBef>
                <a:spcPts val="135"/>
              </a:spcBef>
            </a:pPr>
            <a:r>
              <a:rPr spc="10" dirty="0"/>
              <a:t>Software</a:t>
            </a:r>
            <a:r>
              <a:rPr spc="-45" dirty="0"/>
              <a:t> </a:t>
            </a:r>
            <a:r>
              <a:rPr spc="15" dirty="0"/>
              <a:t>Design</a:t>
            </a:r>
          </a:p>
        </p:txBody>
      </p:sp>
      <p:sp>
        <p:nvSpPr>
          <p:cNvPr id="3" name="object 3"/>
          <p:cNvSpPr txBox="1"/>
          <p:nvPr/>
        </p:nvSpPr>
        <p:spPr>
          <a:xfrm>
            <a:off x="1619250" y="3101975"/>
            <a:ext cx="3410585" cy="266098"/>
          </a:xfrm>
          <a:prstGeom prst="rect">
            <a:avLst/>
          </a:prstGeom>
        </p:spPr>
        <p:txBody>
          <a:bodyPr vert="horz" wrap="square" lIns="0" tIns="50165" rIns="0" bIns="0" rtlCol="0">
            <a:spAutoFit/>
          </a:bodyPr>
          <a:lstStyle/>
          <a:p>
            <a:pPr marL="12700">
              <a:lnSpc>
                <a:spcPct val="100000"/>
              </a:lnSpc>
              <a:spcBef>
                <a:spcPts val="395"/>
              </a:spcBef>
            </a:pPr>
            <a:r>
              <a:rPr lang="en-US" sz="1400" dirty="0">
                <a:latin typeface="Times New Roman" panose="02020603050405020304" pitchFamily="18" charset="0"/>
                <a:cs typeface="Times New Roman" panose="02020603050405020304" pitchFamily="18" charset="0"/>
              </a:rPr>
              <a:t>Data Flow diagram</a:t>
            </a:r>
          </a:p>
        </p:txBody>
      </p:sp>
      <p:pic>
        <p:nvPicPr>
          <p:cNvPr id="5" name="Picture 4">
            <a:extLst>
              <a:ext uri="{FF2B5EF4-FFF2-40B4-BE49-F238E27FC236}">
                <a16:creationId xmlns:a16="http://schemas.microsoft.com/office/drawing/2014/main" id="{3672E2E1-F872-4761-A9D9-E49FE422E9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769"/>
          <a:stretch/>
        </p:blipFill>
        <p:spPr>
          <a:xfrm>
            <a:off x="247650" y="358775"/>
            <a:ext cx="3733800" cy="2590800"/>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300" y="71511"/>
            <a:ext cx="4419498" cy="232756"/>
          </a:xfrm>
          <a:prstGeom prst="rect">
            <a:avLst/>
          </a:prstGeom>
        </p:spPr>
        <p:txBody>
          <a:bodyPr vert="horz" wrap="square" lIns="0" tIns="17145" rIns="0" bIns="0" rtlCol="0">
            <a:spAutoFit/>
          </a:bodyPr>
          <a:lstStyle/>
          <a:p>
            <a:pPr marL="12700">
              <a:lnSpc>
                <a:spcPct val="100000"/>
              </a:lnSpc>
              <a:spcBef>
                <a:spcPts val="135"/>
              </a:spcBef>
            </a:pPr>
            <a:r>
              <a:rPr lang="en-IN" spc="15" dirty="0">
                <a:solidFill>
                  <a:srgbClr val="1B08A8"/>
                </a:solidFill>
              </a:rPr>
              <a:t>Important Features</a:t>
            </a:r>
            <a:r>
              <a:rPr lang="en-IN" spc="15" dirty="0"/>
              <a:t>:</a:t>
            </a:r>
            <a:endParaRPr spc="15" dirty="0"/>
          </a:p>
        </p:txBody>
      </p:sp>
      <p:sp>
        <p:nvSpPr>
          <p:cNvPr id="5" name="Subtitle 4">
            <a:extLst>
              <a:ext uri="{FF2B5EF4-FFF2-40B4-BE49-F238E27FC236}">
                <a16:creationId xmlns:a16="http://schemas.microsoft.com/office/drawing/2014/main" id="{7DE483A8-A1B2-43E2-8969-31D383CD05EB}"/>
              </a:ext>
            </a:extLst>
          </p:cNvPr>
          <p:cNvSpPr>
            <a:spLocks noGrp="1"/>
          </p:cNvSpPr>
          <p:nvPr>
            <p:ph type="subTitle" idx="4"/>
          </p:nvPr>
        </p:nvSpPr>
        <p:spPr>
          <a:xfrm>
            <a:off x="323851" y="663576"/>
            <a:ext cx="3505200" cy="2800767"/>
          </a:xfrm>
        </p:spPr>
        <p:txBody>
          <a:bodyPr/>
          <a:lstStyle/>
          <a:p>
            <a:pPr marL="342900" indent="-342900">
              <a:buAutoNum type="arabicPeriod"/>
            </a:pPr>
            <a:r>
              <a:rPr lang="en-IN" sz="1400" dirty="0"/>
              <a:t>Energy saving </a:t>
            </a:r>
          </a:p>
          <a:p>
            <a:pPr marL="342900" indent="-342900">
              <a:buAutoNum type="arabicPeriod"/>
            </a:pPr>
            <a:endParaRPr lang="en-IN" sz="1400" dirty="0"/>
          </a:p>
          <a:p>
            <a:pPr marL="342900" indent="-342900">
              <a:buAutoNum type="arabicPeriod"/>
            </a:pPr>
            <a:r>
              <a:rPr lang="en-IN" sz="1400" dirty="0"/>
              <a:t>Object detection </a:t>
            </a:r>
          </a:p>
          <a:p>
            <a:pPr marL="342900" indent="-342900">
              <a:buAutoNum type="arabicPeriod"/>
            </a:pPr>
            <a:endParaRPr lang="en-IN" sz="1400" dirty="0"/>
          </a:p>
          <a:p>
            <a:pPr marL="342900" indent="-342900">
              <a:buAutoNum type="arabicPeriod"/>
            </a:pPr>
            <a:r>
              <a:rPr lang="en-IN" sz="1400" dirty="0"/>
              <a:t>Turn street light off in day light</a:t>
            </a:r>
          </a:p>
          <a:p>
            <a:pPr marL="342900" indent="-342900">
              <a:buAutoNum type="arabicPeriod"/>
            </a:pPr>
            <a:endParaRPr lang="en-IN" sz="1400" dirty="0"/>
          </a:p>
          <a:p>
            <a:pPr marL="342900" indent="-342900">
              <a:buAutoNum type="arabicPeriod"/>
            </a:pPr>
            <a:r>
              <a:rPr lang="en-IN" sz="1400" dirty="0"/>
              <a:t>Turns street light on in night time</a:t>
            </a:r>
          </a:p>
          <a:p>
            <a:pPr marL="342900" indent="-342900">
              <a:buAutoNum type="arabicPeriod"/>
            </a:pPr>
            <a:endParaRPr lang="en-IN" sz="1400" dirty="0"/>
          </a:p>
          <a:p>
            <a:pPr marL="342900" indent="-342900">
              <a:buAutoNum type="arabicPeriod"/>
            </a:pPr>
            <a:r>
              <a:rPr lang="en-IN" sz="1400" dirty="0"/>
              <a:t>Further improve electricity saving by switching on lights in night only when vehicles detected.</a:t>
            </a:r>
          </a:p>
          <a:p>
            <a:pPr marL="342900" indent="-342900">
              <a:buAutoNum type="arabicPeriod"/>
            </a:pPr>
            <a:r>
              <a:rPr lang="en-IN" sz="1400" dirty="0"/>
              <a:t>Help in providing accurate speed limits.</a:t>
            </a:r>
          </a:p>
          <a:p>
            <a:pPr marL="342900" indent="-342900">
              <a:buAutoNum type="arabicPeriod"/>
            </a:pPr>
            <a:endParaRPr lang="en-IN" sz="1400" dirty="0"/>
          </a:p>
        </p:txBody>
      </p:sp>
    </p:spTree>
    <p:extLst>
      <p:ext uri="{BB962C8B-B14F-4D97-AF65-F5344CB8AC3E}">
        <p14:creationId xmlns:p14="http://schemas.microsoft.com/office/powerpoint/2010/main" val="3583574737"/>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B3C0-65E2-49BD-9D0F-D4FF44B4B2C6}"/>
              </a:ext>
            </a:extLst>
          </p:cNvPr>
          <p:cNvSpPr>
            <a:spLocks noGrp="1"/>
          </p:cNvSpPr>
          <p:nvPr>
            <p:ph type="title"/>
          </p:nvPr>
        </p:nvSpPr>
        <p:spPr>
          <a:xfrm>
            <a:off x="1543050" y="130175"/>
            <a:ext cx="1403375" cy="246221"/>
          </a:xfrm>
        </p:spPr>
        <p:txBody>
          <a:bodyPr/>
          <a:lstStyle/>
          <a:p>
            <a:pPr algn="ctr"/>
            <a:r>
              <a:rPr lang="en-IN" sz="1600" dirty="0"/>
              <a:t>Conclusion</a:t>
            </a:r>
          </a:p>
        </p:txBody>
      </p:sp>
      <p:sp>
        <p:nvSpPr>
          <p:cNvPr id="3" name="Text Placeholder 2">
            <a:extLst>
              <a:ext uri="{FF2B5EF4-FFF2-40B4-BE49-F238E27FC236}">
                <a16:creationId xmlns:a16="http://schemas.microsoft.com/office/drawing/2014/main" id="{F7B1576B-5AFB-4902-A3C9-CD8203504D68}"/>
              </a:ext>
            </a:extLst>
          </p:cNvPr>
          <p:cNvSpPr>
            <a:spLocks noGrp="1"/>
          </p:cNvSpPr>
          <p:nvPr>
            <p:ph type="body" idx="1"/>
          </p:nvPr>
        </p:nvSpPr>
        <p:spPr>
          <a:xfrm>
            <a:off x="286981" y="663575"/>
            <a:ext cx="3915511" cy="2369880"/>
          </a:xfrm>
        </p:spPr>
        <p:txBody>
          <a:bodyPr/>
          <a:lstStyle/>
          <a:p>
            <a:r>
              <a:rPr lang="en-IN" sz="1400" dirty="0">
                <a:latin typeface="Times New Roman" panose="02020603050405020304" pitchFamily="18" charset="0"/>
                <a:cs typeface="Times New Roman" panose="02020603050405020304" pitchFamily="18" charset="0"/>
              </a:rPr>
              <a:t>We were able to develop a perfectly working and executable model of the proposed system and have also added in a feature to help approximate the best speed limit for each road by measuring speeds to improve road safety. We are able to save a substantial amount of electricity especially in roads which are not widely used where lots of electricity is wasted though the roads are deserted. By using LED lights and our system which is a part of the smart city innovative system can help the environment by saving electricity and also improve road safety substantially.</a:t>
            </a:r>
          </a:p>
        </p:txBody>
      </p:sp>
    </p:spTree>
    <p:extLst>
      <p:ext uri="{BB962C8B-B14F-4D97-AF65-F5344CB8AC3E}">
        <p14:creationId xmlns:p14="http://schemas.microsoft.com/office/powerpoint/2010/main" val="44951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3FA2-FFD3-4270-9C6A-14564B4B7739}"/>
              </a:ext>
            </a:extLst>
          </p:cNvPr>
          <p:cNvSpPr>
            <a:spLocks noGrp="1"/>
          </p:cNvSpPr>
          <p:nvPr>
            <p:ph type="title"/>
          </p:nvPr>
        </p:nvSpPr>
        <p:spPr>
          <a:xfrm>
            <a:off x="1603361" y="206375"/>
            <a:ext cx="1403375" cy="215444"/>
          </a:xfrm>
        </p:spPr>
        <p:txBody>
          <a:bodyPr/>
          <a:lstStyle/>
          <a:p>
            <a:pPr algn="ctr"/>
            <a:r>
              <a:rPr lang="en-IN" dirty="0"/>
              <a:t>DEMO</a:t>
            </a:r>
          </a:p>
        </p:txBody>
      </p:sp>
      <p:sp>
        <p:nvSpPr>
          <p:cNvPr id="3" name="Text Placeholder 2">
            <a:extLst>
              <a:ext uri="{FF2B5EF4-FFF2-40B4-BE49-F238E27FC236}">
                <a16:creationId xmlns:a16="http://schemas.microsoft.com/office/drawing/2014/main" id="{6B5603BE-F01A-4F6E-8312-3A14841591D7}"/>
              </a:ext>
            </a:extLst>
          </p:cNvPr>
          <p:cNvSpPr>
            <a:spLocks noGrp="1"/>
          </p:cNvSpPr>
          <p:nvPr>
            <p:ph type="body" idx="1"/>
          </p:nvPr>
        </p:nvSpPr>
        <p:spPr>
          <a:xfrm>
            <a:off x="347294" y="892308"/>
            <a:ext cx="3915511" cy="1107996"/>
          </a:xfrm>
        </p:spPr>
        <p:txBody>
          <a:bodyPr/>
          <a:lstStyle/>
          <a:p>
            <a:pPr algn="ctr"/>
            <a:r>
              <a:rPr lang="en-IN" dirty="0"/>
              <a:t>YouTube link for the Demo:</a:t>
            </a:r>
          </a:p>
          <a:p>
            <a:pPr algn="ctr"/>
            <a:endParaRPr lang="en-IN" dirty="0"/>
          </a:p>
          <a:p>
            <a:pPr algn="ctr"/>
            <a:r>
              <a:rPr lang="en-IN" dirty="0"/>
              <a:t>https://www.youtube.com/watch?v=389HUbqBD5c&amp;feature=youtu.be</a:t>
            </a:r>
          </a:p>
        </p:txBody>
      </p:sp>
    </p:spTree>
    <p:extLst>
      <p:ext uri="{BB962C8B-B14F-4D97-AF65-F5344CB8AC3E}">
        <p14:creationId xmlns:p14="http://schemas.microsoft.com/office/powerpoint/2010/main" val="350242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835025" cy="244475"/>
          </a:xfrm>
          <a:prstGeom prst="rect">
            <a:avLst/>
          </a:prstGeom>
        </p:spPr>
        <p:txBody>
          <a:bodyPr vert="horz" wrap="square" lIns="0" tIns="17145" rIns="0" bIns="0" rtlCol="0">
            <a:spAutoFit/>
          </a:bodyPr>
          <a:lstStyle/>
          <a:p>
            <a:pPr marL="12700">
              <a:lnSpc>
                <a:spcPct val="100000"/>
              </a:lnSpc>
              <a:spcBef>
                <a:spcPts val="135"/>
              </a:spcBef>
            </a:pPr>
            <a:r>
              <a:rPr spc="15" dirty="0"/>
              <a:t>References</a:t>
            </a:r>
          </a:p>
        </p:txBody>
      </p:sp>
      <p:sp>
        <p:nvSpPr>
          <p:cNvPr id="3" name="object 3"/>
          <p:cNvSpPr txBox="1"/>
          <p:nvPr/>
        </p:nvSpPr>
        <p:spPr>
          <a:xfrm>
            <a:off x="347294" y="892308"/>
            <a:ext cx="3707765" cy="2030684"/>
          </a:xfrm>
          <a:prstGeom prst="rect">
            <a:avLst/>
          </a:prstGeom>
        </p:spPr>
        <p:txBody>
          <a:bodyPr vert="horz" wrap="square" lIns="0" tIns="50165" rIns="0" bIns="0" rtlCol="0">
            <a:spAutoFit/>
          </a:bodyPr>
          <a:lstStyle/>
          <a:p>
            <a:pPr marL="241300" indent="-228600" algn="just">
              <a:lnSpc>
                <a:spcPct val="100000"/>
              </a:lnSpc>
              <a:spcBef>
                <a:spcPts val="395"/>
              </a:spcBef>
              <a:buAutoNum type="arabicPeriod"/>
            </a:pPr>
            <a:r>
              <a:rPr lang="en-IN" sz="1400" dirty="0">
                <a:latin typeface="Times New Roman" panose="02020603050405020304" pitchFamily="18" charset="0"/>
                <a:cs typeface="Times New Roman" panose="02020603050405020304" pitchFamily="18" charset="0"/>
                <a:hlinkClick r:id="rId2"/>
              </a:rPr>
              <a:t>https://ieeexplore.ieee.org/document/8326023</a:t>
            </a:r>
            <a:endParaRPr lang="en-IN" sz="1400" dirty="0">
              <a:latin typeface="Times New Roman" panose="02020603050405020304" pitchFamily="18" charset="0"/>
              <a:cs typeface="Times New Roman" panose="02020603050405020304" pitchFamily="18" charset="0"/>
            </a:endParaRPr>
          </a:p>
          <a:p>
            <a:pPr marL="241300" indent="-228600" algn="just">
              <a:lnSpc>
                <a:spcPct val="100000"/>
              </a:lnSpc>
              <a:spcBef>
                <a:spcPts val="395"/>
              </a:spcBef>
              <a:buAutoNum type="arabicPeriod"/>
            </a:pPr>
            <a:r>
              <a:rPr lang="en-IN" sz="1400" dirty="0">
                <a:latin typeface="Times New Roman" panose="02020603050405020304" pitchFamily="18" charset="0"/>
                <a:cs typeface="Times New Roman" panose="02020603050405020304" pitchFamily="18" charset="0"/>
                <a:hlinkClick r:id="rId3"/>
              </a:rPr>
              <a:t>https://www.researchgate.net/publication/323280626_Internet_Of_Things_Based_Intelligent_Street_Lighting_System_for_Smart_City</a:t>
            </a:r>
            <a:endParaRPr lang="en-IN" sz="1400" dirty="0">
              <a:latin typeface="Times New Roman" panose="02020603050405020304" pitchFamily="18" charset="0"/>
              <a:cs typeface="Times New Roman" panose="02020603050405020304" pitchFamily="18" charset="0"/>
            </a:endParaRPr>
          </a:p>
          <a:p>
            <a:pPr marL="241300" indent="-228600" algn="just">
              <a:lnSpc>
                <a:spcPct val="100000"/>
              </a:lnSpc>
              <a:spcBef>
                <a:spcPts val="395"/>
              </a:spcBef>
              <a:buAutoNum type="arabicPeriod"/>
            </a:pPr>
            <a:r>
              <a:rPr lang="en-IN" sz="1400" dirty="0">
                <a:latin typeface="Times New Roman" panose="02020603050405020304" pitchFamily="18" charset="0"/>
                <a:cs typeface="Times New Roman" panose="02020603050405020304" pitchFamily="18" charset="0"/>
                <a:hlinkClick r:id="rId2"/>
              </a:rPr>
              <a:t>https://ieeexplore.ieee.org/document/8326023</a:t>
            </a:r>
            <a:endParaRPr lang="en-IN" sz="1400" dirty="0">
              <a:latin typeface="Times New Roman" panose="02020603050405020304" pitchFamily="18" charset="0"/>
              <a:cs typeface="Times New Roman" panose="02020603050405020304" pitchFamily="18" charset="0"/>
            </a:endParaRPr>
          </a:p>
          <a:p>
            <a:pPr marL="241300" indent="-228600" algn="just">
              <a:lnSpc>
                <a:spcPct val="100000"/>
              </a:lnSpc>
              <a:spcBef>
                <a:spcPts val="395"/>
              </a:spcBef>
              <a:buAutoNum type="arabicPeriod"/>
            </a:pPr>
            <a:endParaRPr lang="en-IN" sz="1400" dirty="0">
              <a:latin typeface="Times New Roman" panose="02020603050405020304" pitchFamily="18" charset="0"/>
              <a:cs typeface="Times New Roman" panose="02020603050405020304" pitchFamily="18" charset="0"/>
            </a:endParaRPr>
          </a:p>
          <a:p>
            <a:pPr marL="241300" indent="-228600" algn="just">
              <a:lnSpc>
                <a:spcPct val="100000"/>
              </a:lnSpc>
              <a:spcBef>
                <a:spcPts val="395"/>
              </a:spcBef>
              <a:buAutoNum type="arabicPeriod"/>
            </a:pPr>
            <a:endParaRPr lang="en-IN" sz="1400" dirty="0">
              <a:latin typeface="Times New Roman" panose="02020603050405020304" pitchFamily="18" charset="0"/>
              <a:cs typeface="Times New Roman" panose="02020603050405020304" pitchFamily="18" charset="0"/>
            </a:endParaRPr>
          </a:p>
          <a:p>
            <a:pPr marL="12700" algn="just">
              <a:lnSpc>
                <a:spcPct val="100000"/>
              </a:lnSpc>
              <a:spcBef>
                <a:spcPts val="395"/>
              </a:spcBef>
            </a:pPr>
            <a:endParaRPr sz="14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150" y="1120775"/>
            <a:ext cx="3733800" cy="1002197"/>
          </a:xfrm>
          <a:prstGeom prst="rect">
            <a:avLst/>
          </a:prstGeom>
        </p:spPr>
        <p:txBody>
          <a:bodyPr vert="horz" wrap="square" lIns="0" tIns="17145" rIns="0" bIns="0" rtlCol="0">
            <a:spAutoFit/>
          </a:bodyPr>
          <a:lstStyle/>
          <a:p>
            <a:pPr marL="15240" algn="ctr">
              <a:lnSpc>
                <a:spcPct val="100000"/>
              </a:lnSpc>
              <a:spcBef>
                <a:spcPts val="135"/>
              </a:spcBef>
            </a:pPr>
            <a:r>
              <a:rPr sz="3200" spc="55" dirty="0"/>
              <a:t>THANK</a:t>
            </a:r>
            <a:r>
              <a:rPr lang="en-IN" sz="3200" spc="55" dirty="0"/>
              <a:t> </a:t>
            </a:r>
            <a:br>
              <a:rPr lang="en-IN" sz="3200" spc="55" dirty="0"/>
            </a:br>
            <a:r>
              <a:rPr sz="3200" spc="55" dirty="0"/>
              <a:t> </a:t>
            </a:r>
            <a:r>
              <a:rPr sz="3200" spc="45" dirty="0"/>
              <a:t>YOU</a:t>
            </a:r>
            <a:endParaRPr sz="3200"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71511"/>
            <a:ext cx="142748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3333B2"/>
                </a:solidFill>
                <a:latin typeface="Times New Roman"/>
                <a:cs typeface="Times New Roman"/>
              </a:rPr>
              <a:t>Problem</a:t>
            </a:r>
            <a:r>
              <a:rPr sz="1400" spc="-55" dirty="0">
                <a:solidFill>
                  <a:srgbClr val="3333B2"/>
                </a:solidFill>
                <a:latin typeface="Times New Roman"/>
                <a:cs typeface="Times New Roman"/>
              </a:rPr>
              <a:t> </a:t>
            </a:r>
            <a:r>
              <a:rPr sz="1400" spc="5" dirty="0">
                <a:solidFill>
                  <a:srgbClr val="3333B2"/>
                </a:solidFill>
                <a:latin typeface="Times New Roman"/>
                <a:cs typeface="Times New Roman"/>
              </a:rPr>
              <a:t>Definition</a:t>
            </a:r>
            <a:endParaRPr sz="1400">
              <a:latin typeface="Times New Roman"/>
              <a:cs typeface="Times New Roman"/>
            </a:endParaRPr>
          </a:p>
        </p:txBody>
      </p:sp>
      <p:sp>
        <p:nvSpPr>
          <p:cNvPr id="3" name="object 3"/>
          <p:cNvSpPr txBox="1"/>
          <p:nvPr/>
        </p:nvSpPr>
        <p:spPr>
          <a:xfrm>
            <a:off x="347294" y="1332125"/>
            <a:ext cx="3827145" cy="819904"/>
          </a:xfrm>
          <a:prstGeom prst="rect">
            <a:avLst/>
          </a:prstGeom>
        </p:spPr>
        <p:txBody>
          <a:bodyPr vert="horz" wrap="square" lIns="0" tIns="22860" rIns="0" bIns="0" rtlCol="0">
            <a:spAutoFit/>
          </a:bodyPr>
          <a:lstStyle/>
          <a:p>
            <a:pPr marL="12700" marR="5080" algn="just">
              <a:lnSpc>
                <a:spcPct val="150000"/>
              </a:lnSpc>
              <a:spcBef>
                <a:spcPts val="180"/>
              </a:spcBef>
            </a:pPr>
            <a:r>
              <a:rPr lang="en-US" sz="1200" dirty="0">
                <a:latin typeface="Times New Roman" panose="02020603050405020304" pitchFamily="18" charset="0"/>
                <a:cs typeface="Times New Roman" panose="02020603050405020304" pitchFamily="18" charset="0"/>
              </a:rPr>
              <a:t>We aim to develop Smart city solutions by modernizing the street lighting system by using Internet of things to ease the process and make it environmentally friendly.</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1337310" cy="244475"/>
          </a:xfrm>
          <a:prstGeom prst="rect">
            <a:avLst/>
          </a:prstGeom>
        </p:spPr>
        <p:txBody>
          <a:bodyPr vert="horz" wrap="square" lIns="0" tIns="17145" rIns="0" bIns="0" rtlCol="0">
            <a:spAutoFit/>
          </a:bodyPr>
          <a:lstStyle/>
          <a:p>
            <a:pPr marL="12700">
              <a:lnSpc>
                <a:spcPct val="100000"/>
              </a:lnSpc>
              <a:spcBef>
                <a:spcPts val="135"/>
              </a:spcBef>
            </a:pPr>
            <a:r>
              <a:rPr spc="10" dirty="0"/>
              <a:t>Literature</a:t>
            </a:r>
            <a:r>
              <a:rPr spc="-25" dirty="0"/>
              <a:t> </a:t>
            </a:r>
            <a:r>
              <a:rPr dirty="0"/>
              <a:t>Review</a:t>
            </a:r>
          </a:p>
        </p:txBody>
      </p:sp>
      <p:sp>
        <p:nvSpPr>
          <p:cNvPr id="4" name="TextBox 3">
            <a:extLst>
              <a:ext uri="{FF2B5EF4-FFF2-40B4-BE49-F238E27FC236}">
                <a16:creationId xmlns:a16="http://schemas.microsoft.com/office/drawing/2014/main" id="{220AE919-EAA7-420A-93EA-414181B9C158}"/>
              </a:ext>
            </a:extLst>
          </p:cNvPr>
          <p:cNvSpPr txBox="1"/>
          <p:nvPr/>
        </p:nvSpPr>
        <p:spPr>
          <a:xfrm>
            <a:off x="247650" y="511175"/>
            <a:ext cx="3962400" cy="2746906"/>
          </a:xfrm>
          <a:prstGeom prst="rect">
            <a:avLst/>
          </a:prstGeom>
          <a:noFill/>
        </p:spPr>
        <p:txBody>
          <a:bodyPr wrap="square" rtlCol="0">
            <a:spAutoFit/>
          </a:bodyPr>
          <a:lstStyle/>
          <a:p>
            <a:r>
              <a:rPr lang="en-US" sz="1150" dirty="0">
                <a:latin typeface="Times New Roman" panose="02020603050405020304" pitchFamily="18" charset="0"/>
                <a:cs typeface="Times New Roman" panose="02020603050405020304" pitchFamily="18" charset="0"/>
              </a:rPr>
              <a:t>The aim of automated streetlight management system using IOT is the conservation of energy by reducing electricity wastage as well as to reduce the manpower. Streetlights are the elemental part of any city since it facilitates better night visions, secure roads, and exposure to public areas but it consumes a quite large proportion of electricity. In the manual streetlight system lights its powered from sunset to sunrise with maximum intensity even when there is sufficient light available. This energy wastage can be avoided by switching off lights automatically. The saved energy can be efficiently utilized for other purposes like residential, commercial, transportation etc. This can be achieved using an IOT enabled streetlight management system. The project uses Light Emitting Diodes (LED) that do not consume an enormous amount of electricity to replace the power consuming traditional HID lamps.</a:t>
            </a:r>
            <a:endParaRPr lang="en-IN" sz="11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549865"/>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1337310" cy="244475"/>
          </a:xfrm>
          <a:prstGeom prst="rect">
            <a:avLst/>
          </a:prstGeom>
        </p:spPr>
        <p:txBody>
          <a:bodyPr vert="horz" wrap="square" lIns="0" tIns="17145" rIns="0" bIns="0" rtlCol="0">
            <a:spAutoFit/>
          </a:bodyPr>
          <a:lstStyle/>
          <a:p>
            <a:pPr marL="12700">
              <a:lnSpc>
                <a:spcPct val="100000"/>
              </a:lnSpc>
              <a:spcBef>
                <a:spcPts val="135"/>
              </a:spcBef>
            </a:pPr>
            <a:r>
              <a:rPr spc="10" dirty="0"/>
              <a:t>Literature</a:t>
            </a:r>
            <a:r>
              <a:rPr spc="-25" dirty="0"/>
              <a:t> </a:t>
            </a:r>
            <a:r>
              <a:rPr dirty="0"/>
              <a:t>Review</a:t>
            </a:r>
          </a:p>
        </p:txBody>
      </p:sp>
      <p:sp>
        <p:nvSpPr>
          <p:cNvPr id="5" name="TextBox 4">
            <a:extLst>
              <a:ext uri="{FF2B5EF4-FFF2-40B4-BE49-F238E27FC236}">
                <a16:creationId xmlns:a16="http://schemas.microsoft.com/office/drawing/2014/main" id="{A6AC2D78-970D-4083-B738-FBEEAA4E5E5A}"/>
              </a:ext>
            </a:extLst>
          </p:cNvPr>
          <p:cNvSpPr txBox="1"/>
          <p:nvPr/>
        </p:nvSpPr>
        <p:spPr>
          <a:xfrm>
            <a:off x="171450" y="434975"/>
            <a:ext cx="4267200" cy="2392963"/>
          </a:xfrm>
          <a:prstGeom prst="rect">
            <a:avLst/>
          </a:prstGeom>
          <a:noFill/>
        </p:spPr>
        <p:txBody>
          <a:bodyPr wrap="square" rtlCol="0">
            <a:spAutoFit/>
          </a:bodyPr>
          <a:lstStyle/>
          <a:p>
            <a:r>
              <a:rPr lang="en-US" sz="1150" dirty="0">
                <a:latin typeface="Times New Roman" panose="02020603050405020304" pitchFamily="18" charset="0"/>
                <a:cs typeface="Times New Roman" panose="02020603050405020304" pitchFamily="18" charset="0"/>
              </a:rPr>
              <a:t>Disadvantages of Existing System:</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Manual Switching off/on of Street Lights</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More Energy Consumption.</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High expense.</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More manpower.</a:t>
            </a:r>
          </a:p>
          <a:p>
            <a:r>
              <a:rPr lang="en-US" sz="1150" dirty="0">
                <a:latin typeface="Times New Roman" panose="02020603050405020304" pitchFamily="18" charset="0"/>
                <a:cs typeface="Times New Roman" panose="02020603050405020304" pitchFamily="18" charset="0"/>
              </a:rPr>
              <a:t>Advantages of the Proposed System:</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Automatic Switching of Street lights.</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Maintenance Cost Reduction.</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Reduction in CO₂ emission.</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Reduction of light pollution.</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Wireless Communication.</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Energy Saving.</a:t>
            </a:r>
          </a:p>
          <a:p>
            <a:pPr marL="171450" indent="-171450">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 Reduction of manpower.</a:t>
            </a:r>
            <a:endParaRPr lang="en-IN" sz="11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727227"/>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1303655" cy="244475"/>
          </a:xfrm>
          <a:prstGeom prst="rect">
            <a:avLst/>
          </a:prstGeom>
        </p:spPr>
        <p:txBody>
          <a:bodyPr vert="horz" wrap="square" lIns="0" tIns="17145" rIns="0" bIns="0" rtlCol="0">
            <a:spAutoFit/>
          </a:bodyPr>
          <a:lstStyle/>
          <a:p>
            <a:pPr marL="12700">
              <a:lnSpc>
                <a:spcPct val="100000"/>
              </a:lnSpc>
              <a:spcBef>
                <a:spcPts val="135"/>
              </a:spcBef>
            </a:pPr>
            <a:r>
              <a:rPr spc="15" dirty="0"/>
              <a:t>Hardware</a:t>
            </a:r>
            <a:r>
              <a:rPr spc="-65" dirty="0"/>
              <a:t> </a:t>
            </a:r>
            <a:r>
              <a:rPr spc="15" dirty="0"/>
              <a:t>Design</a:t>
            </a:r>
          </a:p>
        </p:txBody>
      </p:sp>
      <p:sp>
        <p:nvSpPr>
          <p:cNvPr id="3" name="object 3"/>
          <p:cNvSpPr txBox="1"/>
          <p:nvPr/>
        </p:nvSpPr>
        <p:spPr>
          <a:xfrm>
            <a:off x="400050" y="587375"/>
            <a:ext cx="3909695" cy="2194703"/>
          </a:xfrm>
          <a:prstGeom prst="rect">
            <a:avLst/>
          </a:prstGeom>
        </p:spPr>
        <p:txBody>
          <a:bodyPr vert="horz" wrap="square" lIns="0" tIns="12065" rIns="0" bIns="0" rtlCol="0">
            <a:spAutoFit/>
          </a:bodyPr>
          <a:lstStyle/>
          <a:p>
            <a:pPr marL="12700" marR="5080" algn="just">
              <a:lnSpc>
                <a:spcPct val="150000"/>
              </a:lnSpc>
              <a:spcBef>
                <a:spcPts val="95"/>
              </a:spcBef>
            </a:pPr>
            <a:r>
              <a:rPr lang="en-US" sz="1200" b="1" dirty="0">
                <a:latin typeface="Times New Roman" panose="02020603050405020304" pitchFamily="18" charset="0"/>
                <a:cs typeface="Times New Roman" panose="02020603050405020304" pitchFamily="18" charset="0"/>
              </a:rPr>
              <a:t>ESP8266 </a:t>
            </a:r>
            <a:r>
              <a:rPr lang="en-US" sz="1200" b="1" dirty="0" err="1">
                <a:latin typeface="Times New Roman" panose="02020603050405020304" pitchFamily="18" charset="0"/>
                <a:cs typeface="Times New Roman" panose="02020603050405020304" pitchFamily="18" charset="0"/>
              </a:rPr>
              <a:t>NodeMCU</a:t>
            </a:r>
            <a:r>
              <a:rPr lang="en-US" sz="1200" b="0" i="0" dirty="0">
                <a:effectLst/>
                <a:latin typeface="Times New Roman" panose="02020603050405020304" pitchFamily="18" charset="0"/>
                <a:cs typeface="Times New Roman" panose="02020603050405020304" pitchFamily="18" charset="0"/>
              </a:rPr>
              <a:t> is an open source IoT </a:t>
            </a:r>
            <a:r>
              <a:rPr lang="en-US" sz="1200" b="0" i="0" dirty="0" err="1">
                <a:effectLst/>
                <a:latin typeface="Times New Roman" panose="02020603050405020304" pitchFamily="18" charset="0"/>
                <a:cs typeface="Times New Roman" panose="02020603050405020304" pitchFamily="18" charset="0"/>
              </a:rPr>
              <a:t>platform.It</a:t>
            </a:r>
            <a:r>
              <a:rPr lang="en-US" sz="1200" b="0" i="0" dirty="0">
                <a:effectLst/>
                <a:latin typeface="Times New Roman" panose="02020603050405020304" pitchFamily="18" charset="0"/>
                <a:cs typeface="Times New Roman" panose="02020603050405020304" pitchFamily="18" charset="0"/>
              </a:rPr>
              <a:t> includes firmware which runs on the low-cost Wi-Fi enabled ESP8266 Wi-Fi SoC from </a:t>
            </a:r>
            <a:r>
              <a:rPr lang="en-US" sz="1200" b="0" i="0" dirty="0" err="1">
                <a:effectLst/>
                <a:latin typeface="Times New Roman" panose="02020603050405020304" pitchFamily="18" charset="0"/>
                <a:cs typeface="Times New Roman" panose="02020603050405020304" pitchFamily="18" charset="0"/>
              </a:rPr>
              <a:t>Espressif</a:t>
            </a:r>
            <a:r>
              <a:rPr lang="en-US" sz="1200" b="0" i="0" dirty="0">
                <a:effectLst/>
                <a:latin typeface="Times New Roman" panose="02020603050405020304" pitchFamily="18" charset="0"/>
                <a:cs typeface="Times New Roman" panose="02020603050405020304" pitchFamily="18" charset="0"/>
              </a:rPr>
              <a:t> Systems, and hardware which is based on the ESP-12 module. It has GPIO, SPI, I2C, ADC, PWM AND UART pins for communication and controlling other peripherals attached to it. On board </a:t>
            </a:r>
            <a:r>
              <a:rPr lang="en-US" sz="1200" b="0" i="0" dirty="0" err="1">
                <a:effectLst/>
                <a:latin typeface="Times New Roman" panose="02020603050405020304" pitchFamily="18" charset="0"/>
                <a:cs typeface="Times New Roman" panose="02020603050405020304" pitchFamily="18" charset="0"/>
              </a:rPr>
              <a:t>NodeMCU</a:t>
            </a:r>
            <a:r>
              <a:rPr lang="en-US" sz="1200" b="0" i="0" dirty="0">
                <a:effectLst/>
                <a:latin typeface="Times New Roman" panose="02020603050405020304" pitchFamily="18" charset="0"/>
                <a:cs typeface="Times New Roman" panose="02020603050405020304" pitchFamily="18" charset="0"/>
              </a:rPr>
              <a:t> has CP2102 IC which provides USB to TTL functionality.</a:t>
            </a:r>
            <a:endParaRPr sz="1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49046"/>
            <a:ext cx="3276600" cy="232756"/>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3333B2"/>
                </a:solidFill>
                <a:latin typeface="Times New Roman" panose="02020603050405020304" pitchFamily="18" charset="0"/>
                <a:cs typeface="Times New Roman" panose="02020603050405020304" pitchFamily="18" charset="0"/>
              </a:rPr>
              <a:t>Sensors </a:t>
            </a:r>
            <a:r>
              <a:rPr sz="1400" spc="25" dirty="0">
                <a:solidFill>
                  <a:srgbClr val="3333B2"/>
                </a:solidFill>
                <a:latin typeface="Times New Roman" panose="02020603050405020304" pitchFamily="18" charset="0"/>
                <a:cs typeface="Times New Roman" panose="02020603050405020304" pitchFamily="18" charset="0"/>
              </a:rPr>
              <a:t>&amp; </a:t>
            </a:r>
            <a:r>
              <a:rPr sz="1400" spc="15" dirty="0">
                <a:solidFill>
                  <a:srgbClr val="3333B2"/>
                </a:solidFill>
                <a:latin typeface="Times New Roman" panose="02020603050405020304" pitchFamily="18" charset="0"/>
                <a:cs typeface="Times New Roman" panose="02020603050405020304" pitchFamily="18" charset="0"/>
              </a:rPr>
              <a:t>Actuators</a:t>
            </a:r>
            <a:r>
              <a:rPr sz="1400" spc="-110" dirty="0">
                <a:solidFill>
                  <a:srgbClr val="3333B2"/>
                </a:solidFill>
                <a:latin typeface="Times New Roman" panose="02020603050405020304" pitchFamily="18" charset="0"/>
                <a:cs typeface="Times New Roman" panose="02020603050405020304" pitchFamily="18" charset="0"/>
              </a:rPr>
              <a:t> </a:t>
            </a:r>
            <a:r>
              <a:rPr sz="1400" spc="5" dirty="0">
                <a:solidFill>
                  <a:srgbClr val="3333B2"/>
                </a:solidFill>
                <a:latin typeface="Times New Roman" panose="02020603050405020304" pitchFamily="18" charset="0"/>
                <a:cs typeface="Times New Roman" panose="02020603050405020304" pitchFamily="18" charset="0"/>
              </a:rPr>
              <a:t>identified</a:t>
            </a:r>
            <a:endParaRPr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0FCEAE7-0BCC-4394-A69B-DB43A3328AA2}"/>
              </a:ext>
            </a:extLst>
          </p:cNvPr>
          <p:cNvSpPr txBox="1"/>
          <p:nvPr/>
        </p:nvSpPr>
        <p:spPr>
          <a:xfrm>
            <a:off x="323850" y="364972"/>
            <a:ext cx="3733800" cy="2930354"/>
          </a:xfrm>
          <a:prstGeom prst="rect">
            <a:avLst/>
          </a:prstGeom>
          <a:noFill/>
        </p:spPr>
        <p:txBody>
          <a:bodyPr wrap="square" rtlCol="0">
            <a:spAutoFit/>
          </a:bodyPr>
          <a:lstStyle/>
          <a:p>
            <a:pPr marL="342900" indent="-342900" algn="just">
              <a:buFont typeface="+mj-lt"/>
              <a:buAutoNum type="arabicPeriod"/>
            </a:pPr>
            <a:r>
              <a:rPr lang="en-IN" sz="1400" u="sng" dirty="0">
                <a:latin typeface="Times New Roman" panose="02020603050405020304" pitchFamily="18" charset="0"/>
                <a:cs typeface="Times New Roman" panose="02020603050405020304" pitchFamily="18" charset="0"/>
              </a:rPr>
              <a:t>IR Sensor</a:t>
            </a:r>
          </a:p>
          <a:p>
            <a:pPr algn="just">
              <a:lnSpc>
                <a:spcPct val="150000"/>
              </a:lnSpc>
            </a:pPr>
            <a:r>
              <a:rPr lang="en-US" sz="1150" b="0" i="0" dirty="0">
                <a:effectLst/>
                <a:latin typeface="Open Sans"/>
              </a:rPr>
              <a:t>IR sensor is an electronic device which is used to detect objects by sensing infrared radiations reflected from the objects. It mainly consists of a transmitter </a:t>
            </a:r>
            <a:r>
              <a:rPr lang="en-US" sz="1150" b="1" i="0" dirty="0">
                <a:effectLst/>
                <a:latin typeface="Open Sans"/>
              </a:rPr>
              <a:t>IR LED and a receiver photodiode</a:t>
            </a:r>
            <a:r>
              <a:rPr lang="en-US" sz="1150" b="0" i="0" dirty="0">
                <a:effectLst/>
                <a:latin typeface="Open Sans"/>
              </a:rPr>
              <a:t>. When a specific positive voltage is applied across the transmitter LED it transmits the IR rays. If these rays fall on some object, then that object reflects back the IR rays which are received by the receiver photodiode. The receiver diode generates a voltage across its terminals which depend on the intensity of light reflected by the object. </a:t>
            </a:r>
            <a:endParaRPr lang="en-IN" sz="115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0BDB3-89C7-4EE7-B10E-DFA150018CF3}"/>
              </a:ext>
            </a:extLst>
          </p:cNvPr>
          <p:cNvSpPr txBox="1"/>
          <p:nvPr/>
        </p:nvSpPr>
        <p:spPr>
          <a:xfrm>
            <a:off x="95250" y="53975"/>
            <a:ext cx="3057322" cy="307777"/>
          </a:xfrm>
          <a:prstGeom prst="rect">
            <a:avLst/>
          </a:prstGeom>
          <a:noFill/>
        </p:spPr>
        <p:txBody>
          <a:bodyPr wrap="square">
            <a:spAutoFit/>
          </a:bodyPr>
          <a:lstStyle/>
          <a:p>
            <a:pPr marL="12700">
              <a:lnSpc>
                <a:spcPct val="100000"/>
              </a:lnSpc>
              <a:spcBef>
                <a:spcPts val="135"/>
              </a:spcBef>
            </a:pPr>
            <a:r>
              <a:rPr lang="en-IN" sz="1400" spc="15" dirty="0">
                <a:solidFill>
                  <a:srgbClr val="3333B2"/>
                </a:solidFill>
                <a:latin typeface="Times New Roman" panose="02020603050405020304" pitchFamily="18" charset="0"/>
                <a:cs typeface="Times New Roman" panose="02020603050405020304" pitchFamily="18" charset="0"/>
              </a:rPr>
              <a:t>Sensors </a:t>
            </a:r>
            <a:r>
              <a:rPr lang="en-IN" sz="1400" spc="25" dirty="0">
                <a:solidFill>
                  <a:srgbClr val="3333B2"/>
                </a:solidFill>
                <a:latin typeface="Times New Roman" panose="02020603050405020304" pitchFamily="18" charset="0"/>
                <a:cs typeface="Times New Roman" panose="02020603050405020304" pitchFamily="18" charset="0"/>
              </a:rPr>
              <a:t>&amp; </a:t>
            </a:r>
            <a:r>
              <a:rPr lang="en-IN" sz="1400" spc="15" dirty="0">
                <a:solidFill>
                  <a:srgbClr val="3333B2"/>
                </a:solidFill>
                <a:latin typeface="Times New Roman" panose="02020603050405020304" pitchFamily="18" charset="0"/>
                <a:cs typeface="Times New Roman" panose="02020603050405020304" pitchFamily="18" charset="0"/>
              </a:rPr>
              <a:t>Actuators</a:t>
            </a:r>
            <a:r>
              <a:rPr lang="en-IN" sz="1400" spc="-110" dirty="0">
                <a:solidFill>
                  <a:srgbClr val="3333B2"/>
                </a:solidFill>
                <a:latin typeface="Times New Roman" panose="02020603050405020304" pitchFamily="18" charset="0"/>
                <a:cs typeface="Times New Roman" panose="02020603050405020304" pitchFamily="18" charset="0"/>
              </a:rPr>
              <a:t> </a:t>
            </a:r>
            <a:r>
              <a:rPr lang="en-IN" sz="1400" spc="5" dirty="0">
                <a:solidFill>
                  <a:srgbClr val="3333B2"/>
                </a:solidFill>
                <a:latin typeface="Times New Roman" panose="02020603050405020304" pitchFamily="18" charset="0"/>
                <a:cs typeface="Times New Roman" panose="02020603050405020304" pitchFamily="18" charset="0"/>
              </a:rPr>
              <a:t>identified</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E95AE0-CE2C-47F0-86CA-BC12105102B3}"/>
              </a:ext>
            </a:extLst>
          </p:cNvPr>
          <p:cNvSpPr txBox="1"/>
          <p:nvPr/>
        </p:nvSpPr>
        <p:spPr>
          <a:xfrm>
            <a:off x="323850" y="511175"/>
            <a:ext cx="3810000" cy="2665089"/>
          </a:xfrm>
          <a:prstGeom prst="rect">
            <a:avLst/>
          </a:prstGeom>
          <a:noFill/>
        </p:spPr>
        <p:txBody>
          <a:bodyPr wrap="square" rtlCol="0">
            <a:spAutoFit/>
          </a:bodyPr>
          <a:lstStyle/>
          <a:p>
            <a:pPr marL="342900" indent="-342900">
              <a:buAutoNum type="arabicPeriod" startAt="2"/>
            </a:pPr>
            <a:r>
              <a:rPr lang="en-IN" sz="1400" u="sng" dirty="0">
                <a:latin typeface="Times New Roman" panose="02020603050405020304" pitchFamily="18" charset="0"/>
                <a:cs typeface="Times New Roman" panose="02020603050405020304" pitchFamily="18" charset="0"/>
              </a:rPr>
              <a:t>LDR Sensor</a:t>
            </a:r>
          </a:p>
          <a:p>
            <a:pPr algn="just">
              <a:lnSpc>
                <a:spcPct val="150000"/>
              </a:lnSpc>
            </a:pPr>
            <a:r>
              <a:rPr lang="en-US" sz="1150" b="0" i="0" dirty="0">
                <a:effectLst/>
                <a:latin typeface="Times New Roman" panose="02020603050405020304" pitchFamily="18" charset="0"/>
                <a:cs typeface="Times New Roman" panose="02020603050405020304" pitchFamily="18" charset="0"/>
              </a:rPr>
              <a:t>LDR stands for </a:t>
            </a:r>
            <a:r>
              <a:rPr lang="en-US" sz="1150" b="1" i="0" dirty="0">
                <a:effectLst/>
                <a:latin typeface="Times New Roman" panose="02020603050405020304" pitchFamily="18" charset="0"/>
                <a:cs typeface="Times New Roman" panose="02020603050405020304" pitchFamily="18" charset="0"/>
              </a:rPr>
              <a:t>Light Dependent Resistor</a:t>
            </a:r>
            <a:r>
              <a:rPr lang="en-US" sz="1150" b="0" i="0" dirty="0">
                <a:effectLst/>
                <a:latin typeface="Times New Roman" panose="02020603050405020304" pitchFamily="18" charset="0"/>
                <a:cs typeface="Times New Roman" panose="02020603050405020304" pitchFamily="18" charset="0"/>
              </a:rPr>
              <a:t> also known as photo-resistor. LDR is sensitive to light and its resistance changes according to the intensity of light falling on it. When light incident on the LDR exceeds some threshold, it absorbs the photons and allows electrons to jump into the conduction band. LDR generates a variable resistance which depends on the intensity of light falling on it. It is mainly used in electric circuits like streetlights, alarm clocks, automatic brightness and contrast control etc.</a:t>
            </a:r>
            <a:endParaRPr lang="en-IN" sz="115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40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3350260" cy="244475"/>
          </a:xfrm>
          <a:prstGeom prst="rect">
            <a:avLst/>
          </a:prstGeom>
        </p:spPr>
        <p:txBody>
          <a:bodyPr vert="horz" wrap="square" lIns="0" tIns="17145" rIns="0" bIns="0" rtlCol="0">
            <a:spAutoFit/>
          </a:bodyPr>
          <a:lstStyle/>
          <a:p>
            <a:pPr marL="12700">
              <a:lnSpc>
                <a:spcPct val="100000"/>
              </a:lnSpc>
              <a:spcBef>
                <a:spcPts val="135"/>
              </a:spcBef>
            </a:pPr>
            <a:r>
              <a:rPr spc="5" dirty="0"/>
              <a:t>Justification </a:t>
            </a:r>
            <a:r>
              <a:rPr spc="10" dirty="0"/>
              <a:t>for </a:t>
            </a:r>
            <a:r>
              <a:rPr spc="15" dirty="0"/>
              <a:t>Sensors </a:t>
            </a:r>
            <a:r>
              <a:rPr spc="25" dirty="0"/>
              <a:t>&amp; </a:t>
            </a:r>
            <a:r>
              <a:rPr spc="15" dirty="0"/>
              <a:t>Actuators</a:t>
            </a:r>
            <a:r>
              <a:rPr spc="-55" dirty="0"/>
              <a:t> </a:t>
            </a:r>
            <a:r>
              <a:rPr spc="10" dirty="0"/>
              <a:t>selected</a:t>
            </a:r>
          </a:p>
        </p:txBody>
      </p:sp>
      <p:sp>
        <p:nvSpPr>
          <p:cNvPr id="3" name="object 3"/>
          <p:cNvSpPr txBox="1"/>
          <p:nvPr/>
        </p:nvSpPr>
        <p:spPr>
          <a:xfrm>
            <a:off x="400050" y="434975"/>
            <a:ext cx="3555365" cy="2660600"/>
          </a:xfrm>
          <a:prstGeom prst="rect">
            <a:avLst/>
          </a:prstGeom>
        </p:spPr>
        <p:txBody>
          <a:bodyPr vert="horz" wrap="square" lIns="0" tIns="12065" rIns="0" bIns="0" rtlCol="0">
            <a:spAutoFit/>
          </a:bodyPr>
          <a:lstStyle/>
          <a:p>
            <a:pPr marL="12700" marR="5080" algn="just">
              <a:lnSpc>
                <a:spcPct val="150000"/>
              </a:lnSpc>
              <a:spcBef>
                <a:spcPts val="95"/>
              </a:spcBef>
            </a:pPr>
            <a:r>
              <a:rPr lang="en-IN" sz="1150" spc="-5" dirty="0">
                <a:latin typeface="Times New Roman" panose="02020603050405020304" pitchFamily="18" charset="0"/>
                <a:cs typeface="Times New Roman" panose="02020603050405020304" pitchFamily="18" charset="0"/>
              </a:rPr>
              <a:t>We decided to use </a:t>
            </a:r>
            <a:r>
              <a:rPr lang="en-IN" sz="1150" b="1" spc="-5" dirty="0">
                <a:latin typeface="Times New Roman" panose="02020603050405020304" pitchFamily="18" charset="0"/>
                <a:cs typeface="Times New Roman" panose="02020603050405020304" pitchFamily="18" charset="0"/>
              </a:rPr>
              <a:t>IR proximity Sensor </a:t>
            </a:r>
            <a:r>
              <a:rPr lang="en-IN" sz="1150" spc="-5" dirty="0">
                <a:latin typeface="Times New Roman" panose="02020603050405020304" pitchFamily="18" charset="0"/>
                <a:cs typeface="Times New Roman" panose="02020603050405020304" pitchFamily="18" charset="0"/>
              </a:rPr>
              <a:t>compared to the other available sensors like ultrasonic proximity sensors and capacitive proximity sensors by considering factors like cost, performance over a long distance, suitability to detect complex objects.</a:t>
            </a:r>
          </a:p>
          <a:p>
            <a:pPr marL="12700" marR="5080" algn="just">
              <a:lnSpc>
                <a:spcPct val="150000"/>
              </a:lnSpc>
              <a:spcBef>
                <a:spcPts val="95"/>
              </a:spcBef>
            </a:pPr>
            <a:endParaRPr lang="en-IN" sz="1150" b="1" spc="-5" dirty="0">
              <a:latin typeface="Times New Roman" panose="02020603050405020304" pitchFamily="18" charset="0"/>
              <a:cs typeface="Times New Roman" panose="02020603050405020304" pitchFamily="18" charset="0"/>
            </a:endParaRPr>
          </a:p>
          <a:p>
            <a:pPr marL="12700" marR="5080" algn="just">
              <a:lnSpc>
                <a:spcPct val="150000"/>
              </a:lnSpc>
              <a:spcBef>
                <a:spcPts val="95"/>
              </a:spcBef>
            </a:pPr>
            <a:r>
              <a:rPr lang="en-IN" sz="1150" dirty="0">
                <a:latin typeface="Times New Roman" panose="02020603050405020304" pitchFamily="18" charset="0"/>
                <a:cs typeface="Times New Roman" panose="02020603050405020304" pitchFamily="18" charset="0"/>
              </a:rPr>
              <a:t>We chose </a:t>
            </a:r>
            <a:r>
              <a:rPr lang="en-IN" sz="1150" b="1" dirty="0">
                <a:latin typeface="Times New Roman" panose="02020603050405020304" pitchFamily="18" charset="0"/>
                <a:cs typeface="Times New Roman" panose="02020603050405020304" pitchFamily="18" charset="0"/>
              </a:rPr>
              <a:t>LDR Sensor </a:t>
            </a:r>
            <a:r>
              <a:rPr lang="en-IN" sz="1150" dirty="0">
                <a:latin typeface="Times New Roman" panose="02020603050405020304" pitchFamily="18" charset="0"/>
                <a:cs typeface="Times New Roman" panose="02020603050405020304" pitchFamily="18" charset="0"/>
              </a:rPr>
              <a:t>compared to photodiode taking into consideration the cost and the fact that LDR can vary the light depending on the environments lighting conditions as compared to a photodiode which can only turn it on or off. </a:t>
            </a:r>
            <a:endParaRPr sz="115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1511"/>
            <a:ext cx="2995930" cy="244475"/>
          </a:xfrm>
          <a:prstGeom prst="rect">
            <a:avLst/>
          </a:prstGeom>
        </p:spPr>
        <p:txBody>
          <a:bodyPr vert="horz" wrap="square" lIns="0" tIns="17145" rIns="0" bIns="0" rtlCol="0">
            <a:spAutoFit/>
          </a:bodyPr>
          <a:lstStyle/>
          <a:p>
            <a:pPr marL="12700">
              <a:lnSpc>
                <a:spcPct val="100000"/>
              </a:lnSpc>
              <a:spcBef>
                <a:spcPts val="135"/>
              </a:spcBef>
            </a:pPr>
            <a:r>
              <a:rPr spc="5" dirty="0"/>
              <a:t>Specification </a:t>
            </a:r>
            <a:r>
              <a:rPr spc="10" dirty="0"/>
              <a:t>of the </a:t>
            </a:r>
            <a:r>
              <a:rPr spc="15" dirty="0"/>
              <a:t>Sensors </a:t>
            </a:r>
            <a:r>
              <a:rPr spc="25" dirty="0"/>
              <a:t>&amp;</a:t>
            </a:r>
            <a:r>
              <a:rPr spc="-50" dirty="0"/>
              <a:t> </a:t>
            </a:r>
            <a:r>
              <a:rPr spc="15" dirty="0"/>
              <a:t>Actuators</a:t>
            </a:r>
          </a:p>
        </p:txBody>
      </p:sp>
      <p:sp>
        <p:nvSpPr>
          <p:cNvPr id="3" name="object 3"/>
          <p:cNvSpPr txBox="1"/>
          <p:nvPr/>
        </p:nvSpPr>
        <p:spPr>
          <a:xfrm>
            <a:off x="323850" y="434975"/>
            <a:ext cx="3763645" cy="1556195"/>
          </a:xfrm>
          <a:prstGeom prst="rect">
            <a:avLst/>
          </a:prstGeom>
        </p:spPr>
        <p:txBody>
          <a:bodyPr vert="horz" wrap="square" lIns="0" tIns="12065" rIns="0" bIns="0" rtlCol="0">
            <a:spAutoFit/>
          </a:bodyPr>
          <a:lstStyle/>
          <a:p>
            <a:pPr marL="12700" marR="5080">
              <a:lnSpc>
                <a:spcPct val="100000"/>
              </a:lnSpc>
              <a:spcBef>
                <a:spcPts val="95"/>
              </a:spcBef>
            </a:pPr>
            <a:r>
              <a:rPr lang="en-IN" sz="1400" u="sng" spc="-5" dirty="0">
                <a:latin typeface="Times New Roman" panose="02020603050405020304" pitchFamily="18" charset="0"/>
                <a:cs typeface="Times New Roman" panose="02020603050405020304" pitchFamily="18" charset="0"/>
              </a:rPr>
              <a:t>IR Sensor</a:t>
            </a:r>
          </a:p>
          <a:p>
            <a:endParaRPr lang="en-IN" sz="1150" b="0" i="0" u="none" strike="noStrike" baseline="0" dirty="0">
              <a:solidFill>
                <a:srgbClr val="000000"/>
              </a:solidFill>
              <a:latin typeface="Calibri" panose="020F0502020204030204" pitchFamily="34" charset="0"/>
            </a:endParaRPr>
          </a:p>
          <a:p>
            <a:endParaRPr lang="en-IN" sz="1800" b="0" i="0" u="none" strike="noStrike" baseline="0" dirty="0">
              <a:solidFill>
                <a:srgbClr val="000000"/>
              </a:solidFill>
              <a:latin typeface="Calibri" panose="020F0502020204030204" pitchFamily="34" charset="0"/>
            </a:endParaRPr>
          </a:p>
          <a:p>
            <a:pPr marL="12700" marR="5080">
              <a:lnSpc>
                <a:spcPct val="100000"/>
              </a:lnSpc>
              <a:spcBef>
                <a:spcPts val="95"/>
              </a:spcBef>
            </a:pPr>
            <a:endParaRPr lang="en-IN" sz="1150" spc="-5" dirty="0">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IN" sz="1400" u="sng" spc="-5" dirty="0">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IN" sz="1400" u="sng" spc="-5" dirty="0">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IN" sz="1400" u="sng" spc="-5" dirty="0">
                <a:latin typeface="Times New Roman" panose="02020603050405020304" pitchFamily="18" charset="0"/>
                <a:cs typeface="Times New Roman" panose="02020603050405020304" pitchFamily="18" charset="0"/>
              </a:rPr>
              <a:t>LDR Sensor</a:t>
            </a:r>
            <a:endParaRPr sz="14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D62552C-2716-47E3-AE82-97FDEC84B9A8}"/>
              </a:ext>
            </a:extLst>
          </p:cNvPr>
          <p:cNvPicPr>
            <a:picLocks noChangeAspect="1"/>
          </p:cNvPicPr>
          <p:nvPr/>
        </p:nvPicPr>
        <p:blipFill rotWithShape="1">
          <a:blip r:embed="rId2"/>
          <a:srcRect l="7024" t="35308" r="58264" b="32369"/>
          <a:stretch/>
        </p:blipFill>
        <p:spPr>
          <a:xfrm>
            <a:off x="247650" y="793972"/>
            <a:ext cx="1676400" cy="878114"/>
          </a:xfrm>
          <a:prstGeom prst="rect">
            <a:avLst/>
          </a:prstGeom>
        </p:spPr>
      </p:pic>
      <p:pic>
        <p:nvPicPr>
          <p:cNvPr id="7" name="Picture 6">
            <a:extLst>
              <a:ext uri="{FF2B5EF4-FFF2-40B4-BE49-F238E27FC236}">
                <a16:creationId xmlns:a16="http://schemas.microsoft.com/office/drawing/2014/main" id="{6DAAF298-0A77-4937-A7D8-9A061D97A217}"/>
              </a:ext>
            </a:extLst>
          </p:cNvPr>
          <p:cNvPicPr>
            <a:picLocks noChangeAspect="1"/>
          </p:cNvPicPr>
          <p:nvPr/>
        </p:nvPicPr>
        <p:blipFill rotWithShape="1">
          <a:blip r:embed="rId3"/>
          <a:srcRect l="45041" t="24573" r="32009" b="64693"/>
          <a:stretch/>
        </p:blipFill>
        <p:spPr>
          <a:xfrm>
            <a:off x="361949" y="2110159"/>
            <a:ext cx="1447801" cy="386080"/>
          </a:xfrm>
          <a:prstGeom prst="rect">
            <a:avLst/>
          </a:prstGeom>
        </p:spPr>
      </p:pic>
      <p:pic>
        <p:nvPicPr>
          <p:cNvPr id="8" name="Picture 7">
            <a:extLst>
              <a:ext uri="{FF2B5EF4-FFF2-40B4-BE49-F238E27FC236}">
                <a16:creationId xmlns:a16="http://schemas.microsoft.com/office/drawing/2014/main" id="{AD4859D2-99CB-41B8-A60F-4E292E369DFD}"/>
              </a:ext>
            </a:extLst>
          </p:cNvPr>
          <p:cNvPicPr>
            <a:picLocks noChangeAspect="1"/>
          </p:cNvPicPr>
          <p:nvPr/>
        </p:nvPicPr>
        <p:blipFill rotWithShape="1">
          <a:blip r:embed="rId4"/>
          <a:srcRect l="10331" t="61596" r="54959" b="17676"/>
          <a:stretch/>
        </p:blipFill>
        <p:spPr>
          <a:xfrm>
            <a:off x="285749" y="2526401"/>
            <a:ext cx="1940436" cy="651774"/>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1020</Words>
  <Application>Microsoft Office PowerPoint</Application>
  <PresentationFormat>Custom</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Open Sans</vt:lpstr>
      <vt:lpstr>Times New Roman</vt:lpstr>
      <vt:lpstr>Office Theme</vt:lpstr>
      <vt:lpstr>15CSE480 INTERNET OF THINGS Smart Streetlight System  Final Review</vt:lpstr>
      <vt:lpstr>PowerPoint Presentation</vt:lpstr>
      <vt:lpstr>Literature Review</vt:lpstr>
      <vt:lpstr>Literature Review</vt:lpstr>
      <vt:lpstr>Hardware Design</vt:lpstr>
      <vt:lpstr>PowerPoint Presentation</vt:lpstr>
      <vt:lpstr>PowerPoint Presentation</vt:lpstr>
      <vt:lpstr>Justification for Sensors &amp; Actuators selected</vt:lpstr>
      <vt:lpstr>Specification of the Sensors &amp; Actuators</vt:lpstr>
      <vt:lpstr>PowerPoint Presentation</vt:lpstr>
      <vt:lpstr>Software Design</vt:lpstr>
      <vt:lpstr>Software Design</vt:lpstr>
      <vt:lpstr>Software Design</vt:lpstr>
      <vt:lpstr>Software Design</vt:lpstr>
      <vt:lpstr>Important Features:</vt:lpstr>
      <vt:lpstr>Conclusion</vt:lpstr>
      <vt:lpstr>DEMO</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Use case - – 15CSE 480 Internet of Things –  Sprint – 1, Review #2 </dc:title>
  <dc:creator>Student Team:Name1 (CB.EN.U4CSE17xxx)Name2 (CB.EN.U4CSE17xxx)Name3 (CB.EN.U4CSE17xxx) 1cm Department of Computer Science &amp; EngineeringAmrita School of Engineering Amrita Vishwa Vidyapeetham</dc:creator>
  <cp:lastModifiedBy>Nageswara Rao Pulipati (CELA)</cp:lastModifiedBy>
  <cp:revision>14</cp:revision>
  <dcterms:created xsi:type="dcterms:W3CDTF">2020-09-25T06:09:52Z</dcterms:created>
  <dcterms:modified xsi:type="dcterms:W3CDTF">2020-11-16T08:21:01Z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2020-09-24T00:00:00Z</vt:filetime>
  </property>
  <property fmtid="{D5CDD505-2E9C-101B-9397-08002B2CF9AE}" pid="3" name="Creator">
    <vt:lpwstr>LaTeX with Beamer class</vt:lpwstr>
  </property>
  <property fmtid="{D5CDD505-2E9C-101B-9397-08002B2CF9AE}" pid="4" name="LastSaved">
    <vt:filetime>2020-09-25T00:00:00Z</vt:filetime>
  </property>
</Properties>
</file>