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e18afaf3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e18afaf3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e18afaf3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e18afaf3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e7ae4d65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e7ae4d65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e7ae4d657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e7ae4d657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e7ae4d657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e7ae4d657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e18afaf3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e18afaf3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e18afaf3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e18afaf3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e7ae4d657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e7ae4d657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e7ae4d657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e7ae4d657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e7ae4d657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e7ae4d657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e7ae4d65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e7ae4d65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e7ae4d657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e7ae4d657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e7ae4d657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e7ae4d657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e7ae4d657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e7ae4d657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e18afaf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e18afaf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hyperlink" Target="https://link.springer.com/article/10.1007/BF01389000" TargetMode="External"/><Relationship Id="rId5" Type="http://schemas.openxmlformats.org/officeDocument/2006/relationships/hyperlink" Target="https://bytefish.medium.com/use-depth-first-search-algorithm-to-solve-a-maze-ae47758d48e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1.jpg"/><Relationship Id="rId5" Type="http://schemas.openxmlformats.org/officeDocument/2006/relationships/image" Target="../media/image9.png"/><Relationship Id="rId6" Type="http://schemas.openxmlformats.org/officeDocument/2006/relationships/hyperlink" Target="https://hc.labnet.sfbu.edu/~henry/npu/classes/algorithm/tutorialpoints_dsa/slide/depth_first_traversal.html" TargetMode="External"/><Relationship Id="rId7" Type="http://schemas.openxmlformats.org/officeDocument/2006/relationships/hyperlink" Target="https://hc.labnet.sfbu.edu/~henry/npu/classes/algorithm/graph_alg/slide/exercise_graph_alg.html#level_1_dft" TargetMode="External"/><Relationship Id="rId8" Type="http://schemas.openxmlformats.org/officeDocument/2006/relationships/hyperlink" Target="https://hc.labnet.sfbu.edu/~henry/npu/classes//algorithm/graph_alg/slide/maze.html#a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hyperlink" Target="https://hc.labnet.sfbu.edu/~henry/npu/classes///algorithm/tutorialpoints_dsa/slide/depth_first_traversal.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hyperlink" Target="https://hc.labnet.sfbu.edu/~henry/npu/classes/algorithm/tutorialpoints_dsa/slide/depth_first_traversal.html" TargetMode="External"/><Relationship Id="rId5" Type="http://schemas.openxmlformats.org/officeDocument/2006/relationships/hyperlink" Target="https://hc.labnet.sfbu.edu/~henry/npu/classes/algorithm/graph_alg/slide/exercise_graph_alg.html#level_1_dft" TargetMode="External"/><Relationship Id="rId6" Type="http://schemas.openxmlformats.org/officeDocument/2006/relationships/hyperlink" Target="https://hc.labnet.sfbu.edu/~henry/npu/classes//algorithm/graph_alg/slide/maze.html#a1" TargetMode="External"/><Relationship Id="rId7" Type="http://schemas.openxmlformats.org/officeDocument/2006/relationships/image" Target="../media/image12.jp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347499"/>
            <a:ext cx="8222100" cy="2801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a:solidFill>
                  <a:srgbClr val="FFF2CC"/>
                </a:solidFill>
                <a:latin typeface="Times New Roman"/>
                <a:ea typeface="Times New Roman"/>
                <a:cs typeface="Times New Roman"/>
                <a:sym typeface="Times New Roman"/>
              </a:rPr>
              <a:t>Topic:</a:t>
            </a:r>
            <a:endParaRPr sz="3600">
              <a:solidFill>
                <a:srgbClr val="FFF2CC"/>
              </a:solidFill>
              <a:latin typeface="Times New Roman"/>
              <a:ea typeface="Times New Roman"/>
              <a:cs typeface="Times New Roman"/>
              <a:sym typeface="Times New Roman"/>
            </a:endParaRPr>
          </a:p>
          <a:p>
            <a:pPr indent="0" lvl="0" marL="0" rtl="0" algn="l">
              <a:spcBef>
                <a:spcPts val="0"/>
              </a:spcBef>
              <a:spcAft>
                <a:spcPts val="0"/>
              </a:spcAft>
              <a:buNone/>
            </a:pPr>
            <a:r>
              <a:rPr lang="en" sz="3600">
                <a:solidFill>
                  <a:srgbClr val="FFF2CC"/>
                </a:solidFill>
                <a:latin typeface="Times New Roman"/>
                <a:ea typeface="Times New Roman"/>
                <a:cs typeface="Times New Roman"/>
                <a:sym typeface="Times New Roman"/>
              </a:rPr>
              <a:t>Project on Depth First Search</a:t>
            </a:r>
            <a:endParaRPr sz="3600">
              <a:solidFill>
                <a:srgbClr val="FFF2CC"/>
              </a:solidFill>
              <a:latin typeface="Times New Roman"/>
              <a:ea typeface="Times New Roman"/>
              <a:cs typeface="Times New Roman"/>
              <a:sym typeface="Times New Roman"/>
            </a:endParaRPr>
          </a:p>
          <a:p>
            <a:pPr indent="0" lvl="0" marL="0" rtl="0" algn="l">
              <a:spcBef>
                <a:spcPts val="0"/>
              </a:spcBef>
              <a:spcAft>
                <a:spcPts val="0"/>
              </a:spcAft>
              <a:buNone/>
            </a:pPr>
            <a:r>
              <a:rPr lang="en" sz="3600">
                <a:solidFill>
                  <a:srgbClr val="FFF2CC"/>
                </a:solidFill>
                <a:latin typeface="Times New Roman"/>
                <a:ea typeface="Times New Roman"/>
                <a:cs typeface="Times New Roman"/>
                <a:sym typeface="Times New Roman"/>
              </a:rPr>
              <a:t>The Maze</a:t>
            </a:r>
            <a:endParaRPr sz="3600">
              <a:solidFill>
                <a:srgbClr val="FFF2CC"/>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6"/>
              </a:solidFill>
            </a:endParaRPr>
          </a:p>
        </p:txBody>
      </p:sp>
      <p:sp>
        <p:nvSpPr>
          <p:cNvPr id="86" name="Google Shape;86;p13"/>
          <p:cNvSpPr txBox="1"/>
          <p:nvPr>
            <p:ph idx="1" type="subTitle"/>
          </p:nvPr>
        </p:nvSpPr>
        <p:spPr>
          <a:xfrm>
            <a:off x="921900" y="3690299"/>
            <a:ext cx="8222100" cy="1453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Practical Applications of Algorithms(</a:t>
            </a:r>
            <a:r>
              <a:rPr b="1" lang="en">
                <a:latin typeface="Times New Roman"/>
                <a:ea typeface="Times New Roman"/>
                <a:cs typeface="Times New Roman"/>
                <a:sym typeface="Times New Roman"/>
              </a:rPr>
              <a:t>CS501</a:t>
            </a:r>
            <a:r>
              <a:rPr b="1" lang="en">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accent6"/>
              </a:solidFill>
              <a:latin typeface="Times New Roman"/>
              <a:ea typeface="Times New Roman"/>
              <a:cs typeface="Times New Roman"/>
              <a:sym typeface="Times New Roman"/>
            </a:endParaRPr>
          </a:p>
          <a:p>
            <a:pPr indent="0" lvl="0" marL="0" rtl="0" algn="r">
              <a:spcBef>
                <a:spcPts val="0"/>
              </a:spcBef>
              <a:spcAft>
                <a:spcPts val="0"/>
              </a:spcAft>
              <a:buNone/>
            </a:pPr>
            <a:r>
              <a:rPr b="1" lang="en">
                <a:solidFill>
                  <a:srgbClr val="FFD966"/>
                </a:solidFill>
                <a:latin typeface="Times New Roman"/>
                <a:ea typeface="Times New Roman"/>
                <a:cs typeface="Times New Roman"/>
                <a:sym typeface="Times New Roman"/>
              </a:rPr>
              <a:t> Guided by</a:t>
            </a:r>
            <a:endParaRPr b="1">
              <a:solidFill>
                <a:srgbClr val="FFD966"/>
              </a:solidFill>
              <a:latin typeface="Times New Roman"/>
              <a:ea typeface="Times New Roman"/>
              <a:cs typeface="Times New Roman"/>
              <a:sym typeface="Times New Roman"/>
            </a:endParaRPr>
          </a:p>
          <a:p>
            <a:pPr indent="0" lvl="0" marL="0" rtl="0" algn="r">
              <a:spcBef>
                <a:spcPts val="0"/>
              </a:spcBef>
              <a:spcAft>
                <a:spcPts val="0"/>
              </a:spcAft>
              <a:buNone/>
            </a:pPr>
            <a:r>
              <a:rPr b="1" lang="en">
                <a:solidFill>
                  <a:srgbClr val="FFD966"/>
                </a:solidFill>
                <a:latin typeface="Times New Roman"/>
                <a:ea typeface="Times New Roman"/>
                <a:cs typeface="Times New Roman"/>
                <a:sym typeface="Times New Roman"/>
              </a:rPr>
              <a:t>Dr.Henry Chang</a:t>
            </a:r>
            <a:endParaRPr b="1">
              <a:solidFill>
                <a:srgbClr val="FFD96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2"/>
          <p:cNvSpPr txBox="1"/>
          <p:nvPr>
            <p:ph type="ctrTitle"/>
          </p:nvPr>
        </p:nvSpPr>
        <p:spPr>
          <a:xfrm>
            <a:off x="-58500" y="0"/>
            <a:ext cx="9261000" cy="44946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rgbClr val="00FF00"/>
                </a:solidFill>
                <a:latin typeface="Arial"/>
                <a:ea typeface="Arial"/>
                <a:cs typeface="Arial"/>
                <a:sym typeface="Arial"/>
              </a:rPr>
              <a:t>Solving Maze Problems:</a:t>
            </a:r>
            <a:endParaRPr b="1" sz="2000">
              <a:solidFill>
                <a:srgbClr val="00FF00"/>
              </a:solidFill>
              <a:latin typeface="Arial"/>
              <a:ea typeface="Arial"/>
              <a:cs typeface="Arial"/>
              <a:sym typeface="Arial"/>
            </a:endParaRPr>
          </a:p>
          <a:p>
            <a:pPr indent="0" lvl="0" marL="914400" marR="0" rtl="0" algn="l">
              <a:lnSpc>
                <a:spcPct val="100000"/>
              </a:lnSpc>
              <a:spcBef>
                <a:spcPts val="0"/>
              </a:spcBef>
              <a:spcAft>
                <a:spcPts val="0"/>
              </a:spcAft>
              <a:buNone/>
            </a:pPr>
            <a:r>
              <a:t/>
            </a:r>
            <a:endParaRPr sz="2000">
              <a:latin typeface="Arial"/>
              <a:ea typeface="Arial"/>
              <a:cs typeface="Arial"/>
              <a:sym typeface="Arial"/>
            </a:endParaRPr>
          </a:p>
          <a:p>
            <a:pPr indent="-330200" lvl="0" marL="457200" marR="0" rtl="0" algn="l">
              <a:lnSpc>
                <a:spcPct val="100000"/>
              </a:lnSpc>
              <a:spcBef>
                <a:spcPts val="0"/>
              </a:spcBef>
              <a:spcAft>
                <a:spcPts val="0"/>
              </a:spcAft>
              <a:buSzPts val="1600"/>
              <a:buFont typeface="Arial"/>
              <a:buChar char="❖"/>
            </a:pPr>
            <a:r>
              <a:rPr lang="en" sz="1600">
                <a:latin typeface="Arial"/>
                <a:ea typeface="Arial"/>
                <a:cs typeface="Arial"/>
                <a:sym typeface="Arial"/>
              </a:rPr>
              <a:t>For all maze problems, a very simple idea can be used to solve the problem, that is, traverse.</a:t>
            </a:r>
            <a:endParaRPr sz="1600">
              <a:latin typeface="Arial"/>
              <a:ea typeface="Arial"/>
              <a:cs typeface="Arial"/>
              <a:sym typeface="Arial"/>
            </a:endParaRPr>
          </a:p>
          <a:p>
            <a:pPr indent="0" lvl="0" marL="457200" marR="0" rtl="0" algn="l">
              <a:lnSpc>
                <a:spcPct val="100000"/>
              </a:lnSpc>
              <a:spcBef>
                <a:spcPts val="0"/>
              </a:spcBef>
              <a:spcAft>
                <a:spcPts val="0"/>
              </a:spcAft>
              <a:buNone/>
            </a:pPr>
            <a:r>
              <a:t/>
            </a:r>
            <a:endParaRPr sz="1600">
              <a:latin typeface="Arial"/>
              <a:ea typeface="Arial"/>
              <a:cs typeface="Arial"/>
              <a:sym typeface="Arial"/>
            </a:endParaRPr>
          </a:p>
          <a:p>
            <a:pPr indent="0" lvl="0" marL="0" marR="0" rtl="0" algn="l">
              <a:lnSpc>
                <a:spcPct val="100000"/>
              </a:lnSpc>
              <a:spcBef>
                <a:spcPts val="0"/>
              </a:spcBef>
              <a:spcAft>
                <a:spcPts val="0"/>
              </a:spcAft>
              <a:buNone/>
            </a:pPr>
            <a:r>
              <a:rPr lang="en" sz="1600">
                <a:latin typeface="Arial"/>
                <a:ea typeface="Arial"/>
                <a:cs typeface="Arial"/>
                <a:sym typeface="Arial"/>
              </a:rPr>
              <a:t>We can start from the starting point.</a:t>
            </a:r>
            <a:endParaRPr sz="1600">
              <a:latin typeface="Arial"/>
              <a:ea typeface="Arial"/>
              <a:cs typeface="Arial"/>
              <a:sym typeface="Arial"/>
            </a:endParaRPr>
          </a:p>
          <a:p>
            <a:pPr indent="0" lvl="0" marL="457200" marR="0" rtl="0" algn="l">
              <a:lnSpc>
                <a:spcPct val="100000"/>
              </a:lnSpc>
              <a:spcBef>
                <a:spcPts val="0"/>
              </a:spcBef>
              <a:spcAft>
                <a:spcPts val="0"/>
              </a:spcAft>
              <a:buNone/>
            </a:pPr>
            <a:r>
              <a:t/>
            </a:r>
            <a:endParaRPr sz="1600">
              <a:latin typeface="Arial"/>
              <a:ea typeface="Arial"/>
              <a:cs typeface="Arial"/>
              <a:sym typeface="Arial"/>
            </a:endParaRPr>
          </a:p>
          <a:p>
            <a:pPr indent="-330200" lvl="0" marL="457200" marR="0" rtl="0" algn="l">
              <a:lnSpc>
                <a:spcPct val="100000"/>
              </a:lnSpc>
              <a:spcBef>
                <a:spcPts val="0"/>
              </a:spcBef>
              <a:spcAft>
                <a:spcPts val="0"/>
              </a:spcAft>
              <a:buSzPts val="1600"/>
              <a:buFont typeface="Arial"/>
              <a:buAutoNum type="arabicPeriod"/>
            </a:pPr>
            <a:r>
              <a:rPr lang="en" sz="1600">
                <a:latin typeface="Arial"/>
                <a:ea typeface="Arial"/>
                <a:cs typeface="Arial"/>
                <a:sym typeface="Arial"/>
              </a:rPr>
              <a:t> First, determine whether the current point is the existing point.</a:t>
            </a:r>
            <a:endParaRPr sz="1600">
              <a:latin typeface="Arial"/>
              <a:ea typeface="Arial"/>
              <a:cs typeface="Arial"/>
              <a:sym typeface="Arial"/>
            </a:endParaRPr>
          </a:p>
          <a:p>
            <a:pPr indent="0" lvl="0" marL="914400" marR="0" rtl="0" algn="l">
              <a:lnSpc>
                <a:spcPct val="100000"/>
              </a:lnSpc>
              <a:spcBef>
                <a:spcPts val="0"/>
              </a:spcBef>
              <a:spcAft>
                <a:spcPts val="0"/>
              </a:spcAft>
              <a:buNone/>
            </a:pPr>
            <a:r>
              <a:t/>
            </a:r>
            <a:endParaRPr sz="1600">
              <a:latin typeface="Arial"/>
              <a:ea typeface="Arial"/>
              <a:cs typeface="Arial"/>
              <a:sym typeface="Arial"/>
            </a:endParaRPr>
          </a:p>
          <a:p>
            <a:pPr indent="-330200" lvl="0" marL="457200" marR="0" rtl="0" algn="l">
              <a:lnSpc>
                <a:spcPct val="100000"/>
              </a:lnSpc>
              <a:spcBef>
                <a:spcPts val="0"/>
              </a:spcBef>
              <a:spcAft>
                <a:spcPts val="0"/>
              </a:spcAft>
              <a:buSzPts val="1600"/>
              <a:buFont typeface="Arial"/>
              <a:buAutoNum type="arabicPeriod"/>
            </a:pPr>
            <a:r>
              <a:rPr lang="en" sz="1600">
                <a:latin typeface="Arial"/>
                <a:ea typeface="Arial"/>
                <a:cs typeface="Arial"/>
                <a:sym typeface="Arial"/>
              </a:rPr>
              <a:t> If it is, it means we have found the end; if it is not, then we need to continue the traverse.</a:t>
            </a:r>
            <a:endParaRPr sz="1600">
              <a:latin typeface="Arial"/>
              <a:ea typeface="Arial"/>
              <a:cs typeface="Arial"/>
              <a:sym typeface="Arial"/>
            </a:endParaRPr>
          </a:p>
          <a:p>
            <a:pPr indent="0" lvl="0" marL="914400" marR="0" rtl="0" algn="l">
              <a:lnSpc>
                <a:spcPct val="100000"/>
              </a:lnSpc>
              <a:spcBef>
                <a:spcPts val="0"/>
              </a:spcBef>
              <a:spcAft>
                <a:spcPts val="0"/>
              </a:spcAft>
              <a:buNone/>
            </a:pPr>
            <a:r>
              <a:t/>
            </a:r>
            <a:endParaRPr sz="1600">
              <a:latin typeface="Arial"/>
              <a:ea typeface="Arial"/>
              <a:cs typeface="Arial"/>
              <a:sym typeface="Arial"/>
            </a:endParaRPr>
          </a:p>
          <a:p>
            <a:pPr indent="-330200" lvl="0" marL="457200" marR="0" rtl="0" algn="l">
              <a:lnSpc>
                <a:spcPct val="100000"/>
              </a:lnSpc>
              <a:spcBef>
                <a:spcPts val="0"/>
              </a:spcBef>
              <a:spcAft>
                <a:spcPts val="0"/>
              </a:spcAft>
              <a:buSzPts val="1600"/>
              <a:buFont typeface="Arial"/>
              <a:buAutoNum type="arabicPeriod"/>
            </a:pPr>
            <a:r>
              <a:rPr lang="en" sz="1600">
                <a:latin typeface="Arial"/>
                <a:ea typeface="Arial"/>
                <a:cs typeface="Arial"/>
                <a:sym typeface="Arial"/>
              </a:rPr>
              <a:t>Then go to its right point. And repeat step 1</a:t>
            </a:r>
            <a:endParaRPr sz="1600">
              <a:latin typeface="Arial"/>
              <a:ea typeface="Arial"/>
              <a:cs typeface="Arial"/>
              <a:sym typeface="Arial"/>
            </a:endParaRPr>
          </a:p>
          <a:p>
            <a:pPr indent="0" lvl="0" marL="914400" marR="0" rtl="0" algn="l">
              <a:lnSpc>
                <a:spcPct val="100000"/>
              </a:lnSpc>
              <a:spcBef>
                <a:spcPts val="0"/>
              </a:spcBef>
              <a:spcAft>
                <a:spcPts val="0"/>
              </a:spcAft>
              <a:buNone/>
            </a:pPr>
            <a:r>
              <a:t/>
            </a:r>
            <a:endParaRPr sz="1600">
              <a:latin typeface="Arial"/>
              <a:ea typeface="Arial"/>
              <a:cs typeface="Arial"/>
              <a:sym typeface="Arial"/>
            </a:endParaRPr>
          </a:p>
          <a:p>
            <a:pPr indent="-330200" lvl="0" marL="457200" marR="0" rtl="0" algn="l">
              <a:lnSpc>
                <a:spcPct val="100000"/>
              </a:lnSpc>
              <a:spcBef>
                <a:spcPts val="0"/>
              </a:spcBef>
              <a:spcAft>
                <a:spcPts val="0"/>
              </a:spcAft>
              <a:buSzPts val="1600"/>
              <a:buFont typeface="Arial"/>
              <a:buAutoNum type="arabicPeriod"/>
            </a:pPr>
            <a:r>
              <a:rPr lang="en" sz="1600">
                <a:latin typeface="Arial"/>
                <a:ea typeface="Arial"/>
                <a:cs typeface="Arial"/>
                <a:sym typeface="Arial"/>
              </a:rPr>
              <a:t>Then go to its below point. And repeat step 1.Then go to its left point. And repeat step 1.</a:t>
            </a:r>
            <a:endParaRPr sz="1600">
              <a:latin typeface="Arial"/>
              <a:ea typeface="Arial"/>
              <a:cs typeface="Arial"/>
              <a:sym typeface="Arial"/>
            </a:endParaRPr>
          </a:p>
          <a:p>
            <a:pPr indent="0" lvl="0" marL="914400" marR="0" rtl="0" algn="l">
              <a:lnSpc>
                <a:spcPct val="100000"/>
              </a:lnSpc>
              <a:spcBef>
                <a:spcPts val="0"/>
              </a:spcBef>
              <a:spcAft>
                <a:spcPts val="0"/>
              </a:spcAft>
              <a:buNone/>
            </a:pPr>
            <a:r>
              <a:t/>
            </a:r>
            <a:endParaRPr sz="1600">
              <a:latin typeface="Arial"/>
              <a:ea typeface="Arial"/>
              <a:cs typeface="Arial"/>
              <a:sym typeface="Arial"/>
            </a:endParaRPr>
          </a:p>
          <a:p>
            <a:pPr indent="-330200" lvl="0" marL="457200" marR="0" rtl="0" algn="l">
              <a:lnSpc>
                <a:spcPct val="100000"/>
              </a:lnSpc>
              <a:spcBef>
                <a:spcPts val="0"/>
              </a:spcBef>
              <a:spcAft>
                <a:spcPts val="0"/>
              </a:spcAft>
              <a:buSzPts val="1600"/>
              <a:buFont typeface="Arial"/>
              <a:buAutoNum type="arabicPeriod"/>
            </a:pPr>
            <a:r>
              <a:rPr lang="en" sz="1600">
                <a:latin typeface="Arial"/>
                <a:ea typeface="Arial"/>
                <a:cs typeface="Arial"/>
                <a:sym typeface="Arial"/>
              </a:rPr>
              <a:t>Then go to its above point. And repeat step 1.</a:t>
            </a:r>
            <a:endParaRPr sz="1600">
              <a:latin typeface="Arial"/>
              <a:ea typeface="Arial"/>
              <a:cs typeface="Arial"/>
              <a:sym typeface="Arial"/>
            </a:endParaRPr>
          </a:p>
          <a:p>
            <a:pPr indent="0" lvl="0" marL="457200" marR="0" rtl="0" algn="l">
              <a:lnSpc>
                <a:spcPct val="100000"/>
              </a:lnSpc>
              <a:spcBef>
                <a:spcPts val="0"/>
              </a:spcBef>
              <a:spcAft>
                <a:spcPts val="0"/>
              </a:spcAft>
              <a:buNone/>
            </a:pPr>
            <a:r>
              <a:t/>
            </a:r>
            <a:endParaRPr sz="1200">
              <a:solidFill>
                <a:srgbClr val="202124"/>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23"/>
          <p:cNvSpPr txBox="1"/>
          <p:nvPr>
            <p:ph idx="1" type="subTitle"/>
          </p:nvPr>
        </p:nvSpPr>
        <p:spPr>
          <a:xfrm>
            <a:off x="25" y="-5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739">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rPr b="1" lang="en" sz="2339">
                <a:solidFill>
                  <a:srgbClr val="00FF00"/>
                </a:solidFill>
                <a:latin typeface="Times New Roman"/>
                <a:ea typeface="Times New Roman"/>
                <a:cs typeface="Times New Roman"/>
                <a:sym typeface="Times New Roman"/>
              </a:rPr>
              <a:t>Applications:</a:t>
            </a:r>
            <a:endParaRPr b="1" sz="2339">
              <a:solidFill>
                <a:srgbClr val="00FF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rgbClr val="14171A"/>
              </a:solidFill>
              <a:highlight>
                <a:srgbClr val="FFFFFF"/>
              </a:highlight>
              <a:latin typeface="Arial"/>
              <a:ea typeface="Arial"/>
              <a:cs typeface="Arial"/>
              <a:sym typeface="Arial"/>
            </a:endParaRPr>
          </a:p>
          <a:p>
            <a:pPr indent="-330200" lvl="0" marL="457200" marR="0" rtl="0" algn="l">
              <a:lnSpc>
                <a:spcPct val="100000"/>
              </a:lnSpc>
              <a:spcBef>
                <a:spcPts val="1200"/>
              </a:spcBef>
              <a:spcAft>
                <a:spcPts val="0"/>
              </a:spcAft>
              <a:buSzPts val="1600"/>
              <a:buFont typeface="Arial"/>
              <a:buAutoNum type="arabicPeriod"/>
            </a:pPr>
            <a:r>
              <a:rPr lang="en" sz="1600">
                <a:latin typeface="Arial"/>
                <a:ea typeface="Arial"/>
                <a:cs typeface="Arial"/>
                <a:sym typeface="Arial"/>
              </a:rPr>
              <a:t>Finding all pair shortest path in an undirected graph.</a:t>
            </a:r>
            <a:endParaRPr sz="1600">
              <a:latin typeface="Arial"/>
              <a:ea typeface="Arial"/>
              <a:cs typeface="Arial"/>
              <a:sym typeface="Arial"/>
            </a:endParaRPr>
          </a:p>
          <a:p>
            <a:pPr indent="0" lvl="0" marL="914400" marR="0" rtl="0" algn="l">
              <a:lnSpc>
                <a:spcPct val="100000"/>
              </a:lnSpc>
              <a:spcBef>
                <a:spcPts val="0"/>
              </a:spcBef>
              <a:spcAft>
                <a:spcPts val="0"/>
              </a:spcAft>
              <a:buNone/>
            </a:pPr>
            <a:r>
              <a:t/>
            </a:r>
            <a:endParaRPr sz="1600">
              <a:latin typeface="Arial"/>
              <a:ea typeface="Arial"/>
              <a:cs typeface="Arial"/>
              <a:sym typeface="Arial"/>
            </a:endParaRPr>
          </a:p>
          <a:p>
            <a:pPr indent="-330200" lvl="0" marL="457200" marR="0" rtl="0" algn="l">
              <a:lnSpc>
                <a:spcPct val="100000"/>
              </a:lnSpc>
              <a:spcBef>
                <a:spcPts val="0"/>
              </a:spcBef>
              <a:spcAft>
                <a:spcPts val="0"/>
              </a:spcAft>
              <a:buSzPts val="1600"/>
              <a:buFont typeface="Arial"/>
              <a:buAutoNum type="arabicPeriod"/>
            </a:pPr>
            <a:r>
              <a:rPr lang="en" sz="1600">
                <a:latin typeface="Arial"/>
                <a:ea typeface="Arial"/>
                <a:cs typeface="Arial"/>
                <a:sym typeface="Arial"/>
              </a:rPr>
              <a:t>Detecting cycle in a graph.</a:t>
            </a:r>
            <a:endParaRPr sz="1600">
              <a:latin typeface="Arial"/>
              <a:ea typeface="Arial"/>
              <a:cs typeface="Arial"/>
              <a:sym typeface="Arial"/>
            </a:endParaRPr>
          </a:p>
          <a:p>
            <a:pPr indent="0" lvl="0" marL="914400" marR="0" rtl="0" algn="l">
              <a:lnSpc>
                <a:spcPct val="100000"/>
              </a:lnSpc>
              <a:spcBef>
                <a:spcPts val="0"/>
              </a:spcBef>
              <a:spcAft>
                <a:spcPts val="0"/>
              </a:spcAft>
              <a:buNone/>
            </a:pPr>
            <a:r>
              <a:t/>
            </a:r>
            <a:endParaRPr sz="1600">
              <a:latin typeface="Arial"/>
              <a:ea typeface="Arial"/>
              <a:cs typeface="Arial"/>
              <a:sym typeface="Arial"/>
            </a:endParaRPr>
          </a:p>
          <a:p>
            <a:pPr indent="-330200" lvl="0" marL="457200" marR="0" rtl="0" algn="l">
              <a:lnSpc>
                <a:spcPct val="100000"/>
              </a:lnSpc>
              <a:spcBef>
                <a:spcPts val="0"/>
              </a:spcBef>
              <a:spcAft>
                <a:spcPts val="0"/>
              </a:spcAft>
              <a:buSzPts val="1600"/>
              <a:buFont typeface="Arial"/>
              <a:buAutoNum type="arabicPeriod"/>
            </a:pPr>
            <a:r>
              <a:rPr lang="en" sz="1600">
                <a:latin typeface="Arial"/>
                <a:ea typeface="Arial"/>
                <a:cs typeface="Arial"/>
                <a:sym typeface="Arial"/>
              </a:rPr>
              <a:t>Path finding.</a:t>
            </a:r>
            <a:endParaRPr sz="1600">
              <a:latin typeface="Arial"/>
              <a:ea typeface="Arial"/>
              <a:cs typeface="Arial"/>
              <a:sym typeface="Arial"/>
            </a:endParaRPr>
          </a:p>
          <a:p>
            <a:pPr indent="0" lvl="0" marL="914400" marR="0" rtl="0" algn="l">
              <a:lnSpc>
                <a:spcPct val="100000"/>
              </a:lnSpc>
              <a:spcBef>
                <a:spcPts val="0"/>
              </a:spcBef>
              <a:spcAft>
                <a:spcPts val="0"/>
              </a:spcAft>
              <a:buNone/>
            </a:pPr>
            <a:r>
              <a:t/>
            </a:r>
            <a:endParaRPr sz="1600">
              <a:latin typeface="Arial"/>
              <a:ea typeface="Arial"/>
              <a:cs typeface="Arial"/>
              <a:sym typeface="Arial"/>
            </a:endParaRPr>
          </a:p>
          <a:p>
            <a:pPr indent="-330200" lvl="0" marL="457200" marR="0" rtl="0" algn="l">
              <a:lnSpc>
                <a:spcPct val="100000"/>
              </a:lnSpc>
              <a:spcBef>
                <a:spcPts val="0"/>
              </a:spcBef>
              <a:spcAft>
                <a:spcPts val="0"/>
              </a:spcAft>
              <a:buSzPts val="1600"/>
              <a:buFont typeface="Arial"/>
              <a:buAutoNum type="arabicPeriod"/>
            </a:pPr>
            <a:r>
              <a:rPr lang="en" sz="1600">
                <a:latin typeface="Arial"/>
                <a:ea typeface="Arial"/>
                <a:cs typeface="Arial"/>
                <a:sym typeface="Arial"/>
              </a:rPr>
              <a:t>Topological Sort.</a:t>
            </a:r>
            <a:endParaRPr sz="1600">
              <a:latin typeface="Arial"/>
              <a:ea typeface="Arial"/>
              <a:cs typeface="Arial"/>
              <a:sym typeface="Arial"/>
            </a:endParaRPr>
          </a:p>
          <a:p>
            <a:pPr indent="0" lvl="0" marL="914400" marR="0" rtl="0" algn="l">
              <a:lnSpc>
                <a:spcPct val="100000"/>
              </a:lnSpc>
              <a:spcBef>
                <a:spcPts val="0"/>
              </a:spcBef>
              <a:spcAft>
                <a:spcPts val="0"/>
              </a:spcAft>
              <a:buNone/>
            </a:pPr>
            <a:r>
              <a:t/>
            </a:r>
            <a:endParaRPr sz="1600">
              <a:latin typeface="Arial"/>
              <a:ea typeface="Arial"/>
              <a:cs typeface="Arial"/>
              <a:sym typeface="Arial"/>
            </a:endParaRPr>
          </a:p>
          <a:p>
            <a:pPr indent="-330200" lvl="0" marL="457200" marR="0" rtl="0" algn="l">
              <a:lnSpc>
                <a:spcPct val="100000"/>
              </a:lnSpc>
              <a:spcBef>
                <a:spcPts val="0"/>
              </a:spcBef>
              <a:spcAft>
                <a:spcPts val="0"/>
              </a:spcAft>
              <a:buSzPts val="1600"/>
              <a:buFont typeface="Arial"/>
              <a:buAutoNum type="arabicPeriod"/>
            </a:pPr>
            <a:r>
              <a:rPr lang="en" sz="1600">
                <a:latin typeface="Arial"/>
                <a:ea typeface="Arial"/>
                <a:cs typeface="Arial"/>
                <a:sym typeface="Arial"/>
              </a:rPr>
              <a:t>Testing if a graph is bipartite.</a:t>
            </a:r>
            <a:endParaRPr sz="1600">
              <a:latin typeface="Arial"/>
              <a:ea typeface="Arial"/>
              <a:cs typeface="Arial"/>
              <a:sym typeface="Arial"/>
            </a:endParaRPr>
          </a:p>
          <a:p>
            <a:pPr indent="0" lvl="0" marL="914400" marR="0" rtl="0" algn="l">
              <a:lnSpc>
                <a:spcPct val="100000"/>
              </a:lnSpc>
              <a:spcBef>
                <a:spcPts val="0"/>
              </a:spcBef>
              <a:spcAft>
                <a:spcPts val="0"/>
              </a:spcAft>
              <a:buNone/>
            </a:pPr>
            <a:r>
              <a:t/>
            </a:r>
            <a:endParaRPr sz="1600">
              <a:latin typeface="Arial"/>
              <a:ea typeface="Arial"/>
              <a:cs typeface="Arial"/>
              <a:sym typeface="Arial"/>
            </a:endParaRPr>
          </a:p>
          <a:p>
            <a:pPr indent="-330200" lvl="0" marL="457200" marR="0" rtl="0" algn="l">
              <a:lnSpc>
                <a:spcPct val="100000"/>
              </a:lnSpc>
              <a:spcBef>
                <a:spcPts val="0"/>
              </a:spcBef>
              <a:spcAft>
                <a:spcPts val="0"/>
              </a:spcAft>
              <a:buSzPts val="1600"/>
              <a:buFont typeface="Arial"/>
              <a:buAutoNum type="arabicPeriod"/>
            </a:pPr>
            <a:r>
              <a:rPr lang="en" sz="1600">
                <a:latin typeface="Arial"/>
                <a:ea typeface="Arial"/>
                <a:cs typeface="Arial"/>
                <a:sym typeface="Arial"/>
              </a:rPr>
              <a:t>Finding Strongly Connected Component.</a:t>
            </a:r>
            <a:endParaRPr sz="1600">
              <a:latin typeface="Arial"/>
              <a:ea typeface="Arial"/>
              <a:cs typeface="Arial"/>
              <a:sym typeface="Arial"/>
            </a:endParaRPr>
          </a:p>
          <a:p>
            <a:pPr indent="0" lvl="0" marL="914400" marR="0" rtl="0" algn="l">
              <a:lnSpc>
                <a:spcPct val="100000"/>
              </a:lnSpc>
              <a:spcBef>
                <a:spcPts val="0"/>
              </a:spcBef>
              <a:spcAft>
                <a:spcPts val="0"/>
              </a:spcAft>
              <a:buNone/>
            </a:pPr>
            <a:r>
              <a:t/>
            </a:r>
            <a:endParaRPr sz="1600">
              <a:latin typeface="Arial"/>
              <a:ea typeface="Arial"/>
              <a:cs typeface="Arial"/>
              <a:sym typeface="Arial"/>
            </a:endParaRPr>
          </a:p>
          <a:p>
            <a:pPr indent="-330200" lvl="0" marL="457200" marR="0" rtl="0" algn="l">
              <a:lnSpc>
                <a:spcPct val="100000"/>
              </a:lnSpc>
              <a:spcBef>
                <a:spcPts val="0"/>
              </a:spcBef>
              <a:spcAft>
                <a:spcPts val="0"/>
              </a:spcAft>
              <a:buSzPts val="1600"/>
              <a:buFont typeface="Arial"/>
              <a:buAutoNum type="arabicPeriod"/>
            </a:pPr>
            <a:r>
              <a:rPr lang="en" sz="1600">
                <a:latin typeface="Arial"/>
                <a:ea typeface="Arial"/>
                <a:cs typeface="Arial"/>
                <a:sym typeface="Arial"/>
              </a:rPr>
              <a:t>Solving puzzles with one solution</a:t>
            </a:r>
            <a:r>
              <a:rPr lang="en" sz="1200">
                <a:solidFill>
                  <a:srgbClr val="14171A"/>
                </a:solidFill>
                <a:highlight>
                  <a:srgbClr val="FFFFFF"/>
                </a:highlight>
                <a:latin typeface="Arial"/>
                <a:ea typeface="Arial"/>
                <a:cs typeface="Arial"/>
                <a:sym typeface="Arial"/>
              </a:rPr>
              <a:t>.</a:t>
            </a:r>
            <a:endParaRPr sz="1200">
              <a:solidFill>
                <a:srgbClr val="14171A"/>
              </a:solidFill>
              <a:highlight>
                <a:srgbClr val="FFFFFF"/>
              </a:highlight>
              <a:latin typeface="Arial"/>
              <a:ea typeface="Arial"/>
              <a:cs typeface="Arial"/>
              <a:sym typeface="Arial"/>
            </a:endParaRPr>
          </a:p>
          <a:p>
            <a:pPr indent="0" lvl="0" marL="0" rtl="0" algn="l">
              <a:spcBef>
                <a:spcPts val="0"/>
              </a:spcBef>
              <a:spcAft>
                <a:spcPts val="0"/>
              </a:spcAft>
              <a:buNone/>
            </a:pPr>
            <a:r>
              <a:t/>
            </a:r>
            <a:endParaRPr sz="2339">
              <a:solidFill>
                <a:srgbClr val="00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24"/>
          <p:cNvSpPr txBox="1"/>
          <p:nvPr>
            <p:ph idx="1" type="subTitle"/>
          </p:nvPr>
        </p:nvSpPr>
        <p:spPr>
          <a:xfrm>
            <a:off x="25" y="-50"/>
            <a:ext cx="8936400" cy="51435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339">
                <a:solidFill>
                  <a:srgbClr val="00FF00"/>
                </a:solidFill>
                <a:latin typeface="Times New Roman"/>
                <a:ea typeface="Times New Roman"/>
                <a:cs typeface="Times New Roman"/>
                <a:sym typeface="Times New Roman"/>
              </a:rPr>
              <a:t>Python </a:t>
            </a:r>
            <a:r>
              <a:rPr b="1" lang="en" sz="2339">
                <a:solidFill>
                  <a:srgbClr val="00FF00"/>
                </a:solidFill>
                <a:latin typeface="Times New Roman"/>
                <a:ea typeface="Times New Roman"/>
                <a:cs typeface="Times New Roman"/>
                <a:sym typeface="Times New Roman"/>
              </a:rPr>
              <a:t>Implementation</a:t>
            </a:r>
            <a:r>
              <a:rPr b="1" lang="en" sz="2339">
                <a:solidFill>
                  <a:srgbClr val="00FFFF"/>
                </a:solidFill>
                <a:latin typeface="Times New Roman"/>
                <a:ea typeface="Times New Roman"/>
                <a:cs typeface="Times New Roman"/>
                <a:sym typeface="Times New Roman"/>
              </a:rPr>
              <a:t> </a:t>
            </a:r>
            <a:endParaRPr b="1" sz="2339">
              <a:solidFill>
                <a:srgbClr val="00FFFF"/>
              </a:solidFill>
              <a:latin typeface="Times New Roman"/>
              <a:ea typeface="Times New Roman"/>
              <a:cs typeface="Times New Roman"/>
              <a:sym typeface="Times New Roman"/>
            </a:endParaRPr>
          </a:p>
        </p:txBody>
      </p:sp>
      <p:pic>
        <p:nvPicPr>
          <p:cNvPr id="153" name="Google Shape;153;p24"/>
          <p:cNvPicPr preferRelativeResize="0"/>
          <p:nvPr/>
        </p:nvPicPr>
        <p:blipFill rotWithShape="1">
          <a:blip r:embed="rId4">
            <a:alphaModFix/>
          </a:blip>
          <a:srcRect b="12165" l="0" r="24190" t="0"/>
          <a:stretch/>
        </p:blipFill>
        <p:spPr>
          <a:xfrm>
            <a:off x="205875" y="536275"/>
            <a:ext cx="8615352" cy="4517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5"/>
          <p:cNvSpPr txBox="1"/>
          <p:nvPr>
            <p:ph idx="1" type="subTitle"/>
          </p:nvPr>
        </p:nvSpPr>
        <p:spPr>
          <a:xfrm>
            <a:off x="25" y="-50"/>
            <a:ext cx="8936400" cy="51435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n" sz="2339">
                <a:solidFill>
                  <a:srgbClr val="00FFFF"/>
                </a:solidFill>
                <a:latin typeface="Times New Roman"/>
                <a:ea typeface="Times New Roman"/>
                <a:cs typeface="Times New Roman"/>
                <a:sym typeface="Times New Roman"/>
              </a:rPr>
              <a:t> </a:t>
            </a:r>
            <a:r>
              <a:rPr b="1" lang="en" sz="2339">
                <a:solidFill>
                  <a:srgbClr val="00FF00"/>
                </a:solidFill>
                <a:latin typeface="Times New Roman"/>
                <a:ea typeface="Times New Roman"/>
                <a:cs typeface="Times New Roman"/>
                <a:sym typeface="Times New Roman"/>
              </a:rPr>
              <a:t>Test</a:t>
            </a:r>
            <a:endParaRPr b="1" sz="2339">
              <a:solidFill>
                <a:srgbClr val="00FF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b="1" sz="2339">
              <a:solidFill>
                <a:srgbClr val="00FFFF"/>
              </a:solidFill>
              <a:latin typeface="Times New Roman"/>
              <a:ea typeface="Times New Roman"/>
              <a:cs typeface="Times New Roman"/>
              <a:sym typeface="Times New Roman"/>
            </a:endParaRPr>
          </a:p>
        </p:txBody>
      </p:sp>
      <p:pic>
        <p:nvPicPr>
          <p:cNvPr id="159" name="Google Shape;159;p25"/>
          <p:cNvPicPr preferRelativeResize="0"/>
          <p:nvPr/>
        </p:nvPicPr>
        <p:blipFill rotWithShape="1">
          <a:blip r:embed="rId4">
            <a:alphaModFix/>
          </a:blip>
          <a:srcRect b="10634" l="0" r="0" t="0"/>
          <a:stretch/>
        </p:blipFill>
        <p:spPr>
          <a:xfrm>
            <a:off x="270150" y="553375"/>
            <a:ext cx="8666276" cy="4487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6"/>
          <p:cNvSpPr txBox="1"/>
          <p:nvPr>
            <p:ph idx="1" type="subTitle"/>
          </p:nvPr>
        </p:nvSpPr>
        <p:spPr>
          <a:xfrm>
            <a:off x="25" y="-50"/>
            <a:ext cx="8936400" cy="51435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n" sz="2339">
                <a:solidFill>
                  <a:srgbClr val="00FFFF"/>
                </a:solidFill>
                <a:latin typeface="Times New Roman"/>
                <a:ea typeface="Times New Roman"/>
                <a:cs typeface="Times New Roman"/>
                <a:sym typeface="Times New Roman"/>
              </a:rPr>
              <a:t> </a:t>
            </a:r>
            <a:r>
              <a:rPr b="1" lang="en" sz="2339">
                <a:solidFill>
                  <a:srgbClr val="00FF00"/>
                </a:solidFill>
                <a:latin typeface="Times New Roman"/>
                <a:ea typeface="Times New Roman"/>
                <a:cs typeface="Times New Roman"/>
                <a:sym typeface="Times New Roman"/>
              </a:rPr>
              <a:t>Enhancement Ideas:</a:t>
            </a:r>
            <a:endParaRPr b="1" sz="2339">
              <a:solidFill>
                <a:srgbClr val="00FF00"/>
              </a:solidFill>
              <a:latin typeface="Times New Roman"/>
              <a:ea typeface="Times New Roman"/>
              <a:cs typeface="Times New Roman"/>
              <a:sym typeface="Times New Roman"/>
            </a:endParaRPr>
          </a:p>
          <a:p>
            <a:pPr indent="-377133" lvl="0" marL="457200" rtl="0" algn="l">
              <a:lnSpc>
                <a:spcPct val="115000"/>
              </a:lnSpc>
              <a:spcBef>
                <a:spcPts val="1200"/>
              </a:spcBef>
              <a:spcAft>
                <a:spcPts val="0"/>
              </a:spcAft>
              <a:buClr>
                <a:srgbClr val="00FFFF"/>
              </a:buClr>
              <a:buSzPts val="2339"/>
              <a:buFont typeface="Times New Roman"/>
              <a:buChar char="●"/>
            </a:pPr>
            <a:r>
              <a:rPr lang="en" sz="2339">
                <a:solidFill>
                  <a:srgbClr val="00FFFF"/>
                </a:solidFill>
                <a:latin typeface="Times New Roman"/>
                <a:ea typeface="Times New Roman"/>
                <a:cs typeface="Times New Roman"/>
                <a:sym typeface="Times New Roman"/>
              </a:rPr>
              <a:t>We can improve the performance of DFS by eliminating the cycles.</a:t>
            </a:r>
            <a:endParaRPr sz="2339">
              <a:solidFill>
                <a:srgbClr val="00FFFF"/>
              </a:solidFill>
              <a:latin typeface="Times New Roman"/>
              <a:ea typeface="Times New Roman"/>
              <a:cs typeface="Times New Roman"/>
              <a:sym typeface="Times New Roman"/>
            </a:endParaRPr>
          </a:p>
          <a:p>
            <a:pPr indent="-377133" lvl="0" marL="457200" rtl="0" algn="l">
              <a:lnSpc>
                <a:spcPct val="115000"/>
              </a:lnSpc>
              <a:spcBef>
                <a:spcPts val="0"/>
              </a:spcBef>
              <a:spcAft>
                <a:spcPts val="0"/>
              </a:spcAft>
              <a:buClr>
                <a:srgbClr val="00FFFF"/>
              </a:buClr>
              <a:buSzPts val="2339"/>
              <a:buFont typeface="Times New Roman"/>
              <a:buChar char="●"/>
            </a:pPr>
            <a:r>
              <a:rPr lang="en" sz="2339">
                <a:solidFill>
                  <a:srgbClr val="00FFFF"/>
                </a:solidFill>
                <a:latin typeface="Times New Roman"/>
                <a:ea typeface="Times New Roman"/>
                <a:cs typeface="Times New Roman"/>
                <a:sym typeface="Times New Roman"/>
              </a:rPr>
              <a:t>The technique, referred to as cycle checking, prevents the generation of duplicate nodes in the DFS search of a graph by comparing each newly generated node to the nodes already on the search path.</a:t>
            </a:r>
            <a:endParaRPr sz="2339">
              <a:solidFill>
                <a:srgbClr val="00FFFF"/>
              </a:solidFill>
              <a:latin typeface="Times New Roman"/>
              <a:ea typeface="Times New Roman"/>
              <a:cs typeface="Times New Roman"/>
              <a:sym typeface="Times New Roman"/>
            </a:endParaRPr>
          </a:p>
          <a:p>
            <a:pPr indent="-377133" lvl="0" marL="457200" rtl="0" algn="l">
              <a:lnSpc>
                <a:spcPct val="115000"/>
              </a:lnSpc>
              <a:spcBef>
                <a:spcPts val="0"/>
              </a:spcBef>
              <a:spcAft>
                <a:spcPts val="0"/>
              </a:spcAft>
              <a:buClr>
                <a:srgbClr val="00FFFF"/>
              </a:buClr>
              <a:buSzPts val="2339"/>
              <a:buFont typeface="Times New Roman"/>
              <a:buChar char="●"/>
            </a:pPr>
            <a:r>
              <a:rPr lang="en" sz="2339">
                <a:solidFill>
                  <a:srgbClr val="00FFFF"/>
                </a:solidFill>
                <a:latin typeface="Times New Roman"/>
                <a:ea typeface="Times New Roman"/>
                <a:cs typeface="Times New Roman"/>
                <a:sym typeface="Times New Roman"/>
              </a:rPr>
              <a:t>Full cycle checking compares a new node to all nodes on the path</a:t>
            </a:r>
            <a:endParaRPr sz="2339">
              <a:solidFill>
                <a:srgbClr val="00FFFF"/>
              </a:solidFill>
              <a:latin typeface="Times New Roman"/>
              <a:ea typeface="Times New Roman"/>
              <a:cs typeface="Times New Roman"/>
              <a:sym typeface="Times New Roman"/>
            </a:endParaRPr>
          </a:p>
          <a:p>
            <a:pPr indent="-377133" lvl="0" marL="457200" rtl="0" algn="l">
              <a:lnSpc>
                <a:spcPct val="115000"/>
              </a:lnSpc>
              <a:spcBef>
                <a:spcPts val="0"/>
              </a:spcBef>
              <a:spcAft>
                <a:spcPts val="0"/>
              </a:spcAft>
              <a:buClr>
                <a:srgbClr val="00FFFF"/>
              </a:buClr>
              <a:buSzPts val="2339"/>
              <a:buFont typeface="Times New Roman"/>
              <a:buChar char="●"/>
            </a:pPr>
            <a:r>
              <a:rPr lang="en" sz="2339">
                <a:solidFill>
                  <a:srgbClr val="00FFFF"/>
                </a:solidFill>
                <a:latin typeface="Times New Roman"/>
                <a:ea typeface="Times New Roman"/>
                <a:cs typeface="Times New Roman"/>
                <a:sym typeface="Times New Roman"/>
              </a:rPr>
              <a:t>Parent cycle checking merely compares a new node to the parent of the node being expanded.</a:t>
            </a:r>
            <a:endParaRPr sz="2339">
              <a:solidFill>
                <a:srgbClr val="00FFFF"/>
              </a:solidFill>
              <a:latin typeface="Times New Roman"/>
              <a:ea typeface="Times New Roman"/>
              <a:cs typeface="Times New Roman"/>
              <a:sym typeface="Times New Roman"/>
            </a:endParaRPr>
          </a:p>
          <a:p>
            <a:pPr indent="-377133" lvl="0" marL="457200" rtl="0" algn="l">
              <a:lnSpc>
                <a:spcPct val="115000"/>
              </a:lnSpc>
              <a:spcBef>
                <a:spcPts val="0"/>
              </a:spcBef>
              <a:spcAft>
                <a:spcPts val="0"/>
              </a:spcAft>
              <a:buClr>
                <a:srgbClr val="00FFFF"/>
              </a:buClr>
              <a:buSzPts val="2339"/>
              <a:buFont typeface="Times New Roman"/>
              <a:buChar char="●"/>
            </a:pPr>
            <a:r>
              <a:rPr lang="en" sz="2339">
                <a:solidFill>
                  <a:srgbClr val="00FFFF"/>
                </a:solidFill>
                <a:latin typeface="Times New Roman"/>
                <a:ea typeface="Times New Roman"/>
                <a:cs typeface="Times New Roman"/>
                <a:sym typeface="Times New Roman"/>
              </a:rPr>
              <a:t>Simple guidelines are presented showing which type of cycle checking should be used on a given problem.</a:t>
            </a:r>
            <a:endParaRPr sz="2339">
              <a:solidFill>
                <a:srgbClr val="00FFFF"/>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b="1" sz="2339">
              <a:solidFill>
                <a:srgbClr val="00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27"/>
          <p:cNvSpPr txBox="1"/>
          <p:nvPr>
            <p:ph idx="1" type="subTitle"/>
          </p:nvPr>
        </p:nvSpPr>
        <p:spPr>
          <a:xfrm>
            <a:off x="25" y="-50"/>
            <a:ext cx="8936400" cy="51435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t/>
            </a:r>
            <a:endParaRPr b="1" sz="2339">
              <a:solidFill>
                <a:srgbClr val="00FF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2339">
                <a:solidFill>
                  <a:srgbClr val="00FF00"/>
                </a:solidFill>
                <a:latin typeface="Times New Roman"/>
                <a:ea typeface="Times New Roman"/>
                <a:cs typeface="Times New Roman"/>
                <a:sym typeface="Times New Roman"/>
              </a:rPr>
              <a:t>Conclusion:</a:t>
            </a:r>
            <a:endParaRPr b="1" sz="2339">
              <a:solidFill>
                <a:srgbClr val="00FF00"/>
              </a:solidFill>
              <a:latin typeface="Times New Roman"/>
              <a:ea typeface="Times New Roman"/>
              <a:cs typeface="Times New Roman"/>
              <a:sym typeface="Times New Roman"/>
            </a:endParaRPr>
          </a:p>
          <a:p>
            <a:pPr indent="-377133" lvl="0" marL="457200" rtl="0" algn="l">
              <a:lnSpc>
                <a:spcPct val="115000"/>
              </a:lnSpc>
              <a:spcBef>
                <a:spcPts val="1200"/>
              </a:spcBef>
              <a:spcAft>
                <a:spcPts val="0"/>
              </a:spcAft>
              <a:buClr>
                <a:srgbClr val="00FFFF"/>
              </a:buClr>
              <a:buSzPts val="2339"/>
              <a:buFont typeface="Times New Roman"/>
              <a:buChar char="●"/>
            </a:pPr>
            <a:r>
              <a:rPr lang="en" sz="2339">
                <a:solidFill>
                  <a:srgbClr val="00FFFF"/>
                </a:solidFill>
                <a:latin typeface="Times New Roman"/>
                <a:ea typeface="Times New Roman"/>
                <a:cs typeface="Times New Roman"/>
                <a:sym typeface="Times New Roman"/>
              </a:rPr>
              <a:t>Depth-first search is often used as a subroutine in network flow algorithms such as the Ford-Fulkerson algorithm</a:t>
            </a:r>
            <a:endParaRPr sz="2339">
              <a:solidFill>
                <a:srgbClr val="00FFFF"/>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2339">
              <a:solidFill>
                <a:srgbClr val="00FFFF"/>
              </a:solidFill>
              <a:latin typeface="Times New Roman"/>
              <a:ea typeface="Times New Roman"/>
              <a:cs typeface="Times New Roman"/>
              <a:sym typeface="Times New Roman"/>
            </a:endParaRPr>
          </a:p>
          <a:p>
            <a:pPr indent="-377133" lvl="0" marL="457200" rtl="0" algn="l">
              <a:lnSpc>
                <a:spcPct val="115000"/>
              </a:lnSpc>
              <a:spcBef>
                <a:spcPts val="1200"/>
              </a:spcBef>
              <a:spcAft>
                <a:spcPts val="0"/>
              </a:spcAft>
              <a:buClr>
                <a:srgbClr val="00FFFF"/>
              </a:buClr>
              <a:buSzPts val="2339"/>
              <a:buFont typeface="Times New Roman"/>
              <a:buChar char="●"/>
            </a:pPr>
            <a:r>
              <a:rPr lang="en" sz="2339">
                <a:solidFill>
                  <a:srgbClr val="00FFFF"/>
                </a:solidFill>
                <a:latin typeface="Times New Roman"/>
                <a:ea typeface="Times New Roman"/>
                <a:cs typeface="Times New Roman"/>
                <a:sym typeface="Times New Roman"/>
              </a:rPr>
              <a:t>DFS is also used as a subroutine in matching algorithms in graph theory such as the Hopcroft–Karp algorithm. Depth-first searches are used in mapping routes, scheduling, and finding spanning trees.</a:t>
            </a:r>
            <a:endParaRPr b="1" sz="2339">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28"/>
          <p:cNvSpPr txBox="1"/>
          <p:nvPr>
            <p:ph type="ctrTitle"/>
          </p:nvPr>
        </p:nvSpPr>
        <p:spPr>
          <a:xfrm>
            <a:off x="156000" y="558500"/>
            <a:ext cx="8832000" cy="7221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t/>
            </a:r>
            <a:endParaRPr b="1" sz="2000">
              <a:solidFill>
                <a:srgbClr val="00FF00"/>
              </a:solidFill>
              <a:latin typeface="Arial"/>
              <a:ea typeface="Arial"/>
              <a:cs typeface="Arial"/>
              <a:sym typeface="Arial"/>
            </a:endParaRPr>
          </a:p>
          <a:p>
            <a:pPr indent="0" lvl="0" marL="0" marR="0" rtl="0" algn="l">
              <a:lnSpc>
                <a:spcPct val="100000"/>
              </a:lnSpc>
              <a:spcBef>
                <a:spcPts val="0"/>
              </a:spcBef>
              <a:spcAft>
                <a:spcPts val="0"/>
              </a:spcAft>
              <a:buNone/>
            </a:pPr>
            <a:r>
              <a:t/>
            </a:r>
            <a:endParaRPr b="1" sz="2000">
              <a:solidFill>
                <a:srgbClr val="00FF00"/>
              </a:solidFill>
              <a:latin typeface="Arial"/>
              <a:ea typeface="Arial"/>
              <a:cs typeface="Arial"/>
              <a:sym typeface="Arial"/>
            </a:endParaRPr>
          </a:p>
          <a:p>
            <a:pPr indent="0" lvl="0" marL="0" marR="0" rtl="0" algn="l">
              <a:lnSpc>
                <a:spcPct val="100000"/>
              </a:lnSpc>
              <a:spcBef>
                <a:spcPts val="0"/>
              </a:spcBef>
              <a:spcAft>
                <a:spcPts val="0"/>
              </a:spcAft>
              <a:buNone/>
            </a:pPr>
            <a:r>
              <a:t/>
            </a:r>
            <a:endParaRPr b="1" sz="2000">
              <a:solidFill>
                <a:srgbClr val="00FF00"/>
              </a:solidFill>
              <a:latin typeface="Arial"/>
              <a:ea typeface="Arial"/>
              <a:cs typeface="Arial"/>
              <a:sym typeface="Arial"/>
            </a:endParaRPr>
          </a:p>
          <a:p>
            <a:pPr indent="0" lvl="0" marL="914400" marR="0" rtl="0" algn="l">
              <a:lnSpc>
                <a:spcPct val="100000"/>
              </a:lnSpc>
              <a:spcBef>
                <a:spcPts val="0"/>
              </a:spcBef>
              <a:spcAft>
                <a:spcPts val="0"/>
              </a:spcAft>
              <a:buNone/>
            </a:pPr>
            <a:r>
              <a:t/>
            </a:r>
            <a:endParaRPr sz="2000">
              <a:latin typeface="Arial"/>
              <a:ea typeface="Arial"/>
              <a:cs typeface="Arial"/>
              <a:sym typeface="Arial"/>
            </a:endParaRPr>
          </a:p>
          <a:p>
            <a:pPr indent="0" lvl="0" marL="457200" marR="0" rtl="0" algn="l">
              <a:lnSpc>
                <a:spcPct val="100000"/>
              </a:lnSpc>
              <a:spcBef>
                <a:spcPts val="0"/>
              </a:spcBef>
              <a:spcAft>
                <a:spcPts val="0"/>
              </a:spcAft>
              <a:buNone/>
            </a:pPr>
            <a:r>
              <a:t/>
            </a:r>
            <a:endParaRPr sz="1600">
              <a:latin typeface="Arial"/>
              <a:ea typeface="Arial"/>
              <a:cs typeface="Arial"/>
              <a:sym typeface="Arial"/>
            </a:endParaRPr>
          </a:p>
          <a:p>
            <a:pPr indent="0" lvl="0" marL="457200" marR="0" rtl="0" algn="l">
              <a:lnSpc>
                <a:spcPct val="100000"/>
              </a:lnSpc>
              <a:spcBef>
                <a:spcPts val="0"/>
              </a:spcBef>
              <a:spcAft>
                <a:spcPts val="0"/>
              </a:spcAft>
              <a:buNone/>
            </a:pPr>
            <a:r>
              <a:t/>
            </a:r>
            <a:endParaRPr sz="2339">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rgbClr val="00FF00"/>
              </a:solidFill>
              <a:latin typeface="Arial"/>
              <a:ea typeface="Arial"/>
              <a:cs typeface="Arial"/>
              <a:sym typeface="Arial"/>
            </a:endParaRPr>
          </a:p>
          <a:p>
            <a:pPr indent="0" lvl="0" marL="0" rtl="0" algn="l">
              <a:spcBef>
                <a:spcPts val="0"/>
              </a:spcBef>
              <a:spcAft>
                <a:spcPts val="0"/>
              </a:spcAft>
              <a:buNone/>
            </a:pPr>
            <a:r>
              <a:t/>
            </a:r>
            <a:endParaRPr b="1" sz="2000">
              <a:solidFill>
                <a:srgbClr val="00FF00"/>
              </a:solidFill>
              <a:latin typeface="Arial"/>
              <a:ea typeface="Arial"/>
              <a:cs typeface="Arial"/>
              <a:sym typeface="Arial"/>
            </a:endParaRPr>
          </a:p>
          <a:p>
            <a:pPr indent="0" lvl="0" marL="0" rtl="0" algn="l">
              <a:spcBef>
                <a:spcPts val="0"/>
              </a:spcBef>
              <a:spcAft>
                <a:spcPts val="0"/>
              </a:spcAft>
              <a:buNone/>
            </a:pPr>
            <a:r>
              <a:t/>
            </a:r>
            <a:endParaRPr b="1" sz="2000">
              <a:solidFill>
                <a:srgbClr val="00FF00"/>
              </a:solidFill>
              <a:latin typeface="Arial"/>
              <a:ea typeface="Arial"/>
              <a:cs typeface="Arial"/>
              <a:sym typeface="Arial"/>
            </a:endParaRPr>
          </a:p>
          <a:p>
            <a:pPr indent="0" lvl="0" marL="0" rtl="0" algn="l">
              <a:spcBef>
                <a:spcPts val="0"/>
              </a:spcBef>
              <a:spcAft>
                <a:spcPts val="0"/>
              </a:spcAft>
              <a:buNone/>
            </a:pPr>
            <a:r>
              <a:t/>
            </a:r>
            <a:endParaRPr b="1" sz="2000">
              <a:solidFill>
                <a:srgbClr val="00FF00"/>
              </a:solidFill>
              <a:latin typeface="Arial"/>
              <a:ea typeface="Arial"/>
              <a:cs typeface="Arial"/>
              <a:sym typeface="Arial"/>
            </a:endParaRPr>
          </a:p>
          <a:p>
            <a:pPr indent="0" lvl="0" marL="0" rtl="0" algn="l">
              <a:spcBef>
                <a:spcPts val="0"/>
              </a:spcBef>
              <a:spcAft>
                <a:spcPts val="0"/>
              </a:spcAft>
              <a:buNone/>
            </a:pPr>
            <a:r>
              <a:rPr b="1" lang="en" sz="2000">
                <a:solidFill>
                  <a:srgbClr val="00FF00"/>
                </a:solidFill>
                <a:latin typeface="Arial"/>
                <a:ea typeface="Arial"/>
                <a:cs typeface="Arial"/>
                <a:sym typeface="Arial"/>
              </a:rPr>
              <a:t>Bibliography:</a:t>
            </a:r>
            <a:endParaRPr b="1" sz="2000">
              <a:solidFill>
                <a:srgbClr val="00FF00"/>
              </a:solidFill>
              <a:latin typeface="Arial"/>
              <a:ea typeface="Arial"/>
              <a:cs typeface="Arial"/>
              <a:sym typeface="Arial"/>
            </a:endParaRPr>
          </a:p>
          <a:p>
            <a:pPr indent="0" lvl="0" marL="0" rtl="0" algn="l">
              <a:spcBef>
                <a:spcPts val="0"/>
              </a:spcBef>
              <a:spcAft>
                <a:spcPts val="0"/>
              </a:spcAft>
              <a:buNone/>
            </a:pPr>
            <a:r>
              <a:t/>
            </a:r>
            <a:endParaRPr b="1" sz="2000">
              <a:solidFill>
                <a:srgbClr val="00FF00"/>
              </a:solidFill>
              <a:latin typeface="Arial"/>
              <a:ea typeface="Arial"/>
              <a:cs typeface="Arial"/>
              <a:sym typeface="Arial"/>
            </a:endParaRPr>
          </a:p>
          <a:p>
            <a:pPr indent="0" lvl="0" marL="0" marR="0" rtl="0" algn="l">
              <a:lnSpc>
                <a:spcPct val="100000"/>
              </a:lnSpc>
              <a:spcBef>
                <a:spcPts val="0"/>
              </a:spcBef>
              <a:spcAft>
                <a:spcPts val="0"/>
              </a:spcAft>
              <a:buNone/>
            </a:pPr>
            <a:r>
              <a:t/>
            </a:r>
            <a:endParaRPr sz="1739">
              <a:solidFill>
                <a:srgbClr val="00FFFF"/>
              </a:solidFill>
              <a:latin typeface="Times New Roman"/>
              <a:ea typeface="Times New Roman"/>
              <a:cs typeface="Times New Roman"/>
              <a:sym typeface="Times New Roman"/>
            </a:endParaRPr>
          </a:p>
          <a:p>
            <a:pPr indent="-339033" lvl="0" marL="457200" marR="0" rtl="0" algn="l">
              <a:lnSpc>
                <a:spcPct val="100000"/>
              </a:lnSpc>
              <a:spcBef>
                <a:spcPts val="0"/>
              </a:spcBef>
              <a:spcAft>
                <a:spcPts val="0"/>
              </a:spcAft>
              <a:buClr>
                <a:srgbClr val="00FFFF"/>
              </a:buClr>
              <a:buSzPts val="1739"/>
              <a:buFont typeface="Times New Roman"/>
              <a:buChar char="❖"/>
            </a:pPr>
            <a:r>
              <a:rPr lang="en" sz="1739">
                <a:solidFill>
                  <a:srgbClr val="00FFFF"/>
                </a:solidFill>
                <a:latin typeface="Times New Roman"/>
                <a:ea typeface="Times New Roman"/>
                <a:cs typeface="Times New Roman"/>
                <a:sym typeface="Times New Roman"/>
              </a:rPr>
              <a:t>Google</a:t>
            </a:r>
            <a:endParaRPr sz="1739">
              <a:solidFill>
                <a:srgbClr val="00FFFF"/>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739">
              <a:solidFill>
                <a:srgbClr val="00FFFF"/>
              </a:solidFill>
              <a:latin typeface="Times New Roman"/>
              <a:ea typeface="Times New Roman"/>
              <a:cs typeface="Times New Roman"/>
              <a:sym typeface="Times New Roman"/>
            </a:endParaRPr>
          </a:p>
          <a:p>
            <a:pPr indent="-339033" lvl="0" marL="457200" marR="0" rtl="0" algn="l">
              <a:lnSpc>
                <a:spcPct val="100000"/>
              </a:lnSpc>
              <a:spcBef>
                <a:spcPts val="0"/>
              </a:spcBef>
              <a:spcAft>
                <a:spcPts val="0"/>
              </a:spcAft>
              <a:buClr>
                <a:srgbClr val="00FFFF"/>
              </a:buClr>
              <a:buSzPts val="1739"/>
              <a:buFont typeface="Times New Roman"/>
              <a:buChar char="❖"/>
            </a:pPr>
            <a:r>
              <a:rPr lang="en" sz="1739">
                <a:solidFill>
                  <a:srgbClr val="00FFFF"/>
                </a:solidFill>
                <a:latin typeface="Times New Roman"/>
                <a:ea typeface="Times New Roman"/>
                <a:cs typeface="Times New Roman"/>
                <a:sym typeface="Times New Roman"/>
              </a:rPr>
              <a:t>Leetcode</a:t>
            </a:r>
            <a:endParaRPr sz="1739">
              <a:solidFill>
                <a:srgbClr val="00FFFF"/>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739">
              <a:solidFill>
                <a:srgbClr val="00FFFF"/>
              </a:solidFill>
              <a:latin typeface="Times New Roman"/>
              <a:ea typeface="Times New Roman"/>
              <a:cs typeface="Times New Roman"/>
              <a:sym typeface="Times New Roman"/>
            </a:endParaRPr>
          </a:p>
          <a:p>
            <a:pPr indent="-339033" lvl="0" marL="457200" marR="0" rtl="0" algn="l">
              <a:lnSpc>
                <a:spcPct val="100000"/>
              </a:lnSpc>
              <a:spcBef>
                <a:spcPts val="0"/>
              </a:spcBef>
              <a:spcAft>
                <a:spcPts val="0"/>
              </a:spcAft>
              <a:buClr>
                <a:srgbClr val="00FFFF"/>
              </a:buClr>
              <a:buSzPts val="1739"/>
              <a:buFont typeface="Times New Roman"/>
              <a:buChar char="❖"/>
            </a:pPr>
            <a:r>
              <a:rPr lang="en" sz="1739">
                <a:solidFill>
                  <a:srgbClr val="00FFFF"/>
                </a:solidFill>
                <a:latin typeface="Times New Roman"/>
                <a:ea typeface="Times New Roman"/>
                <a:cs typeface="Times New Roman"/>
                <a:sym typeface="Times New Roman"/>
              </a:rPr>
              <a:t>Articles like </a:t>
            </a:r>
            <a:r>
              <a:rPr lang="en" sz="1739" u="sng">
                <a:solidFill>
                  <a:schemeClr val="hlink"/>
                </a:solidFill>
                <a:latin typeface="Times New Roman"/>
                <a:ea typeface="Times New Roman"/>
                <a:cs typeface="Times New Roman"/>
                <a:sym typeface="Times New Roman"/>
                <a:hlinkClick r:id="rId4"/>
              </a:rPr>
              <a:t>https://link.springer.com/article/10.1007/BF01389000</a:t>
            </a:r>
            <a:endParaRPr sz="1739">
              <a:solidFill>
                <a:srgbClr val="00FFFF"/>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739">
              <a:solidFill>
                <a:srgbClr val="00FFFF"/>
              </a:solidFill>
              <a:latin typeface="Times New Roman"/>
              <a:ea typeface="Times New Roman"/>
              <a:cs typeface="Times New Roman"/>
              <a:sym typeface="Times New Roman"/>
            </a:endParaRPr>
          </a:p>
          <a:p>
            <a:pPr indent="-339033" lvl="0" marL="457200" marR="0" rtl="0" algn="l">
              <a:lnSpc>
                <a:spcPct val="100000"/>
              </a:lnSpc>
              <a:spcBef>
                <a:spcPts val="0"/>
              </a:spcBef>
              <a:spcAft>
                <a:spcPts val="0"/>
              </a:spcAft>
              <a:buClr>
                <a:srgbClr val="00FFFF"/>
              </a:buClr>
              <a:buSzPts val="1739"/>
              <a:buFont typeface="Times New Roman"/>
              <a:buChar char="❖"/>
            </a:pPr>
            <a:r>
              <a:rPr lang="en" sz="1739" u="sng">
                <a:solidFill>
                  <a:schemeClr val="hlink"/>
                </a:solidFill>
                <a:latin typeface="Times New Roman"/>
                <a:ea typeface="Times New Roman"/>
                <a:cs typeface="Times New Roman"/>
                <a:sym typeface="Times New Roman"/>
                <a:hlinkClick r:id="rId5"/>
              </a:rPr>
              <a:t>https://bytefish.medium.com/use-depth-first-search-algorithm-to-solve-a-maze-ae47758d48e7</a:t>
            </a:r>
            <a:endParaRPr sz="1739">
              <a:solidFill>
                <a:srgbClr val="00FFFF"/>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739">
              <a:solidFill>
                <a:srgbClr val="00FFFF"/>
              </a:solidFill>
              <a:latin typeface="Times New Roman"/>
              <a:ea typeface="Times New Roman"/>
              <a:cs typeface="Times New Roman"/>
              <a:sym typeface="Times New Roman"/>
            </a:endParaRPr>
          </a:p>
          <a:p>
            <a:pPr indent="-339033" lvl="0" marL="457200" marR="0" rtl="0" algn="l">
              <a:lnSpc>
                <a:spcPct val="100000"/>
              </a:lnSpc>
              <a:spcBef>
                <a:spcPts val="0"/>
              </a:spcBef>
              <a:spcAft>
                <a:spcPts val="0"/>
              </a:spcAft>
              <a:buClr>
                <a:srgbClr val="00FFFF"/>
              </a:buClr>
              <a:buSzPts val="1739"/>
              <a:buFont typeface="Times New Roman"/>
              <a:buChar char="❖"/>
            </a:pPr>
            <a:r>
              <a:rPr lang="en" sz="1739">
                <a:solidFill>
                  <a:srgbClr val="00FFFF"/>
                </a:solidFill>
                <a:latin typeface="Times New Roman"/>
                <a:ea typeface="Times New Roman"/>
                <a:cs typeface="Times New Roman"/>
                <a:sym typeface="Times New Roman"/>
              </a:rPr>
              <a:t>studylib</a:t>
            </a:r>
            <a:endParaRPr sz="1739">
              <a:solidFill>
                <a:srgbClr val="00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39">
              <a:solidFill>
                <a:srgbClr val="00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39">
              <a:solidFill>
                <a:srgbClr val="00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39">
              <a:solidFill>
                <a:srgbClr val="00FFFF"/>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000">
              <a:latin typeface="Arial"/>
              <a:ea typeface="Arial"/>
              <a:cs typeface="Arial"/>
              <a:sym typeface="Arial"/>
            </a:endParaRPr>
          </a:p>
          <a:p>
            <a:pPr indent="0" lvl="0" marL="0" marR="0" rtl="0" algn="l">
              <a:lnSpc>
                <a:spcPct val="100000"/>
              </a:lnSpc>
              <a:spcBef>
                <a:spcPts val="0"/>
              </a:spcBef>
              <a:spcAft>
                <a:spcPts val="0"/>
              </a:spcAft>
              <a:buNone/>
            </a:pPr>
            <a:r>
              <a:t/>
            </a:r>
            <a:endParaRPr sz="1000">
              <a:latin typeface="Arial"/>
              <a:ea typeface="Arial"/>
              <a:cs typeface="Arial"/>
              <a:sym typeface="Arial"/>
            </a:endParaRPr>
          </a:p>
          <a:p>
            <a:pPr indent="0" lvl="0" marL="914400" marR="0" rtl="0" algn="l">
              <a:lnSpc>
                <a:spcPct val="100000"/>
              </a:lnSpc>
              <a:spcBef>
                <a:spcPts val="0"/>
              </a:spcBef>
              <a:spcAft>
                <a:spcPts val="0"/>
              </a:spcAft>
              <a:buNone/>
            </a:pPr>
            <a:r>
              <a:t/>
            </a:r>
            <a:endParaRPr sz="1739">
              <a:solidFill>
                <a:srgbClr val="00FFFF"/>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600">
              <a:latin typeface="Arial"/>
              <a:ea typeface="Arial"/>
              <a:cs typeface="Arial"/>
              <a:sym typeface="Arial"/>
            </a:endParaRPr>
          </a:p>
          <a:p>
            <a:pPr indent="0" lvl="0" marL="457200" marR="0" rtl="0" algn="l">
              <a:lnSpc>
                <a:spcPct val="100000"/>
              </a:lnSpc>
              <a:spcBef>
                <a:spcPts val="0"/>
              </a:spcBef>
              <a:spcAft>
                <a:spcPts val="0"/>
              </a:spcAft>
              <a:buNone/>
            </a:pPr>
            <a:r>
              <a:t/>
            </a:r>
            <a:endParaRPr sz="1600">
              <a:latin typeface="Arial"/>
              <a:ea typeface="Arial"/>
              <a:cs typeface="Arial"/>
              <a:sym typeface="Arial"/>
            </a:endParaRPr>
          </a:p>
          <a:p>
            <a:pPr indent="0" lvl="0" marL="457200" marR="0" rtl="0" algn="l">
              <a:lnSpc>
                <a:spcPct val="100000"/>
              </a:lnSpc>
              <a:spcBef>
                <a:spcPts val="0"/>
              </a:spcBef>
              <a:spcAft>
                <a:spcPts val="0"/>
              </a:spcAft>
              <a:buNone/>
            </a:pPr>
            <a:r>
              <a:t/>
            </a:r>
            <a:endParaRPr sz="1600">
              <a:latin typeface="Arial"/>
              <a:ea typeface="Arial"/>
              <a:cs typeface="Arial"/>
              <a:sym typeface="Arial"/>
            </a:endParaRPr>
          </a:p>
          <a:p>
            <a:pPr indent="0" lvl="0" marL="457200" marR="0" rtl="0" algn="l">
              <a:lnSpc>
                <a:spcPct val="100000"/>
              </a:lnSpc>
              <a:spcBef>
                <a:spcPts val="0"/>
              </a:spcBef>
              <a:spcAft>
                <a:spcPts val="0"/>
              </a:spcAft>
              <a:buNone/>
            </a:pPr>
            <a:r>
              <a:t/>
            </a:r>
            <a:endParaRPr sz="1600">
              <a:latin typeface="Arial"/>
              <a:ea typeface="Arial"/>
              <a:cs typeface="Arial"/>
              <a:sym typeface="Arial"/>
            </a:endParaRPr>
          </a:p>
          <a:p>
            <a:pPr indent="0" lvl="0" marL="457200" marR="0" rtl="0" algn="l">
              <a:lnSpc>
                <a:spcPct val="100000"/>
              </a:lnSpc>
              <a:spcBef>
                <a:spcPts val="0"/>
              </a:spcBef>
              <a:spcAft>
                <a:spcPts val="0"/>
              </a:spcAft>
              <a:buNone/>
            </a:pPr>
            <a:r>
              <a:t/>
            </a:r>
            <a:endParaRPr sz="1600">
              <a:latin typeface="Arial"/>
              <a:ea typeface="Arial"/>
              <a:cs typeface="Arial"/>
              <a:sym typeface="Arial"/>
            </a:endParaRPr>
          </a:p>
          <a:p>
            <a:pPr indent="0" lvl="0" marL="457200" marR="0" rtl="0" algn="l">
              <a:lnSpc>
                <a:spcPct val="100000"/>
              </a:lnSpc>
              <a:spcBef>
                <a:spcPts val="0"/>
              </a:spcBef>
              <a:spcAft>
                <a:spcPts val="0"/>
              </a:spcAft>
              <a:buNone/>
            </a:pPr>
            <a:r>
              <a:t/>
            </a:r>
            <a:endParaRPr sz="1600">
              <a:latin typeface="Arial"/>
              <a:ea typeface="Arial"/>
              <a:cs typeface="Arial"/>
              <a:sym typeface="Arial"/>
            </a:endParaRPr>
          </a:p>
          <a:p>
            <a:pPr indent="0" lvl="0" marL="457200" marR="0" rtl="0" algn="l">
              <a:lnSpc>
                <a:spcPct val="100000"/>
              </a:lnSpc>
              <a:spcBef>
                <a:spcPts val="0"/>
              </a:spcBef>
              <a:spcAft>
                <a:spcPts val="0"/>
              </a:spcAft>
              <a:buNone/>
            </a:pPr>
            <a:r>
              <a:t/>
            </a:r>
            <a:endParaRPr sz="1600">
              <a:latin typeface="Arial"/>
              <a:ea typeface="Arial"/>
              <a:cs typeface="Arial"/>
              <a:sym typeface="Arial"/>
            </a:endParaRPr>
          </a:p>
          <a:p>
            <a:pPr indent="0" lvl="0" marL="457200" marR="0" rtl="0" algn="l">
              <a:lnSpc>
                <a:spcPct val="100000"/>
              </a:lnSpc>
              <a:spcBef>
                <a:spcPts val="0"/>
              </a:spcBef>
              <a:spcAft>
                <a:spcPts val="0"/>
              </a:spcAft>
              <a:buNone/>
            </a:pPr>
            <a:r>
              <a:t/>
            </a:r>
            <a:endParaRPr sz="1600">
              <a:latin typeface="Arial"/>
              <a:ea typeface="Arial"/>
              <a:cs typeface="Arial"/>
              <a:sym typeface="Arial"/>
            </a:endParaRPr>
          </a:p>
          <a:p>
            <a:pPr indent="0" lvl="0" marL="457200" marR="0" rtl="0" algn="l">
              <a:lnSpc>
                <a:spcPct val="100000"/>
              </a:lnSpc>
              <a:spcBef>
                <a:spcPts val="0"/>
              </a:spcBef>
              <a:spcAft>
                <a:spcPts val="0"/>
              </a:spcAft>
              <a:buNone/>
            </a:pPr>
            <a:r>
              <a:t/>
            </a:r>
            <a:endParaRPr sz="1600">
              <a:latin typeface="Arial"/>
              <a:ea typeface="Arial"/>
              <a:cs typeface="Arial"/>
              <a:sym typeface="Arial"/>
            </a:endParaRPr>
          </a:p>
          <a:p>
            <a:pPr indent="0" lvl="0" marL="457200" marR="0" rtl="0" algn="l">
              <a:lnSpc>
                <a:spcPct val="100000"/>
              </a:lnSpc>
              <a:spcBef>
                <a:spcPts val="0"/>
              </a:spcBef>
              <a:spcAft>
                <a:spcPts val="0"/>
              </a:spcAft>
              <a:buNone/>
            </a:pPr>
            <a:r>
              <a:t/>
            </a:r>
            <a:endParaRPr sz="16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0" y="1762450"/>
            <a:ext cx="4103100" cy="104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accent2"/>
                </a:solidFill>
                <a:latin typeface="Times New Roman"/>
                <a:ea typeface="Times New Roman"/>
                <a:cs typeface="Times New Roman"/>
                <a:sym typeface="Times New Roman"/>
              </a:rPr>
              <a:t>Table of Contents</a:t>
            </a:r>
            <a:endParaRPr>
              <a:solidFill>
                <a:schemeClr val="accent2"/>
              </a:solidFill>
              <a:latin typeface="Times New Roman"/>
              <a:ea typeface="Times New Roman"/>
              <a:cs typeface="Times New Roman"/>
              <a:sym typeface="Times New Roman"/>
            </a:endParaRPr>
          </a:p>
        </p:txBody>
      </p:sp>
      <p:sp>
        <p:nvSpPr>
          <p:cNvPr id="92" name="Google Shape;92;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Introduction</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Design</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Implementation</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Test</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Enhancement Ideas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Conclusion</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Bibliography</a:t>
            </a:r>
            <a:endParaRPr sz="2200">
              <a:latin typeface="Times New Roman"/>
              <a:ea typeface="Times New Roman"/>
              <a:cs typeface="Times New Roman"/>
              <a:sym typeface="Times New Roman"/>
            </a:endParaRPr>
          </a:p>
          <a:p>
            <a:pPr indent="0" lvl="0" marL="457200" rtl="0" algn="l">
              <a:spcBef>
                <a:spcPts val="1200"/>
              </a:spcBef>
              <a:spcAft>
                <a:spcPts val="1200"/>
              </a:spcAft>
              <a:buNone/>
            </a:pPr>
            <a:r>
              <a:t/>
            </a:r>
            <a:endParaRPr sz="2200">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141425" y="219050"/>
            <a:ext cx="3137700" cy="527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00FF00"/>
                </a:solidFill>
                <a:latin typeface="Times New Roman"/>
                <a:ea typeface="Times New Roman"/>
                <a:cs typeface="Times New Roman"/>
                <a:sym typeface="Times New Roman"/>
              </a:rPr>
              <a:t>Introduction</a:t>
            </a:r>
            <a:endParaRPr>
              <a:solidFill>
                <a:srgbClr val="00FF00"/>
              </a:solidFill>
              <a:latin typeface="Times New Roman"/>
              <a:ea typeface="Times New Roman"/>
              <a:cs typeface="Times New Roman"/>
              <a:sym typeface="Times New Roman"/>
            </a:endParaRPr>
          </a:p>
        </p:txBody>
      </p:sp>
      <p:sp>
        <p:nvSpPr>
          <p:cNvPr id="98" name="Google Shape;98;p15"/>
          <p:cNvSpPr txBox="1"/>
          <p:nvPr>
            <p:ph idx="1" type="subTitle"/>
          </p:nvPr>
        </p:nvSpPr>
        <p:spPr>
          <a:xfrm>
            <a:off x="366800" y="797726"/>
            <a:ext cx="8222100" cy="1877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Font typeface="Times New Roman"/>
              <a:buChar char="●"/>
            </a:pPr>
            <a:r>
              <a:rPr lang="en">
                <a:latin typeface="Times New Roman"/>
                <a:ea typeface="Times New Roman"/>
                <a:cs typeface="Times New Roman"/>
                <a:sym typeface="Times New Roman"/>
              </a:rPr>
              <a:t>Depth-first traversal (DFS) is a method for exploring a tree or graph. </a:t>
            </a:r>
            <a:endParaRPr>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a:latin typeface="Times New Roman"/>
                <a:ea typeface="Times New Roman"/>
                <a:cs typeface="Times New Roman"/>
                <a:sym typeface="Times New Roman"/>
              </a:rPr>
              <a:t>In a DFS, you go as deep as possible down one path before backing up and trying a different one. Depth-first search is like walking through a corn maze. You explore one path, hit a dead end, and go back and try a different one</a:t>
            </a:r>
            <a:endParaRPr>
              <a:latin typeface="Times New Roman"/>
              <a:ea typeface="Times New Roman"/>
              <a:cs typeface="Times New Roman"/>
              <a:sym typeface="Times New Roman"/>
            </a:endParaRPr>
          </a:p>
        </p:txBody>
      </p:sp>
      <p:sp>
        <p:nvSpPr>
          <p:cNvPr id="99" name="Google Shape;99;p15"/>
          <p:cNvSpPr txBox="1"/>
          <p:nvPr/>
        </p:nvSpPr>
        <p:spPr>
          <a:xfrm>
            <a:off x="366800" y="2211325"/>
            <a:ext cx="8703300" cy="212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t/>
            </a:r>
            <a:endParaRPr b="1" sz="2100">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b="1" lang="en" sz="2100">
                <a:solidFill>
                  <a:schemeClr val="lt1"/>
                </a:solidFill>
                <a:latin typeface="Times New Roman"/>
                <a:ea typeface="Times New Roman"/>
                <a:cs typeface="Times New Roman"/>
                <a:sym typeface="Times New Roman"/>
              </a:rPr>
              <a:t>Uses:</a:t>
            </a:r>
            <a:endParaRPr b="1" sz="2100">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1" sz="2100">
              <a:solidFill>
                <a:schemeClr val="lt1"/>
              </a:solidFill>
              <a:latin typeface="Times New Roman"/>
              <a:ea typeface="Times New Roman"/>
              <a:cs typeface="Times New Roman"/>
              <a:sym typeface="Times New Roman"/>
            </a:endParaRPr>
          </a:p>
          <a:p>
            <a:pPr indent="-361950" lvl="0" marL="457200" marR="0" rtl="0" algn="l">
              <a:lnSpc>
                <a:spcPct val="100000"/>
              </a:lnSpc>
              <a:spcBef>
                <a:spcPts val="0"/>
              </a:spcBef>
              <a:spcAft>
                <a:spcPts val="0"/>
              </a:spcAft>
              <a:buClr>
                <a:schemeClr val="lt1"/>
              </a:buClr>
              <a:buSzPts val="2100"/>
              <a:buFont typeface="Times New Roman"/>
              <a:buChar char="●"/>
            </a:pPr>
            <a:r>
              <a:rPr lang="en" sz="2100">
                <a:solidFill>
                  <a:schemeClr val="lt1"/>
                </a:solidFill>
                <a:latin typeface="Times New Roman"/>
                <a:ea typeface="Times New Roman"/>
                <a:cs typeface="Times New Roman"/>
                <a:sym typeface="Times New Roman"/>
              </a:rPr>
              <a:t>Depth-first search is used in topological sorting, scheduling problems, cycle detection in graphs, and solving puzzles with only one solution, such as a maze or a sudoku puzzle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111200" y="450525"/>
            <a:ext cx="3669300" cy="1017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00FF00"/>
                </a:solidFill>
                <a:latin typeface="Verdana"/>
                <a:ea typeface="Verdana"/>
                <a:cs typeface="Verdana"/>
                <a:sym typeface="Verdana"/>
              </a:rPr>
              <a:t>Design</a:t>
            </a:r>
            <a:endParaRPr b="1">
              <a:solidFill>
                <a:srgbClr val="00FF00"/>
              </a:solidFill>
              <a:latin typeface="Verdana"/>
              <a:ea typeface="Verdana"/>
              <a:cs typeface="Verdana"/>
              <a:sym typeface="Verdana"/>
            </a:endParaRPr>
          </a:p>
        </p:txBody>
      </p:sp>
      <p:sp>
        <p:nvSpPr>
          <p:cNvPr id="105" name="Google Shape;105;p16"/>
          <p:cNvSpPr txBox="1"/>
          <p:nvPr>
            <p:ph idx="2" type="body"/>
          </p:nvPr>
        </p:nvSpPr>
        <p:spPr>
          <a:xfrm>
            <a:off x="4572000" y="91150"/>
            <a:ext cx="4572000" cy="5052300"/>
          </a:xfrm>
          <a:prstGeom prst="rect">
            <a:avLst/>
          </a:prstGeom>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None/>
            </a:pPr>
            <a:r>
              <a:rPr lang="en" sz="2100">
                <a:solidFill>
                  <a:srgbClr val="00FFFF"/>
                </a:solidFill>
                <a:latin typeface="Times New Roman"/>
                <a:ea typeface="Times New Roman"/>
                <a:cs typeface="Times New Roman"/>
                <a:sym typeface="Times New Roman"/>
              </a:rPr>
              <a:t>Approach: </a:t>
            </a:r>
            <a:endParaRPr sz="2100">
              <a:solidFill>
                <a:srgbClr val="00FFFF"/>
              </a:solidFill>
              <a:latin typeface="Times New Roman"/>
              <a:ea typeface="Times New Roman"/>
              <a:cs typeface="Times New Roman"/>
              <a:sym typeface="Times New Roman"/>
            </a:endParaRPr>
          </a:p>
          <a:p>
            <a:pPr indent="-351948" lvl="0" marL="457200" marR="0" rtl="0" algn="l">
              <a:lnSpc>
                <a:spcPct val="100000"/>
              </a:lnSpc>
              <a:spcBef>
                <a:spcPts val="0"/>
              </a:spcBef>
              <a:spcAft>
                <a:spcPts val="0"/>
              </a:spcAft>
              <a:buClr>
                <a:schemeClr val="accent6"/>
              </a:buClr>
              <a:buSzPct val="100000"/>
              <a:buFont typeface="Times New Roman"/>
              <a:buChar char="●"/>
            </a:pPr>
            <a:r>
              <a:rPr lang="en" sz="2100">
                <a:solidFill>
                  <a:srgbClr val="00FFFF"/>
                </a:solidFill>
                <a:latin typeface="Times New Roman"/>
                <a:ea typeface="Times New Roman"/>
                <a:cs typeface="Times New Roman"/>
                <a:sym typeface="Times New Roman"/>
              </a:rPr>
              <a:t>Depth-first search is an algorithm for traversing or searching tree or graph data structures. </a:t>
            </a:r>
            <a:endParaRPr sz="2100">
              <a:solidFill>
                <a:srgbClr val="00FFFF"/>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100">
              <a:solidFill>
                <a:srgbClr val="00FFFF"/>
              </a:solidFill>
              <a:latin typeface="Times New Roman"/>
              <a:ea typeface="Times New Roman"/>
              <a:cs typeface="Times New Roman"/>
              <a:sym typeface="Times New Roman"/>
            </a:endParaRPr>
          </a:p>
          <a:p>
            <a:pPr indent="-351948" lvl="0" marL="457200" marR="0" rtl="0" algn="l">
              <a:lnSpc>
                <a:spcPct val="100000"/>
              </a:lnSpc>
              <a:spcBef>
                <a:spcPts val="0"/>
              </a:spcBef>
              <a:spcAft>
                <a:spcPts val="0"/>
              </a:spcAft>
              <a:buClr>
                <a:schemeClr val="accent6"/>
              </a:buClr>
              <a:buSzPct val="100000"/>
              <a:buFont typeface="Times New Roman"/>
              <a:buChar char="●"/>
            </a:pPr>
            <a:r>
              <a:rPr lang="en" sz="2100">
                <a:solidFill>
                  <a:srgbClr val="00FFFF"/>
                </a:solidFill>
                <a:latin typeface="Times New Roman"/>
                <a:ea typeface="Times New Roman"/>
                <a:cs typeface="Times New Roman"/>
                <a:sym typeface="Times New Roman"/>
              </a:rPr>
              <a:t>The algorithm starts at the root node and explores as far as possible along each branch before backtracking. </a:t>
            </a:r>
            <a:endParaRPr sz="2100">
              <a:solidFill>
                <a:srgbClr val="00FFFF"/>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100">
              <a:solidFill>
                <a:srgbClr val="00FFFF"/>
              </a:solidFill>
              <a:latin typeface="Times New Roman"/>
              <a:ea typeface="Times New Roman"/>
              <a:cs typeface="Times New Roman"/>
              <a:sym typeface="Times New Roman"/>
            </a:endParaRPr>
          </a:p>
          <a:p>
            <a:pPr indent="-351948" lvl="0" marL="457200" marR="0" rtl="0" algn="l">
              <a:lnSpc>
                <a:spcPct val="100000"/>
              </a:lnSpc>
              <a:spcBef>
                <a:spcPts val="0"/>
              </a:spcBef>
              <a:spcAft>
                <a:spcPts val="0"/>
              </a:spcAft>
              <a:buClr>
                <a:schemeClr val="accent6"/>
              </a:buClr>
              <a:buSzPct val="100000"/>
              <a:buFont typeface="Times New Roman"/>
              <a:buChar char="●"/>
            </a:pPr>
            <a:r>
              <a:rPr lang="en" sz="2100">
                <a:solidFill>
                  <a:srgbClr val="00FFFF"/>
                </a:solidFill>
                <a:latin typeface="Times New Roman"/>
                <a:ea typeface="Times New Roman"/>
                <a:cs typeface="Times New Roman"/>
                <a:sym typeface="Times New Roman"/>
              </a:rPr>
              <a:t>So the basic idea is to start from the root or any arbitrary node and mark the node and move to the adjacent unmarked node and continue this loop until there is no unmarked adjacent node. </a:t>
            </a:r>
            <a:endParaRPr sz="2100">
              <a:solidFill>
                <a:srgbClr val="00FFFF"/>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100">
              <a:solidFill>
                <a:srgbClr val="00FFFF"/>
              </a:solidFill>
              <a:latin typeface="Times New Roman"/>
              <a:ea typeface="Times New Roman"/>
              <a:cs typeface="Times New Roman"/>
              <a:sym typeface="Times New Roman"/>
            </a:endParaRPr>
          </a:p>
          <a:p>
            <a:pPr indent="-351948" lvl="0" marL="457200" marR="0" rtl="0" algn="l">
              <a:lnSpc>
                <a:spcPct val="100000"/>
              </a:lnSpc>
              <a:spcBef>
                <a:spcPts val="0"/>
              </a:spcBef>
              <a:spcAft>
                <a:spcPts val="0"/>
              </a:spcAft>
              <a:buClr>
                <a:schemeClr val="accent6"/>
              </a:buClr>
              <a:buSzPct val="100000"/>
              <a:buFont typeface="Times New Roman"/>
              <a:buChar char="●"/>
            </a:pPr>
            <a:r>
              <a:rPr lang="en" sz="2100">
                <a:solidFill>
                  <a:srgbClr val="00FFFF"/>
                </a:solidFill>
                <a:latin typeface="Times New Roman"/>
                <a:ea typeface="Times New Roman"/>
                <a:cs typeface="Times New Roman"/>
                <a:sym typeface="Times New Roman"/>
              </a:rPr>
              <a:t>Then backtrack and check for other unmarked nodes and traverse them. Finally, print the nodes in the path.</a:t>
            </a:r>
            <a:endParaRPr sz="2100">
              <a:solidFill>
                <a:srgbClr val="00FFFF"/>
              </a:solidFill>
              <a:latin typeface="Times New Roman"/>
              <a:ea typeface="Times New Roman"/>
              <a:cs typeface="Times New Roman"/>
              <a:sym typeface="Times New Roman"/>
            </a:endParaRPr>
          </a:p>
          <a:p>
            <a:pPr indent="0" lvl="0" marL="0" rtl="0" algn="l">
              <a:spcBef>
                <a:spcPts val="0"/>
              </a:spcBef>
              <a:spcAft>
                <a:spcPts val="1200"/>
              </a:spcAft>
              <a:buNone/>
            </a:pPr>
            <a:r>
              <a:t/>
            </a:r>
            <a:endParaRPr sz="2100">
              <a:solidFill>
                <a:srgbClr val="00FFFF"/>
              </a:solidFill>
              <a:latin typeface="Times New Roman"/>
              <a:ea typeface="Times New Roman"/>
              <a:cs typeface="Times New Roman"/>
              <a:sym typeface="Times New Roman"/>
            </a:endParaRPr>
          </a:p>
        </p:txBody>
      </p:sp>
      <p:pic>
        <p:nvPicPr>
          <p:cNvPr id="106" name="Google Shape;106;p16"/>
          <p:cNvPicPr preferRelativeResize="0"/>
          <p:nvPr/>
        </p:nvPicPr>
        <p:blipFill>
          <a:blip r:embed="rId4">
            <a:alphaModFix/>
          </a:blip>
          <a:stretch>
            <a:fillRect/>
          </a:stretch>
        </p:blipFill>
        <p:spPr>
          <a:xfrm>
            <a:off x="152400" y="1620825"/>
            <a:ext cx="3949542" cy="3370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7"/>
          <p:cNvSpPr txBox="1"/>
          <p:nvPr>
            <p:ph idx="1" type="subTitle"/>
          </p:nvPr>
        </p:nvSpPr>
        <p:spPr>
          <a:xfrm>
            <a:off x="25" y="-50"/>
            <a:ext cx="9144000" cy="5143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b="1" sz="2739">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rPr b="1" lang="en" sz="2739">
                <a:solidFill>
                  <a:srgbClr val="00FF00"/>
                </a:solidFill>
                <a:latin typeface="Times New Roman"/>
                <a:ea typeface="Times New Roman"/>
                <a:cs typeface="Times New Roman"/>
                <a:sym typeface="Times New Roman"/>
              </a:rPr>
              <a:t>Algorithm</a:t>
            </a:r>
            <a:r>
              <a:rPr b="1" lang="en" sz="3171">
                <a:solidFill>
                  <a:srgbClr val="00FF00"/>
                </a:solidFill>
                <a:latin typeface="Times New Roman"/>
                <a:ea typeface="Times New Roman"/>
                <a:cs typeface="Times New Roman"/>
                <a:sym typeface="Times New Roman"/>
              </a:rPr>
              <a:t>:</a:t>
            </a:r>
            <a:r>
              <a:rPr b="1" lang="en">
                <a:solidFill>
                  <a:srgbClr val="00FF00"/>
                </a:solidFill>
                <a:latin typeface="Times New Roman"/>
                <a:ea typeface="Times New Roman"/>
                <a:cs typeface="Times New Roman"/>
                <a:sym typeface="Times New Roman"/>
              </a:rPr>
              <a:t> </a:t>
            </a:r>
            <a:endParaRPr b="1">
              <a:solidFill>
                <a:srgbClr val="00FF00"/>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00FFFF"/>
              </a:solidFill>
              <a:latin typeface="Times New Roman"/>
              <a:ea typeface="Times New Roman"/>
              <a:cs typeface="Times New Roman"/>
              <a:sym typeface="Times New Roman"/>
            </a:endParaRPr>
          </a:p>
          <a:p>
            <a:pPr indent="-361950" lvl="0" marL="457200" rtl="0" algn="l">
              <a:spcBef>
                <a:spcPts val="0"/>
              </a:spcBef>
              <a:spcAft>
                <a:spcPts val="0"/>
              </a:spcAft>
              <a:buClr>
                <a:srgbClr val="00FFFF"/>
              </a:buClr>
              <a:buSzPts val="2100"/>
              <a:buFont typeface="Times New Roman"/>
              <a:buChar char="●"/>
            </a:pPr>
            <a:r>
              <a:rPr lang="en">
                <a:solidFill>
                  <a:srgbClr val="00FFFF"/>
                </a:solidFill>
                <a:latin typeface="Times New Roman"/>
                <a:ea typeface="Times New Roman"/>
                <a:cs typeface="Times New Roman"/>
                <a:sym typeface="Times New Roman"/>
              </a:rPr>
              <a:t>Create a recursive function that takes the index of the node and a visited array.</a:t>
            </a:r>
            <a:endParaRPr>
              <a:solidFill>
                <a:srgbClr val="00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00FFFF"/>
              </a:solidFill>
              <a:latin typeface="Times New Roman"/>
              <a:ea typeface="Times New Roman"/>
              <a:cs typeface="Times New Roman"/>
              <a:sym typeface="Times New Roman"/>
            </a:endParaRPr>
          </a:p>
          <a:p>
            <a:pPr indent="-361950" lvl="0" marL="457200" rtl="0" algn="l">
              <a:spcBef>
                <a:spcPts val="0"/>
              </a:spcBef>
              <a:spcAft>
                <a:spcPts val="0"/>
              </a:spcAft>
              <a:buClr>
                <a:srgbClr val="00FFFF"/>
              </a:buClr>
              <a:buSzPts val="2100"/>
              <a:buFont typeface="Times New Roman"/>
              <a:buChar char="●"/>
            </a:pPr>
            <a:r>
              <a:rPr lang="en">
                <a:solidFill>
                  <a:srgbClr val="00FFFF"/>
                </a:solidFill>
                <a:latin typeface="Times New Roman"/>
                <a:ea typeface="Times New Roman"/>
                <a:cs typeface="Times New Roman"/>
                <a:sym typeface="Times New Roman"/>
              </a:rPr>
              <a:t>Mark the current node as visited and print the node.</a:t>
            </a:r>
            <a:endParaRPr>
              <a:solidFill>
                <a:srgbClr val="00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00FFFF"/>
              </a:solidFill>
              <a:latin typeface="Times New Roman"/>
              <a:ea typeface="Times New Roman"/>
              <a:cs typeface="Times New Roman"/>
              <a:sym typeface="Times New Roman"/>
            </a:endParaRPr>
          </a:p>
          <a:p>
            <a:pPr indent="-361950" lvl="0" marL="457200" rtl="0" algn="l">
              <a:spcBef>
                <a:spcPts val="0"/>
              </a:spcBef>
              <a:spcAft>
                <a:spcPts val="0"/>
              </a:spcAft>
              <a:buClr>
                <a:srgbClr val="00FFFF"/>
              </a:buClr>
              <a:buSzPts val="2100"/>
              <a:buFont typeface="Times New Roman"/>
              <a:buChar char="●"/>
            </a:pPr>
            <a:r>
              <a:rPr lang="en">
                <a:solidFill>
                  <a:srgbClr val="00FFFF"/>
                </a:solidFill>
                <a:latin typeface="Times New Roman"/>
                <a:ea typeface="Times New Roman"/>
                <a:cs typeface="Times New Roman"/>
                <a:sym typeface="Times New Roman"/>
              </a:rPr>
              <a:t>Traverse all the adjacent and nodes that are unmarked which calls the recursive function with the index of the adjacent node.</a:t>
            </a:r>
            <a:endParaRPr>
              <a:solidFill>
                <a:srgbClr val="00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00FFFF"/>
              </a:solidFill>
              <a:latin typeface="Times New Roman"/>
              <a:ea typeface="Times New Roman"/>
              <a:cs typeface="Times New Roman"/>
              <a:sym typeface="Times New Roman"/>
            </a:endParaRPr>
          </a:p>
          <a:p>
            <a:pPr indent="-361950" lvl="0" marL="457200" marR="0" rtl="0" algn="l">
              <a:lnSpc>
                <a:spcPct val="100000"/>
              </a:lnSpc>
              <a:spcBef>
                <a:spcPts val="0"/>
              </a:spcBef>
              <a:spcAft>
                <a:spcPts val="0"/>
              </a:spcAft>
              <a:buClr>
                <a:srgbClr val="00FFFF"/>
              </a:buClr>
              <a:buSzPts val="2100"/>
              <a:buFont typeface="Times New Roman"/>
              <a:buChar char="●"/>
            </a:pPr>
            <a:r>
              <a:rPr lang="en">
                <a:solidFill>
                  <a:srgbClr val="00FFFF"/>
                </a:solidFill>
                <a:latin typeface="Times New Roman"/>
                <a:ea typeface="Times New Roman"/>
                <a:cs typeface="Times New Roman"/>
                <a:sym typeface="Times New Roman"/>
              </a:rPr>
              <a:t>In this traversal algorithm, it will first try a path, then keep going deep until it reaches a dead-end or it finds the final destination which is the solution. </a:t>
            </a:r>
            <a:endParaRPr>
              <a:solidFill>
                <a:srgbClr val="00FFFF"/>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a:solidFill>
                <a:srgbClr val="00FFFF"/>
              </a:solidFill>
              <a:latin typeface="Times New Roman"/>
              <a:ea typeface="Times New Roman"/>
              <a:cs typeface="Times New Roman"/>
              <a:sym typeface="Times New Roman"/>
            </a:endParaRPr>
          </a:p>
          <a:p>
            <a:pPr indent="-361950" lvl="0" marL="457200" marR="0" rtl="0" algn="l">
              <a:lnSpc>
                <a:spcPct val="100000"/>
              </a:lnSpc>
              <a:spcBef>
                <a:spcPts val="0"/>
              </a:spcBef>
              <a:spcAft>
                <a:spcPts val="0"/>
              </a:spcAft>
              <a:buClr>
                <a:srgbClr val="00FFFF"/>
              </a:buClr>
              <a:buSzPts val="2100"/>
              <a:buFont typeface="Times New Roman"/>
              <a:buChar char="●"/>
            </a:pPr>
            <a:r>
              <a:rPr lang="en">
                <a:solidFill>
                  <a:srgbClr val="00FFFF"/>
                </a:solidFill>
                <a:latin typeface="Times New Roman"/>
                <a:ea typeface="Times New Roman"/>
                <a:cs typeface="Times New Roman"/>
                <a:sym typeface="Times New Roman"/>
              </a:rPr>
              <a:t> If it encounters a dead end, we will fall back to the previous point.</a:t>
            </a:r>
            <a:endParaRPr>
              <a:solidFill>
                <a:srgbClr val="00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00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00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18"/>
          <p:cNvSpPr txBox="1"/>
          <p:nvPr>
            <p:ph type="ctrTitle"/>
          </p:nvPr>
        </p:nvSpPr>
        <p:spPr>
          <a:xfrm>
            <a:off x="5351475" y="52425"/>
            <a:ext cx="3729600" cy="55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1600">
                <a:latin typeface="Arial"/>
                <a:ea typeface="Arial"/>
                <a:cs typeface="Arial"/>
                <a:sym typeface="Arial"/>
              </a:rPr>
              <a:t>Solution to Clear Route (Street, Highway) Tree</a:t>
            </a:r>
            <a:endParaRPr b="1" sz="2588"/>
          </a:p>
        </p:txBody>
      </p:sp>
      <p:pic>
        <p:nvPicPr>
          <p:cNvPr id="117" name="Google Shape;117;p18"/>
          <p:cNvPicPr preferRelativeResize="0"/>
          <p:nvPr/>
        </p:nvPicPr>
        <p:blipFill>
          <a:blip r:embed="rId4">
            <a:alphaModFix/>
          </a:blip>
          <a:stretch>
            <a:fillRect/>
          </a:stretch>
        </p:blipFill>
        <p:spPr>
          <a:xfrm>
            <a:off x="4961825" y="727825"/>
            <a:ext cx="4182176" cy="4415677"/>
          </a:xfrm>
          <a:prstGeom prst="rect">
            <a:avLst/>
          </a:prstGeom>
          <a:noFill/>
          <a:ln>
            <a:noFill/>
          </a:ln>
        </p:spPr>
      </p:pic>
      <p:pic>
        <p:nvPicPr>
          <p:cNvPr id="118" name="Google Shape;118;p18"/>
          <p:cNvPicPr preferRelativeResize="0"/>
          <p:nvPr/>
        </p:nvPicPr>
        <p:blipFill>
          <a:blip r:embed="rId5">
            <a:alphaModFix/>
          </a:blip>
          <a:stretch>
            <a:fillRect/>
          </a:stretch>
        </p:blipFill>
        <p:spPr>
          <a:xfrm>
            <a:off x="0" y="727825"/>
            <a:ext cx="3910750" cy="4415675"/>
          </a:xfrm>
          <a:prstGeom prst="rect">
            <a:avLst/>
          </a:prstGeom>
          <a:noFill/>
          <a:ln>
            <a:noFill/>
          </a:ln>
        </p:spPr>
      </p:pic>
      <p:sp>
        <p:nvSpPr>
          <p:cNvPr id="119" name="Google Shape;119;p18"/>
          <p:cNvSpPr txBox="1"/>
          <p:nvPr/>
        </p:nvSpPr>
        <p:spPr>
          <a:xfrm>
            <a:off x="0" y="0"/>
            <a:ext cx="5001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rPr>
              <a:t>Step 1.1: Tree Approach to </a:t>
            </a:r>
            <a:r>
              <a:rPr b="1" lang="en" sz="1600">
                <a:solidFill>
                  <a:schemeClr val="lt1"/>
                </a:solidFill>
                <a:uFill>
                  <a:noFill/>
                </a:uFill>
                <a:hlinkClick r:id="rId6">
                  <a:extLst>
                    <a:ext uri="{A12FA001-AC4F-418D-AE19-62706E023703}">
                      <ahyp:hlinkClr val="tx"/>
                    </a:ext>
                  </a:extLst>
                </a:hlinkClick>
              </a:rPr>
              <a:t>Depth-First Traversal</a:t>
            </a:r>
            <a:r>
              <a:rPr b="1" lang="en" sz="1600">
                <a:solidFill>
                  <a:schemeClr val="lt1"/>
                </a:solidFill>
              </a:rPr>
              <a:t> to manually solve the </a:t>
            </a:r>
            <a:r>
              <a:rPr b="1" lang="en" sz="1600">
                <a:solidFill>
                  <a:schemeClr val="lt1"/>
                </a:solidFill>
                <a:uFill>
                  <a:noFill/>
                </a:uFill>
                <a:hlinkClick r:id="rId7">
                  <a:extLst>
                    <a:ext uri="{A12FA001-AC4F-418D-AE19-62706E023703}">
                      <ahyp:hlinkClr val="tx"/>
                    </a:ext>
                  </a:extLst>
                </a:hlinkClick>
              </a:rPr>
              <a:t>problem</a:t>
            </a:r>
            <a:r>
              <a:rPr lang="en"/>
              <a:t> </a:t>
            </a:r>
            <a:r>
              <a:rPr b="1" lang="en" sz="1600">
                <a:solidFill>
                  <a:schemeClr val="lt1"/>
                </a:solidFill>
                <a:uFill>
                  <a:noFill/>
                </a:uFill>
                <a:hlinkClick r:id="rId8">
                  <a:extLst>
                    <a:ext uri="{A12FA001-AC4F-418D-AE19-62706E023703}">
                      <ahyp:hlinkClr val="tx"/>
                    </a:ext>
                  </a:extLst>
                </a:hlinkClick>
              </a:rPr>
              <a:t>Maze example</a:t>
            </a:r>
            <a:endParaRPr sz="1100" u="sng">
              <a:solidFill>
                <a:schemeClr val="hlink"/>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19"/>
          <p:cNvSpPr txBox="1"/>
          <p:nvPr>
            <p:ph type="ctrTitle"/>
          </p:nvPr>
        </p:nvSpPr>
        <p:spPr>
          <a:xfrm>
            <a:off x="272925" y="403125"/>
            <a:ext cx="9040200" cy="327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600">
                <a:solidFill>
                  <a:srgbClr val="00FF00"/>
                </a:solidFill>
                <a:latin typeface="Arial"/>
                <a:ea typeface="Arial"/>
                <a:cs typeface="Arial"/>
                <a:sym typeface="Arial"/>
              </a:rPr>
              <a:t>Approach : </a:t>
            </a:r>
            <a:r>
              <a:rPr b="1" lang="en" sz="1600">
                <a:solidFill>
                  <a:srgbClr val="00FF00"/>
                </a:solidFill>
                <a:uFill>
                  <a:noFill/>
                </a:uFill>
                <a:latin typeface="Arial"/>
                <a:ea typeface="Arial"/>
                <a:cs typeface="Arial"/>
                <a:sym typeface="Arial"/>
                <a:hlinkClick r:id="rId4">
                  <a:extLst>
                    <a:ext uri="{A12FA001-AC4F-418D-AE19-62706E023703}">
                      <ahyp:hlinkClr val="tx"/>
                    </a:ext>
                  </a:extLst>
                </a:hlinkClick>
              </a:rPr>
              <a:t>Depth First Search</a:t>
            </a:r>
            <a:endParaRPr b="1" sz="1600">
              <a:solidFill>
                <a:srgbClr val="00FF00"/>
              </a:solidFill>
              <a:latin typeface="Arial"/>
              <a:ea typeface="Arial"/>
              <a:cs typeface="Arial"/>
              <a:sym typeface="Arial"/>
            </a:endParaRPr>
          </a:p>
          <a:p>
            <a:pPr indent="-330200" lvl="0" marL="457200" rtl="0" algn="just">
              <a:lnSpc>
                <a:spcPct val="115000"/>
              </a:lnSpc>
              <a:spcBef>
                <a:spcPts val="1200"/>
              </a:spcBef>
              <a:spcAft>
                <a:spcPts val="0"/>
              </a:spcAft>
              <a:buSzPts val="1600"/>
              <a:buFont typeface="Arial"/>
              <a:buChar char="●"/>
            </a:pPr>
            <a:r>
              <a:rPr b="1" lang="en" sz="1600">
                <a:latin typeface="Arial"/>
                <a:ea typeface="Arial"/>
                <a:cs typeface="Arial"/>
                <a:sym typeface="Arial"/>
              </a:rPr>
              <a:t>We can view the given search space in the form of a tree.</a:t>
            </a:r>
            <a:endParaRPr b="1" sz="1600">
              <a:latin typeface="Arial"/>
              <a:ea typeface="Arial"/>
              <a:cs typeface="Arial"/>
              <a:sym typeface="Arial"/>
            </a:endParaRPr>
          </a:p>
          <a:p>
            <a:pPr indent="-330200" lvl="0" marL="457200" rtl="0" algn="just">
              <a:lnSpc>
                <a:spcPct val="115000"/>
              </a:lnSpc>
              <a:spcBef>
                <a:spcPts val="0"/>
              </a:spcBef>
              <a:spcAft>
                <a:spcPts val="0"/>
              </a:spcAft>
              <a:buSzPts val="1600"/>
              <a:buFont typeface="Arial"/>
              <a:buChar char="●"/>
            </a:pPr>
            <a:r>
              <a:rPr b="1" lang="en" sz="1600">
                <a:latin typeface="Arial"/>
                <a:ea typeface="Arial"/>
                <a:cs typeface="Arial"/>
                <a:sym typeface="Arial"/>
              </a:rPr>
              <a:t>The root node of the tree represents the starting position.</a:t>
            </a:r>
            <a:endParaRPr b="1" sz="1600">
              <a:latin typeface="Arial"/>
              <a:ea typeface="Arial"/>
              <a:cs typeface="Arial"/>
              <a:sym typeface="Arial"/>
            </a:endParaRPr>
          </a:p>
          <a:p>
            <a:pPr indent="-330200" lvl="0" marL="457200" rtl="0" algn="just">
              <a:lnSpc>
                <a:spcPct val="115000"/>
              </a:lnSpc>
              <a:spcBef>
                <a:spcPts val="0"/>
              </a:spcBef>
              <a:spcAft>
                <a:spcPts val="0"/>
              </a:spcAft>
              <a:buSzPts val="1600"/>
              <a:buFont typeface="Arial"/>
              <a:buChar char="●"/>
            </a:pPr>
            <a:r>
              <a:rPr b="1" lang="en" sz="1600">
                <a:latin typeface="Arial"/>
                <a:ea typeface="Arial"/>
                <a:cs typeface="Arial"/>
                <a:sym typeface="Arial"/>
              </a:rPr>
              <a:t>Four different routes are possible from each position i.e. right, left, up or down.</a:t>
            </a:r>
            <a:endParaRPr b="1" sz="1600">
              <a:latin typeface="Arial"/>
              <a:ea typeface="Arial"/>
              <a:cs typeface="Arial"/>
              <a:sym typeface="Arial"/>
            </a:endParaRPr>
          </a:p>
          <a:p>
            <a:pPr indent="-330200" lvl="0" marL="457200" rtl="0" algn="just">
              <a:lnSpc>
                <a:spcPct val="115000"/>
              </a:lnSpc>
              <a:spcBef>
                <a:spcPts val="0"/>
              </a:spcBef>
              <a:spcAft>
                <a:spcPts val="0"/>
              </a:spcAft>
              <a:buSzPts val="1600"/>
              <a:buFont typeface="Arial"/>
              <a:buChar char="●"/>
            </a:pPr>
            <a:r>
              <a:rPr b="1" lang="en" sz="1600">
                <a:latin typeface="Arial"/>
                <a:ea typeface="Arial"/>
                <a:cs typeface="Arial"/>
                <a:sym typeface="Arial"/>
              </a:rPr>
              <a:t>These four options can be represented by 4 branches of each node in the given tree.</a:t>
            </a:r>
            <a:endParaRPr b="1" sz="1600">
              <a:latin typeface="Arial"/>
              <a:ea typeface="Arial"/>
              <a:cs typeface="Arial"/>
              <a:sym typeface="Arial"/>
            </a:endParaRPr>
          </a:p>
          <a:p>
            <a:pPr indent="-330200" lvl="0" marL="457200" rtl="0" algn="just">
              <a:lnSpc>
                <a:spcPct val="115000"/>
              </a:lnSpc>
              <a:spcBef>
                <a:spcPts val="0"/>
              </a:spcBef>
              <a:spcAft>
                <a:spcPts val="0"/>
              </a:spcAft>
              <a:buSzPts val="1600"/>
              <a:buFont typeface="Arial"/>
              <a:buChar char="●"/>
            </a:pPr>
            <a:r>
              <a:rPr b="1" lang="en" sz="1600">
                <a:latin typeface="Arial"/>
                <a:ea typeface="Arial"/>
                <a:cs typeface="Arial"/>
                <a:sym typeface="Arial"/>
              </a:rPr>
              <a:t>Thus, the new node reached from the root traversing over the branch represents the new position occupied by the ball after choosing the corresponding direction of travel.</a:t>
            </a:r>
            <a:endParaRPr b="1" sz="1600">
              <a:latin typeface="Arial"/>
              <a:ea typeface="Arial"/>
              <a:cs typeface="Arial"/>
              <a:sym typeface="Arial"/>
            </a:endParaRPr>
          </a:p>
          <a:p>
            <a:pPr indent="0" lvl="0" marL="0" rtl="0" algn="l">
              <a:spcBef>
                <a:spcPts val="1200"/>
              </a:spcBef>
              <a:spcAft>
                <a:spcPts val="0"/>
              </a:spcAft>
              <a:buSzPts val="990"/>
              <a:buNone/>
            </a:pPr>
            <a:r>
              <a:t/>
            </a:r>
            <a:endParaRPr b="1"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0"/>
          <p:cNvSpPr txBox="1"/>
          <p:nvPr>
            <p:ph type="ctrTitle"/>
          </p:nvPr>
        </p:nvSpPr>
        <p:spPr>
          <a:xfrm>
            <a:off x="0" y="467575"/>
            <a:ext cx="4664100" cy="80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1600">
                <a:latin typeface="Arial"/>
                <a:ea typeface="Arial"/>
                <a:cs typeface="Arial"/>
                <a:sym typeface="Arial"/>
              </a:rPr>
              <a:t>Step 1.2: Matrix </a:t>
            </a:r>
            <a:r>
              <a:rPr b="1" lang="en" sz="1600">
                <a:latin typeface="Arial"/>
                <a:ea typeface="Arial"/>
                <a:cs typeface="Arial"/>
                <a:sym typeface="Arial"/>
              </a:rPr>
              <a:t>Approach to </a:t>
            </a:r>
            <a:r>
              <a:rPr b="1" lang="en" sz="1600">
                <a:uFill>
                  <a:noFill/>
                </a:uFill>
                <a:latin typeface="Arial"/>
                <a:ea typeface="Arial"/>
                <a:cs typeface="Arial"/>
                <a:sym typeface="Arial"/>
                <a:hlinkClick r:id="rId4"/>
              </a:rPr>
              <a:t>Depth-First Traversal</a:t>
            </a:r>
            <a:r>
              <a:rPr b="1" lang="en" sz="1600">
                <a:latin typeface="Arial"/>
                <a:ea typeface="Arial"/>
                <a:cs typeface="Arial"/>
                <a:sym typeface="Arial"/>
              </a:rPr>
              <a:t> to manually solve the </a:t>
            </a:r>
            <a:r>
              <a:rPr b="1" lang="en" sz="1600">
                <a:uFill>
                  <a:noFill/>
                </a:uFill>
                <a:latin typeface="Arial"/>
                <a:ea typeface="Arial"/>
                <a:cs typeface="Arial"/>
                <a:sym typeface="Arial"/>
                <a:hlinkClick r:id="rId5"/>
              </a:rPr>
              <a:t>problem</a:t>
            </a:r>
            <a:r>
              <a:rPr lang="en" sz="1400">
                <a:solidFill>
                  <a:srgbClr val="000000"/>
                </a:solidFill>
                <a:latin typeface="Arial"/>
                <a:ea typeface="Arial"/>
                <a:cs typeface="Arial"/>
                <a:sym typeface="Arial"/>
              </a:rPr>
              <a:t> </a:t>
            </a:r>
            <a:r>
              <a:rPr b="1" lang="en" sz="1600">
                <a:uFill>
                  <a:noFill/>
                </a:uFill>
                <a:latin typeface="Arial"/>
                <a:ea typeface="Arial"/>
                <a:cs typeface="Arial"/>
                <a:sym typeface="Arial"/>
                <a:hlinkClick r:id="rId6"/>
              </a:rPr>
              <a:t>Maze example</a:t>
            </a:r>
            <a:endParaRPr b="1" sz="2588"/>
          </a:p>
        </p:txBody>
      </p:sp>
      <p:sp>
        <p:nvSpPr>
          <p:cNvPr id="130" name="Google Shape;130;p20"/>
          <p:cNvSpPr txBox="1"/>
          <p:nvPr>
            <p:ph idx="1" type="subTitle"/>
          </p:nvPr>
        </p:nvSpPr>
        <p:spPr>
          <a:xfrm>
            <a:off x="5078725" y="406650"/>
            <a:ext cx="40296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b="1" lang="en" sz="1600">
                <a:latin typeface="Arial"/>
                <a:ea typeface="Arial"/>
                <a:cs typeface="Arial"/>
                <a:sym typeface="Arial"/>
              </a:rPr>
              <a:t>Unclear Route (Hotel, Hospital) Martrx</a:t>
            </a:r>
            <a:endParaRPr b="1" sz="1600">
              <a:latin typeface="Arial"/>
              <a:ea typeface="Arial"/>
              <a:cs typeface="Arial"/>
              <a:sym typeface="Arial"/>
            </a:endParaRPr>
          </a:p>
        </p:txBody>
      </p:sp>
      <p:pic>
        <p:nvPicPr>
          <p:cNvPr id="131" name="Google Shape;131;p20"/>
          <p:cNvPicPr preferRelativeResize="0"/>
          <p:nvPr/>
        </p:nvPicPr>
        <p:blipFill rotWithShape="1">
          <a:blip r:embed="rId7">
            <a:alphaModFix/>
          </a:blip>
          <a:srcRect b="25087" l="0" r="4507" t="1812"/>
          <a:stretch/>
        </p:blipFill>
        <p:spPr>
          <a:xfrm>
            <a:off x="5399400" y="1618250"/>
            <a:ext cx="3708926" cy="3525248"/>
          </a:xfrm>
          <a:prstGeom prst="rect">
            <a:avLst/>
          </a:prstGeom>
          <a:noFill/>
          <a:ln>
            <a:noFill/>
          </a:ln>
        </p:spPr>
      </p:pic>
      <p:pic>
        <p:nvPicPr>
          <p:cNvPr id="132" name="Google Shape;132;p20"/>
          <p:cNvPicPr preferRelativeResize="0"/>
          <p:nvPr/>
        </p:nvPicPr>
        <p:blipFill>
          <a:blip r:embed="rId8">
            <a:alphaModFix/>
          </a:blip>
          <a:stretch>
            <a:fillRect/>
          </a:stretch>
        </p:blipFill>
        <p:spPr>
          <a:xfrm>
            <a:off x="0" y="1830650"/>
            <a:ext cx="5078724" cy="323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1"/>
          <p:cNvSpPr txBox="1"/>
          <p:nvPr>
            <p:ph type="ctrTitle"/>
          </p:nvPr>
        </p:nvSpPr>
        <p:spPr>
          <a:xfrm>
            <a:off x="0" y="181850"/>
            <a:ext cx="9261000" cy="209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900">
                <a:solidFill>
                  <a:srgbClr val="00FF00"/>
                </a:solidFill>
                <a:latin typeface="Arial"/>
                <a:ea typeface="Arial"/>
                <a:cs typeface="Arial"/>
                <a:sym typeface="Arial"/>
              </a:rPr>
              <a:t>Best Approach:</a:t>
            </a:r>
            <a:endParaRPr b="1" sz="1900">
              <a:solidFill>
                <a:srgbClr val="00FF00"/>
              </a:solidFill>
              <a:latin typeface="Arial"/>
              <a:ea typeface="Arial"/>
              <a:cs typeface="Arial"/>
              <a:sym typeface="Arial"/>
            </a:endParaRPr>
          </a:p>
          <a:p>
            <a:pPr indent="0" lvl="0" marL="0" rtl="0" algn="l">
              <a:spcBef>
                <a:spcPts val="0"/>
              </a:spcBef>
              <a:spcAft>
                <a:spcPts val="0"/>
              </a:spcAft>
              <a:buNone/>
            </a:pPr>
            <a:r>
              <a:t/>
            </a:r>
            <a:endParaRPr b="1" sz="19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The best approach is the </a:t>
            </a:r>
            <a:r>
              <a:rPr b="1" lang="en" sz="1600">
                <a:latin typeface="Arial"/>
                <a:ea typeface="Arial"/>
                <a:cs typeface="Arial"/>
                <a:sym typeface="Arial"/>
              </a:rPr>
              <a:t>Matrix</a:t>
            </a:r>
            <a:r>
              <a:rPr lang="en" sz="1600">
                <a:latin typeface="Arial"/>
                <a:ea typeface="Arial"/>
                <a:cs typeface="Arial"/>
                <a:sym typeface="Arial"/>
              </a:rPr>
              <a:t> because the time complexity of this approach is O ( V + E ) O(V + E) O(V+E) and the space complexity O(bm)</a:t>
            </a:r>
            <a:r>
              <a:rPr lang="en" sz="1200">
                <a:solidFill>
                  <a:srgbClr val="202124"/>
                </a:solidFill>
                <a:highlight>
                  <a:srgbClr val="FFFFFF"/>
                </a:highlight>
              </a:rPr>
              <a:t> </a:t>
            </a:r>
            <a:endParaRPr sz="1200">
              <a:solidFill>
                <a:srgbClr val="202124"/>
              </a:solidFill>
              <a:highlight>
                <a:srgbClr val="FFFFFF"/>
              </a:highlight>
            </a:endParaRPr>
          </a:p>
          <a:p>
            <a:pPr indent="0" lvl="0" marL="457200" rtl="0" algn="l">
              <a:spcBef>
                <a:spcPts val="0"/>
              </a:spcBef>
              <a:spcAft>
                <a:spcPts val="0"/>
              </a:spcAft>
              <a:buNone/>
            </a:pPr>
            <a:r>
              <a:t/>
            </a:r>
            <a:endParaRPr sz="1200">
              <a:solidFill>
                <a:srgbClr val="202124"/>
              </a:solidFill>
              <a:highlight>
                <a:srgbClr val="FFFFFF"/>
              </a:highlight>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Where as the time complexity of the tree approach is time complexity of O(m + n) and space complexity is O(n).</a:t>
            </a:r>
            <a:endParaRPr sz="1600">
              <a:latin typeface="Arial"/>
              <a:ea typeface="Arial"/>
              <a:cs typeface="Arial"/>
              <a:sym typeface="Arial"/>
            </a:endParaRPr>
          </a:p>
          <a:p>
            <a:pPr indent="0" lvl="0" marL="457200" rtl="0" algn="l">
              <a:spcBef>
                <a:spcPts val="0"/>
              </a:spcBef>
              <a:spcAft>
                <a:spcPts val="0"/>
              </a:spcAft>
              <a:buNone/>
            </a:pPr>
            <a:r>
              <a:rPr b="1" lang="en" sz="1600">
                <a:latin typeface="Arial"/>
                <a:ea typeface="Arial"/>
                <a:cs typeface="Arial"/>
                <a:sym typeface="Arial"/>
              </a:rPr>
              <a:t> </a:t>
            </a:r>
            <a:endParaRPr b="1" sz="16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