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256" r:id="rId5"/>
    <p:sldId id="271" r:id="rId6"/>
    <p:sldId id="279" r:id="rId7"/>
    <p:sldId id="283" r:id="rId8"/>
    <p:sldId id="284" r:id="rId9"/>
    <p:sldId id="285" r:id="rId10"/>
    <p:sldId id="290" r:id="rId11"/>
    <p:sldId id="288" r:id="rId12"/>
    <p:sldId id="289" r:id="rId13"/>
    <p:sldId id="291" r:id="rId14"/>
    <p:sldId id="292" r:id="rId15"/>
    <p:sldId id="2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3"/>
            <p14:sldId id="284"/>
            <p14:sldId id="285"/>
            <p14:sldId id="290"/>
            <p14:sldId id="288"/>
            <p14:sldId id="289"/>
            <p14:sldId id="291"/>
            <p14:sldId id="292"/>
            <p14:sldId id="293"/>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p:scale>
          <a:sx n="63" d="100"/>
          <a:sy n="63" d="100"/>
        </p:scale>
        <p:origin x="804"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12/6/2023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2711183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12/6/2023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12/6/2023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IN" sz="7200" dirty="0">
                <a:effectLst/>
                <a:latin typeface="Roboto" panose="02000000000000000000" pitchFamily="2" charset="0"/>
                <a:ea typeface="Roboto" panose="02000000000000000000" pitchFamily="2" charset="0"/>
                <a:cs typeface="Roboto" panose="02000000000000000000" pitchFamily="2" charset="0"/>
              </a:rPr>
              <a:t>Hand Gesture Controlled PowerPoint System</a:t>
            </a:r>
            <a:endParaRPr lang="en-US" sz="7200" dirty="0">
              <a:solidFill>
                <a:schemeClr val="bg1"/>
              </a:solidFill>
            </a:endParaRPr>
          </a:p>
        </p:txBody>
      </p:sp>
      <p:sp>
        <p:nvSpPr>
          <p:cNvPr id="3" name="Subtitle 2"/>
          <p:cNvSpPr>
            <a:spLocks noGrp="1"/>
          </p:cNvSpPr>
          <p:nvPr>
            <p:ph type="subTitle" idx="4294967295"/>
          </p:nvPr>
        </p:nvSpPr>
        <p:spPr>
          <a:xfrm>
            <a:off x="8575040" y="3551924"/>
            <a:ext cx="2946744" cy="2645676"/>
          </a:xfrm>
        </p:spPr>
        <p:txBody>
          <a:bodyPr>
            <a:normAutofit fontScale="85000" lnSpcReduction="10000"/>
          </a:bodyPr>
          <a:lstStyle/>
          <a:p>
            <a:pPr marL="0" indent="0">
              <a:buNone/>
            </a:pPr>
            <a:r>
              <a:rPr lang="en-US" sz="2400" dirty="0">
                <a:solidFill>
                  <a:schemeClr val="bg1"/>
                </a:solidFill>
                <a:latin typeface="+mj-lt"/>
              </a:rPr>
              <a:t>By - </a:t>
            </a:r>
          </a:p>
          <a:p>
            <a:pPr marL="0" indent="0">
              <a:buNone/>
            </a:pPr>
            <a:r>
              <a:rPr lang="en-US" sz="2400" dirty="0">
                <a:solidFill>
                  <a:schemeClr val="bg1"/>
                </a:solidFill>
                <a:latin typeface="+mj-lt"/>
              </a:rPr>
              <a:t>21071A7259 – </a:t>
            </a:r>
            <a:r>
              <a:rPr lang="en-US" sz="2400" dirty="0" err="1">
                <a:solidFill>
                  <a:schemeClr val="bg1"/>
                </a:solidFill>
                <a:latin typeface="+mj-lt"/>
              </a:rPr>
              <a:t>Anihant.G</a:t>
            </a:r>
            <a:endParaRPr lang="en-US" sz="2400" dirty="0">
              <a:solidFill>
                <a:schemeClr val="bg1"/>
              </a:solidFill>
              <a:latin typeface="+mj-lt"/>
            </a:endParaRPr>
          </a:p>
          <a:p>
            <a:pPr marL="0" indent="0">
              <a:buNone/>
            </a:pPr>
            <a:r>
              <a:rPr lang="en-US" sz="2400" dirty="0">
                <a:solidFill>
                  <a:schemeClr val="bg1"/>
                </a:solidFill>
                <a:latin typeface="+mj-lt"/>
              </a:rPr>
              <a:t>21071A7259- </a:t>
            </a:r>
            <a:r>
              <a:rPr lang="en-US" sz="2400" dirty="0" err="1">
                <a:solidFill>
                  <a:schemeClr val="bg1"/>
                </a:solidFill>
                <a:latin typeface="+mj-lt"/>
              </a:rPr>
              <a:t>Navyasree.R</a:t>
            </a:r>
            <a:endParaRPr lang="en-US" sz="2400" dirty="0">
              <a:solidFill>
                <a:schemeClr val="bg1"/>
              </a:solidFill>
              <a:latin typeface="+mj-lt"/>
            </a:endParaRPr>
          </a:p>
          <a:p>
            <a:pPr marL="0" indent="0">
              <a:buNone/>
            </a:pPr>
            <a:r>
              <a:rPr lang="en-US" sz="2400" dirty="0">
                <a:solidFill>
                  <a:schemeClr val="bg1"/>
                </a:solidFill>
                <a:latin typeface="+mj-lt"/>
              </a:rPr>
              <a:t>21071A7261 - </a:t>
            </a:r>
            <a:r>
              <a:rPr lang="en-US" sz="2400" dirty="0" err="1">
                <a:solidFill>
                  <a:schemeClr val="bg1"/>
                </a:solidFill>
                <a:latin typeface="+mj-lt"/>
              </a:rPr>
              <a:t>Saatwik.A</a:t>
            </a:r>
            <a:endParaRPr lang="en-US" sz="2400" dirty="0">
              <a:solidFill>
                <a:schemeClr val="bg1"/>
              </a:solidFill>
              <a:latin typeface="+mj-lt"/>
            </a:endParaRP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46960" y="467772"/>
            <a:ext cx="8119686" cy="471149"/>
          </a:xfrm>
        </p:spPr>
        <p:txBody>
          <a:bodyPr>
            <a:noAutofit/>
          </a:bodyPr>
          <a:lstStyle/>
          <a:p>
            <a:pPr lvl="0">
              <a:lnSpc>
                <a:spcPct val="125000"/>
              </a:lnSpc>
              <a:spcBef>
                <a:spcPts val="2400"/>
              </a:spcBef>
            </a:pPr>
            <a:r>
              <a:rPr lang="en-IN" sz="4000" b="1" u="none" strike="noStrike" kern="0" dirty="0">
                <a:solidFill>
                  <a:srgbClr val="039BE5"/>
                </a:solidFill>
                <a:effectLst/>
                <a:latin typeface="Proxima Nova"/>
              </a:rPr>
              <a:t>RESULTS and EVALUATION</a:t>
            </a:r>
          </a:p>
        </p:txBody>
      </p:sp>
      <p:sp>
        <p:nvSpPr>
          <p:cNvPr id="25" name="Content Placeholder 17"/>
          <p:cNvSpPr txBox="1">
            <a:spLocks/>
          </p:cNvSpPr>
          <p:nvPr/>
        </p:nvSpPr>
        <p:spPr>
          <a:xfrm>
            <a:off x="579120" y="1265114"/>
            <a:ext cx="11186160" cy="512511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5000"/>
              </a:lnSpc>
              <a:spcBef>
                <a:spcPts val="1000"/>
              </a:spcBef>
              <a:buNone/>
            </a:pPr>
            <a:r>
              <a:rPr lang="en-IN" sz="1800" b="1" dirty="0">
                <a:solidFill>
                  <a:schemeClr val="tx1">
                    <a:lumMod val="85000"/>
                    <a:lumOff val="15000"/>
                  </a:schemeClr>
                </a:solidFill>
                <a:latin typeface="Proxima Nova"/>
              </a:rPr>
              <a:t>b)</a:t>
            </a:r>
            <a:r>
              <a:rPr lang="en-IN" sz="1800" b="1" dirty="0">
                <a:solidFill>
                  <a:schemeClr val="tx1">
                    <a:lumMod val="85000"/>
                    <a:lumOff val="15000"/>
                  </a:schemeClr>
                </a:solidFill>
                <a:effectLst/>
                <a:latin typeface="Proxima Nova"/>
              </a:rPr>
              <a:t>Responsiveness :</a:t>
            </a:r>
          </a:p>
          <a:p>
            <a:pPr marL="0" indent="0" algn="just">
              <a:lnSpc>
                <a:spcPct val="125000"/>
              </a:lnSpc>
              <a:spcBef>
                <a:spcPts val="1000"/>
              </a:spcBef>
              <a:buNone/>
            </a:pPr>
            <a:r>
              <a:rPr lang="en-IN" sz="1800" dirty="0">
                <a:effectLst/>
                <a:latin typeface="Proxima Nova"/>
                <a:ea typeface="Proxima Nova"/>
                <a:cs typeface="Proxima Nova"/>
              </a:rPr>
              <a:t>The responsiveness of the system is a critical factor in creating a seamless and natural interaction experience. Metrics for responsiveness include the time taken between a recognized gesture and the corresponding system action. A low-latency response is crucial for maintaining the presenter's flow and engagement with the audience.</a:t>
            </a:r>
          </a:p>
          <a:p>
            <a:pPr marL="0" indent="0">
              <a:lnSpc>
                <a:spcPct val="125000"/>
              </a:lnSpc>
              <a:buNone/>
            </a:pPr>
            <a:endParaRPr lang="en-IN" sz="1800" dirty="0">
              <a:effectLst/>
              <a:latin typeface="Proxima Nova"/>
              <a:ea typeface="Proxima Nova"/>
              <a:cs typeface="Proxima Nova"/>
            </a:endParaRPr>
          </a:p>
          <a:p>
            <a:pPr marL="0" indent="0">
              <a:lnSpc>
                <a:spcPct val="125000"/>
              </a:lnSpc>
              <a:spcBef>
                <a:spcPts val="1000"/>
              </a:spcBef>
              <a:buNone/>
            </a:pPr>
            <a:endParaRPr lang="en-IN" sz="1800" dirty="0">
              <a:effectLst/>
              <a:latin typeface="Proxima Nova"/>
              <a:ea typeface="Proxima Nova"/>
              <a:cs typeface="Proxima Nova"/>
            </a:endParaRPr>
          </a:p>
        </p:txBody>
      </p:sp>
      <p:sp>
        <p:nvSpPr>
          <p:cNvPr id="21" name="Content Placeholder 17"/>
          <p:cNvSpPr txBox="1">
            <a:spLocks/>
          </p:cNvSpPr>
          <p:nvPr/>
        </p:nvSpPr>
        <p:spPr>
          <a:xfrm>
            <a:off x="579120" y="1310640"/>
            <a:ext cx="10888783" cy="48551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5000"/>
              </a:lnSpc>
              <a:spcBef>
                <a:spcPts val="1000"/>
              </a:spcBef>
              <a:buNone/>
            </a:pPr>
            <a:endParaRPr lang="en-IN" sz="1800" b="1" dirty="0">
              <a:solidFill>
                <a:schemeClr val="tx2">
                  <a:lumMod val="75000"/>
                </a:schemeClr>
              </a:solidFill>
              <a:effectLst/>
              <a:latin typeface="Proxima Nova"/>
              <a:ea typeface="Proxima Nova"/>
              <a:cs typeface="Proxima Nova"/>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86417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6560" y="467772"/>
            <a:ext cx="6240086" cy="471149"/>
          </a:xfrm>
        </p:spPr>
        <p:txBody>
          <a:bodyPr>
            <a:noAutofit/>
          </a:bodyPr>
          <a:lstStyle/>
          <a:p>
            <a:pPr>
              <a:lnSpc>
                <a:spcPct val="125000"/>
              </a:lnSpc>
              <a:spcBef>
                <a:spcPts val="2400"/>
              </a:spcBef>
            </a:pPr>
            <a:r>
              <a:rPr lang="en-IN" sz="4400" b="1" u="none" strike="noStrike" kern="0" dirty="0">
                <a:solidFill>
                  <a:srgbClr val="039BE5"/>
                </a:solidFill>
                <a:effectLst/>
                <a:latin typeface="Proxima Nova"/>
              </a:rPr>
              <a:t>CONCLUSION</a:t>
            </a:r>
          </a:p>
        </p:txBody>
      </p:sp>
      <p:sp>
        <p:nvSpPr>
          <p:cNvPr id="25" name="Content Placeholder 17"/>
          <p:cNvSpPr txBox="1">
            <a:spLocks/>
          </p:cNvSpPr>
          <p:nvPr/>
        </p:nvSpPr>
        <p:spPr>
          <a:xfrm>
            <a:off x="579120" y="1265114"/>
            <a:ext cx="11186160" cy="512511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endParaRPr lang="en-IN" sz="1800" dirty="0">
              <a:effectLst/>
              <a:latin typeface="Proxima Nova"/>
              <a:ea typeface="Proxima Nova"/>
              <a:cs typeface="Proxima Nova"/>
            </a:endParaRPr>
          </a:p>
          <a:p>
            <a:pPr marL="0" indent="0">
              <a:lnSpc>
                <a:spcPct val="125000"/>
              </a:lnSpc>
              <a:spcBef>
                <a:spcPts val="1000"/>
              </a:spcBef>
              <a:buNone/>
            </a:pPr>
            <a:endParaRPr lang="en-IN" sz="1800" dirty="0">
              <a:effectLst/>
              <a:latin typeface="Proxima Nova"/>
              <a:ea typeface="Proxima Nova"/>
              <a:cs typeface="Proxima Nova"/>
            </a:endParaRPr>
          </a:p>
        </p:txBody>
      </p:sp>
      <p:sp>
        <p:nvSpPr>
          <p:cNvPr id="21" name="Content Placeholder 17"/>
          <p:cNvSpPr txBox="1">
            <a:spLocks/>
          </p:cNvSpPr>
          <p:nvPr/>
        </p:nvSpPr>
        <p:spPr>
          <a:xfrm>
            <a:off x="579120" y="1310640"/>
            <a:ext cx="10888783" cy="48551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5000"/>
              </a:lnSpc>
              <a:spcBef>
                <a:spcPts val="1000"/>
              </a:spcBef>
              <a:buNone/>
            </a:pPr>
            <a:endParaRPr lang="en-IN" sz="1800" b="1" dirty="0">
              <a:solidFill>
                <a:schemeClr val="tx2">
                  <a:lumMod val="75000"/>
                </a:schemeClr>
              </a:solidFill>
              <a:effectLst/>
              <a:latin typeface="Proxima Nova"/>
              <a:ea typeface="Proxima Nova"/>
              <a:cs typeface="Proxima Nova"/>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0120FC16-6812-3C79-1101-4A2D030B00FE}"/>
              </a:ext>
            </a:extLst>
          </p:cNvPr>
          <p:cNvSpPr txBox="1"/>
          <p:nvPr/>
        </p:nvSpPr>
        <p:spPr>
          <a:xfrm>
            <a:off x="579120" y="1265114"/>
            <a:ext cx="11267440" cy="4900701"/>
          </a:xfrm>
          <a:prstGeom prst="rect">
            <a:avLst/>
          </a:prstGeom>
          <a:noFill/>
        </p:spPr>
        <p:txBody>
          <a:bodyPr wrap="square">
            <a:spAutoFit/>
          </a:bodyPr>
          <a:lstStyle/>
          <a:p>
            <a:pPr algn="just">
              <a:lnSpc>
                <a:spcPct val="125000"/>
              </a:lnSpc>
              <a:spcBef>
                <a:spcPts val="1000"/>
              </a:spcBef>
            </a:pPr>
            <a:r>
              <a:rPr lang="en-IN" sz="1800" dirty="0">
                <a:effectLst/>
                <a:latin typeface="Proxima Nova"/>
                <a:ea typeface="Proxima Nova"/>
                <a:cs typeface="Proxima Nova"/>
              </a:rPr>
              <a:t>The hand gesture-controlled PowerPoint system represents a groundbreaking innovation in the realm of presentations, successfully addressing the limitations of traditional control methods. By leveraging advanced technologies such as machine learning, deep learning, and computer vision, the system offers presenters an intuitive and dynamic means of interacting with their content. The focus on inclusivity and accessibility ensures that individuals with mobility impairments can participate more actively in the presentation process, fostering a more equitable environment. The proposed system's versatility is underscored by its platform-agnostic design, seamlessly integrating with various presentation software beyond Microsoft PowerPoint. The inclusion of advanced functionalities, such as customizable gestures and real-time content highlighting, enriches the presenter's toolkit, contributing to a more engaging and interactive presentation experience. Rigorous testing, both quantitatively and qualitatively, validates the system's performance and user-friendliness. While overcoming challenges encountered during development, the system paves the way for future enhancements, emphasizing continuous innovation. In achieving its objectives, the hand gesture-controlled PowerPoint system emerges not only as a transformative tool for presenters but also as a catalyst for shaping the future landscape of human-computer interaction and interactive communication.</a:t>
            </a:r>
            <a:endParaRPr lang="en-IN" sz="1400" dirty="0">
              <a:effectLst/>
              <a:latin typeface="Proxima Nova"/>
              <a:ea typeface="Proxima Nova"/>
              <a:cs typeface="Proxima Nova"/>
            </a:endParaRPr>
          </a:p>
        </p:txBody>
      </p:sp>
    </p:spTree>
    <p:extLst>
      <p:ext uri="{BB962C8B-B14F-4D97-AF65-F5344CB8AC3E}">
        <p14:creationId xmlns:p14="http://schemas.microsoft.com/office/powerpoint/2010/main" val="864920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0240" y="1164324"/>
            <a:ext cx="8163560" cy="3580396"/>
          </a:xfrm>
        </p:spPr>
        <p:txBody>
          <a:bodyPr anchor="ctr" anchorCtr="0">
            <a:normAutofit/>
          </a:bodyPr>
          <a:lstStyle/>
          <a:p>
            <a:r>
              <a:rPr lang="en-US" sz="7200" b="1" dirty="0">
                <a:solidFill>
                  <a:schemeClr val="bg1"/>
                </a:solidFill>
              </a:rPr>
              <a:t>THANK YOU</a:t>
            </a:r>
          </a:p>
        </p:txBody>
      </p:sp>
      <p:sp>
        <p:nvSpPr>
          <p:cNvPr id="3" name="Subtitle 2"/>
          <p:cNvSpPr>
            <a:spLocks noGrp="1"/>
          </p:cNvSpPr>
          <p:nvPr>
            <p:ph type="subTitle" idx="4294967295"/>
          </p:nvPr>
        </p:nvSpPr>
        <p:spPr>
          <a:xfrm flipH="1" flipV="1">
            <a:off x="11521784" y="6553200"/>
            <a:ext cx="91096" cy="60960"/>
          </a:xfrm>
        </p:spPr>
        <p:txBody>
          <a:bodyPr>
            <a:normAutofit fontScale="25000" lnSpcReduction="20000"/>
          </a:bodyPr>
          <a:lstStyle/>
          <a:p>
            <a:pPr marL="0" indent="0">
              <a:buNone/>
            </a:pPr>
            <a:r>
              <a:rPr lang="en-US" sz="2400" dirty="0">
                <a:solidFill>
                  <a:schemeClr val="bg1"/>
                </a:solidFill>
                <a:latin typeface="+mj-lt"/>
              </a:rPr>
              <a:t>.</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324054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358640" y="745033"/>
            <a:ext cx="7381793" cy="640080"/>
          </a:xfrm>
        </p:spPr>
        <p:txBody>
          <a:bodyPr>
            <a:noAutofit/>
          </a:bodyPr>
          <a:lstStyle/>
          <a:p>
            <a:r>
              <a:rPr lang="en-IN" sz="4000" b="1" u="none" strike="noStrike" kern="0" dirty="0">
                <a:solidFill>
                  <a:srgbClr val="039BE5"/>
                </a:solidFill>
                <a:effectLst/>
                <a:latin typeface="Proxima Nova"/>
              </a:rPr>
              <a:t>Introduction</a:t>
            </a:r>
            <a:br>
              <a:rPr lang="en-IN" sz="1800" b="1" u="none" strike="noStrike" kern="0" dirty="0">
                <a:solidFill>
                  <a:srgbClr val="039BE5"/>
                </a:solidFill>
                <a:effectLst/>
                <a:latin typeface="Proxima Nova"/>
              </a:rPr>
            </a:b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6E9795B5-F3B7-7DA1-6F62-D4796433B30B}"/>
              </a:ext>
            </a:extLst>
          </p:cNvPr>
          <p:cNvSpPr txBox="1"/>
          <p:nvPr/>
        </p:nvSpPr>
        <p:spPr>
          <a:xfrm>
            <a:off x="721360" y="1524708"/>
            <a:ext cx="10525760" cy="2130711"/>
          </a:xfrm>
          <a:prstGeom prst="rect">
            <a:avLst/>
          </a:prstGeom>
          <a:noFill/>
        </p:spPr>
        <p:txBody>
          <a:bodyPr wrap="square">
            <a:spAutoFit/>
          </a:bodyPr>
          <a:lstStyle/>
          <a:p>
            <a:pPr algn="just">
              <a:lnSpc>
                <a:spcPct val="125000"/>
              </a:lnSpc>
              <a:spcBef>
                <a:spcPts val="1000"/>
              </a:spcBef>
            </a:pPr>
            <a:r>
              <a:rPr lang="en-IN" sz="1800" dirty="0">
                <a:effectLst/>
                <a:latin typeface="Proxima Nova"/>
                <a:ea typeface="Proxima Nova"/>
                <a:cs typeface="Proxima Nova"/>
              </a:rPr>
              <a:t>Presentations, being a cornerstone of communication in various professional, academic, and public settings, demand innovative solutions for seamless control and engagement. Traditional input devices often fall short in meeting the dynamic needs of presenters, prompting the exploration of novel methods. The proposed hand gesture-controlled PowerPoint system emerges from this necessity, aiming to redefine the presenter's experience by introducing an interactive and intuitive control mechanism.</a:t>
            </a:r>
            <a:endParaRPr lang="en-IN" sz="1400" dirty="0">
              <a:effectLst/>
              <a:latin typeface="Proxima Nova"/>
              <a:ea typeface="Proxima Nova"/>
              <a:cs typeface="Proxima Nova"/>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4000" y="467772"/>
            <a:ext cx="6402646" cy="471149"/>
          </a:xfrm>
        </p:spPr>
        <p:txBody>
          <a:bodyPr>
            <a:noAutofit/>
          </a:bodyPr>
          <a:lstStyle/>
          <a:p>
            <a:br>
              <a:rPr lang="en-IN" sz="1800" b="1" dirty="0">
                <a:solidFill>
                  <a:srgbClr val="E61A17"/>
                </a:solidFill>
                <a:effectLst/>
                <a:latin typeface="Proxima Nova"/>
              </a:rPr>
            </a:br>
            <a:r>
              <a:rPr lang="en-IN" sz="4400" b="1" dirty="0">
                <a:solidFill>
                  <a:schemeClr val="accent1">
                    <a:lumMod val="75000"/>
                  </a:schemeClr>
                </a:solidFill>
                <a:effectLst/>
                <a:latin typeface="Proxima Nova"/>
              </a:rPr>
              <a:t>OBJECTIVE</a:t>
            </a:r>
            <a:endParaRPr lang="en-US" sz="4400" b="1" dirty="0">
              <a:solidFill>
                <a:schemeClr val="accent1">
                  <a:lumMod val="75000"/>
                </a:schemeClr>
              </a:solidFill>
              <a:latin typeface="Segoe UI Light" panose="020B0502040204020203" pitchFamily="34" charset="0"/>
              <a:cs typeface="Segoe UI Light" panose="020B0502040204020203" pitchFamily="34" charset="0"/>
            </a:endParaRPr>
          </a:p>
        </p:txBody>
      </p:sp>
      <p:sp>
        <p:nvSpPr>
          <p:cNvPr id="25" name="Content Placeholder 17"/>
          <p:cNvSpPr txBox="1">
            <a:spLocks/>
          </p:cNvSpPr>
          <p:nvPr/>
        </p:nvSpPr>
        <p:spPr>
          <a:xfrm>
            <a:off x="2797129" y="161957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21" name="Content Placeholder 17"/>
          <p:cNvSpPr txBox="1">
            <a:spLocks/>
          </p:cNvSpPr>
          <p:nvPr/>
        </p:nvSpPr>
        <p:spPr>
          <a:xfrm>
            <a:off x="808114" y="1544320"/>
            <a:ext cx="10743806" cy="451104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5000"/>
              </a:lnSpc>
              <a:spcBef>
                <a:spcPts val="1000"/>
              </a:spcBef>
              <a:buNone/>
            </a:pPr>
            <a:r>
              <a:rPr lang="en-IN" sz="1800" dirty="0">
                <a:effectLst/>
                <a:latin typeface="Proxima Nova"/>
                <a:ea typeface="Proxima Nova"/>
                <a:cs typeface="Proxima Nova"/>
              </a:rPr>
              <a:t>The core objectives of the system encompass not only enhancing the presenter's control over their slides but also fostering a more inclusive and accessible presentation environment. By removing the reliance on physical input devices, the system empowers presenters to deliver their content more freely. Additionally, the focus on personalization and accessibility ensures that individuals with mobility impairments can participate in the presentation process with greater ease and independence.</a:t>
            </a:r>
          </a:p>
          <a:p>
            <a:pPr marL="0" indent="0" algn="just">
              <a:lnSpc>
                <a:spcPct val="125000"/>
              </a:lnSpc>
              <a:buNone/>
            </a:pPr>
            <a:r>
              <a:rPr lang="en-IN" sz="1800" dirty="0">
                <a:effectLst/>
                <a:latin typeface="Proxima Nova"/>
                <a:ea typeface="Proxima Nova"/>
                <a:cs typeface="Proxima Nova"/>
              </a:rPr>
              <a:t>The hand gesture-controlled PowerPoint system employs a multifaceted approach, integrating advancements in gesture-based human-computer interaction. At its core, the system utilizes machine learning algorithms to decipher and map hand movements accurately. This not only facilitates smoother slide control but also opens avenues for innovative gestures, enhancing the overall presentation experience</a:t>
            </a:r>
          </a:p>
          <a:p>
            <a:pPr marL="0" indent="0" algn="just">
              <a:lnSpc>
                <a:spcPct val="125000"/>
              </a:lnSpc>
              <a:spcBef>
                <a:spcPts val="1000"/>
              </a:spcBef>
              <a:buNone/>
            </a:pPr>
            <a:endParaRPr lang="en-IN" sz="1800" dirty="0">
              <a:effectLst/>
              <a:latin typeface="Proxima Nova"/>
              <a:ea typeface="Proxima Nova"/>
              <a:cs typeface="Proxima Nova"/>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4000" y="467772"/>
            <a:ext cx="6402646" cy="471149"/>
          </a:xfrm>
        </p:spPr>
        <p:txBody>
          <a:bodyPr>
            <a:noAutofit/>
          </a:bodyPr>
          <a:lstStyle/>
          <a:p>
            <a:br>
              <a:rPr lang="en-IN" sz="1800" b="1" dirty="0">
                <a:solidFill>
                  <a:srgbClr val="E61A17"/>
                </a:solidFill>
                <a:effectLst/>
                <a:latin typeface="Proxima Nova"/>
              </a:rPr>
            </a:br>
            <a:br>
              <a:rPr lang="en-IN" sz="1800" b="1" u="none" strike="noStrike" kern="0" dirty="0">
                <a:solidFill>
                  <a:srgbClr val="039BE5"/>
                </a:solidFill>
                <a:effectLst/>
                <a:latin typeface="Proxima Nova"/>
              </a:rPr>
            </a:br>
            <a:r>
              <a:rPr lang="en-IN" sz="4000" b="1" u="none" strike="noStrike" kern="0" dirty="0">
                <a:solidFill>
                  <a:srgbClr val="039BE5"/>
                </a:solidFill>
                <a:effectLst/>
                <a:latin typeface="Proxima Nova"/>
              </a:rPr>
              <a:t>PROPOSED SYSTEM</a:t>
            </a:r>
            <a:endParaRPr lang="en-US" sz="4000" b="1" dirty="0">
              <a:solidFill>
                <a:schemeClr val="accent1">
                  <a:lumMod val="75000"/>
                </a:schemeClr>
              </a:solidFill>
              <a:latin typeface="Segoe UI Light" panose="020B0502040204020203" pitchFamily="34" charset="0"/>
              <a:cs typeface="Segoe UI Light" panose="020B0502040204020203" pitchFamily="34" charset="0"/>
            </a:endParaRPr>
          </a:p>
        </p:txBody>
      </p:sp>
      <p:sp>
        <p:nvSpPr>
          <p:cNvPr id="25" name="Content Placeholder 17"/>
          <p:cNvSpPr txBox="1">
            <a:spLocks/>
          </p:cNvSpPr>
          <p:nvPr/>
        </p:nvSpPr>
        <p:spPr>
          <a:xfrm>
            <a:off x="2797129" y="161957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21" name="Content Placeholder 17"/>
          <p:cNvSpPr txBox="1">
            <a:spLocks/>
          </p:cNvSpPr>
          <p:nvPr/>
        </p:nvSpPr>
        <p:spPr>
          <a:xfrm>
            <a:off x="579120" y="1310640"/>
            <a:ext cx="10888783" cy="48551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5000"/>
              </a:lnSpc>
              <a:spcBef>
                <a:spcPts val="1000"/>
              </a:spcBef>
              <a:buNone/>
            </a:pPr>
            <a:r>
              <a:rPr lang="en-IN" sz="1800" b="1" dirty="0">
                <a:solidFill>
                  <a:schemeClr val="tx2">
                    <a:lumMod val="75000"/>
                  </a:schemeClr>
                </a:solidFill>
                <a:effectLst/>
                <a:latin typeface="Proxima Nova"/>
                <a:ea typeface="Proxima Nova"/>
                <a:cs typeface="Proxima Nova"/>
              </a:rPr>
              <a:t>1.Enhanced Gesture Recognition : </a:t>
            </a:r>
          </a:p>
          <a:p>
            <a:pPr marL="0" indent="0" algn="just">
              <a:lnSpc>
                <a:spcPct val="125000"/>
              </a:lnSpc>
              <a:spcBef>
                <a:spcPts val="1000"/>
              </a:spcBef>
              <a:buNone/>
            </a:pPr>
            <a:r>
              <a:rPr lang="en-IN" sz="1800" dirty="0">
                <a:effectLst/>
                <a:latin typeface="Proxima Nova"/>
                <a:ea typeface="Proxima Nova"/>
                <a:cs typeface="Proxima Nova"/>
              </a:rPr>
              <a:t>The proposed system introduces advancements in gesture recognition through the application of advanced computer vision techniques and machine learning algorithms. By leveraging deep learning models, the system </a:t>
            </a:r>
            <a:r>
              <a:rPr lang="en-IN" sz="1800" dirty="0" err="1">
                <a:effectLst/>
                <a:latin typeface="Proxima Nova"/>
                <a:ea typeface="Proxima Nova"/>
                <a:cs typeface="Proxima Nova"/>
              </a:rPr>
              <a:t>endeavors</a:t>
            </a:r>
            <a:r>
              <a:rPr lang="en-IN" sz="1800" dirty="0">
                <a:effectLst/>
                <a:latin typeface="Proxima Nova"/>
                <a:ea typeface="Proxima Nova"/>
                <a:cs typeface="Proxima Nova"/>
              </a:rPr>
              <a:t> to accurately recognize a diverse range of hand gestures, allowing presenters to express their intentions with precision.</a:t>
            </a:r>
            <a:r>
              <a:rPr lang="en-IN" sz="1800" b="1" dirty="0">
                <a:solidFill>
                  <a:schemeClr val="tx2">
                    <a:lumMod val="75000"/>
                  </a:schemeClr>
                </a:solidFill>
                <a:effectLst/>
                <a:latin typeface="Proxima Nova"/>
                <a:ea typeface="Proxima Nova"/>
                <a:cs typeface="Proxima Nova"/>
              </a:rPr>
              <a:t> </a:t>
            </a:r>
          </a:p>
          <a:p>
            <a:pPr marL="0" indent="0" algn="just">
              <a:lnSpc>
                <a:spcPct val="125000"/>
              </a:lnSpc>
              <a:spcBef>
                <a:spcPts val="1000"/>
              </a:spcBef>
              <a:buNone/>
            </a:pPr>
            <a:r>
              <a:rPr lang="en-IN" sz="1800" b="1" dirty="0">
                <a:effectLst/>
                <a:latin typeface="Proxima Nova"/>
                <a:ea typeface="Proxima Nova"/>
                <a:cs typeface="Proxima Nova"/>
              </a:rPr>
              <a:t>2.Improved Accuracy and Responsiveness : </a:t>
            </a:r>
          </a:p>
          <a:p>
            <a:pPr marL="0" indent="0" algn="just">
              <a:lnSpc>
                <a:spcPct val="125000"/>
              </a:lnSpc>
              <a:spcBef>
                <a:spcPts val="1000"/>
              </a:spcBef>
              <a:buNone/>
            </a:pPr>
            <a:r>
              <a:rPr lang="en-IN" sz="1800" dirty="0">
                <a:effectLst/>
                <a:latin typeface="Proxima Nova"/>
                <a:ea typeface="Proxima Nova"/>
                <a:cs typeface="Proxima Nova"/>
              </a:rPr>
              <a:t>Recognizing the critical importance of real-time responsiveness, the proposed system places a strong emphasis on refining accuracy. By mitigating false positives and negatives, the system aims to create a responsive and reliable interaction platform for presenters.</a:t>
            </a:r>
            <a:endParaRPr lang="en-IN" sz="1800" b="1" dirty="0">
              <a:solidFill>
                <a:schemeClr val="tx2">
                  <a:lumMod val="75000"/>
                </a:schemeClr>
              </a:solidFill>
              <a:effectLst/>
              <a:latin typeface="Proxima Nova"/>
              <a:ea typeface="Proxima Nova"/>
              <a:cs typeface="Proxima Nova"/>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52801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4000" y="467772"/>
            <a:ext cx="6402646" cy="471149"/>
          </a:xfrm>
        </p:spPr>
        <p:txBody>
          <a:bodyPr>
            <a:noAutofit/>
          </a:bodyPr>
          <a:lstStyle/>
          <a:p>
            <a:br>
              <a:rPr lang="en-IN" sz="1800" b="1" dirty="0">
                <a:solidFill>
                  <a:srgbClr val="E61A17"/>
                </a:solidFill>
                <a:effectLst/>
                <a:latin typeface="Proxima Nova"/>
              </a:rPr>
            </a:br>
            <a:br>
              <a:rPr lang="en-IN" sz="1800" b="1" u="none" strike="noStrike" kern="0" dirty="0">
                <a:solidFill>
                  <a:srgbClr val="039BE5"/>
                </a:solidFill>
                <a:effectLst/>
                <a:latin typeface="Proxima Nova"/>
              </a:rPr>
            </a:br>
            <a:r>
              <a:rPr lang="en-IN" sz="4000" b="1" u="none" strike="noStrike" kern="0" dirty="0">
                <a:solidFill>
                  <a:srgbClr val="039BE5"/>
                </a:solidFill>
                <a:effectLst/>
                <a:latin typeface="Proxima Nova"/>
              </a:rPr>
              <a:t>PROPOSED SYSTEM</a:t>
            </a:r>
            <a:endParaRPr lang="en-US" sz="4000" b="1" dirty="0">
              <a:solidFill>
                <a:schemeClr val="accent1">
                  <a:lumMod val="75000"/>
                </a:schemeClr>
              </a:solidFill>
              <a:latin typeface="Segoe UI Light" panose="020B0502040204020203" pitchFamily="34" charset="0"/>
              <a:cs typeface="Segoe UI Light" panose="020B0502040204020203" pitchFamily="34" charset="0"/>
            </a:endParaRPr>
          </a:p>
        </p:txBody>
      </p:sp>
      <p:sp>
        <p:nvSpPr>
          <p:cNvPr id="25" name="Content Placeholder 17"/>
          <p:cNvSpPr txBox="1">
            <a:spLocks/>
          </p:cNvSpPr>
          <p:nvPr/>
        </p:nvSpPr>
        <p:spPr>
          <a:xfrm>
            <a:off x="2797129" y="161957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21" name="Content Placeholder 17"/>
          <p:cNvSpPr txBox="1">
            <a:spLocks/>
          </p:cNvSpPr>
          <p:nvPr/>
        </p:nvSpPr>
        <p:spPr>
          <a:xfrm>
            <a:off x="579120" y="1310640"/>
            <a:ext cx="10888783" cy="48551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5000"/>
              </a:lnSpc>
              <a:spcBef>
                <a:spcPts val="1000"/>
              </a:spcBef>
              <a:buNone/>
            </a:pPr>
            <a:endParaRPr lang="en-IN" sz="1800" b="1" dirty="0">
              <a:solidFill>
                <a:schemeClr val="tx2">
                  <a:lumMod val="75000"/>
                </a:schemeClr>
              </a:solidFill>
              <a:effectLst/>
              <a:latin typeface="Proxima Nova"/>
              <a:ea typeface="Proxima Nova"/>
              <a:cs typeface="Proxima Nova"/>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2" name="image5.png">
            <a:extLst>
              <a:ext uri="{FF2B5EF4-FFF2-40B4-BE49-F238E27FC236}">
                <a16:creationId xmlns:a16="http://schemas.microsoft.com/office/drawing/2014/main" id="{94011E5B-13A3-2BD0-F208-5B10A1B342D0}"/>
              </a:ext>
            </a:extLst>
          </p:cNvPr>
          <p:cNvPicPr/>
          <p:nvPr/>
        </p:nvPicPr>
        <p:blipFill>
          <a:blip r:embed="rId2"/>
          <a:srcRect/>
          <a:stretch>
            <a:fillRect/>
          </a:stretch>
        </p:blipFill>
        <p:spPr>
          <a:xfrm>
            <a:off x="724097" y="1381761"/>
            <a:ext cx="10743806" cy="4855146"/>
          </a:xfrm>
          <a:prstGeom prst="rect">
            <a:avLst/>
          </a:prstGeom>
          <a:ln/>
        </p:spPr>
      </p:pic>
    </p:spTree>
    <p:extLst>
      <p:ext uri="{BB962C8B-B14F-4D97-AF65-F5344CB8AC3E}">
        <p14:creationId xmlns:p14="http://schemas.microsoft.com/office/powerpoint/2010/main" val="38275862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4000" y="467772"/>
            <a:ext cx="6402646" cy="471149"/>
          </a:xfrm>
        </p:spPr>
        <p:txBody>
          <a:bodyPr>
            <a:noAutofit/>
          </a:bodyPr>
          <a:lstStyle/>
          <a:p>
            <a:br>
              <a:rPr lang="en-IN" sz="1800" b="1" dirty="0">
                <a:solidFill>
                  <a:srgbClr val="E61A17"/>
                </a:solidFill>
                <a:effectLst/>
                <a:latin typeface="Proxima Nova"/>
              </a:rPr>
            </a:br>
            <a:br>
              <a:rPr lang="en-IN" sz="1800" b="1" u="none" strike="noStrike" kern="0" dirty="0">
                <a:solidFill>
                  <a:srgbClr val="039BE5"/>
                </a:solidFill>
                <a:effectLst/>
                <a:latin typeface="Proxima Nova"/>
              </a:rPr>
            </a:br>
            <a:r>
              <a:rPr lang="en-IN" sz="4000" b="1" u="none" strike="noStrike" kern="0" dirty="0">
                <a:solidFill>
                  <a:srgbClr val="039BE5"/>
                </a:solidFill>
                <a:effectLst/>
                <a:latin typeface="Proxima Nova"/>
              </a:rPr>
              <a:t>PROPOSED SYSTEM</a:t>
            </a:r>
            <a:endParaRPr lang="en-US" sz="4000" b="1" dirty="0">
              <a:solidFill>
                <a:schemeClr val="accent1">
                  <a:lumMod val="75000"/>
                </a:schemeClr>
              </a:solidFill>
              <a:latin typeface="Segoe UI Light" panose="020B0502040204020203" pitchFamily="34" charset="0"/>
              <a:cs typeface="Segoe UI Light" panose="020B0502040204020203" pitchFamily="34" charset="0"/>
            </a:endParaRPr>
          </a:p>
        </p:txBody>
      </p:sp>
      <p:sp>
        <p:nvSpPr>
          <p:cNvPr id="25" name="Content Placeholder 17"/>
          <p:cNvSpPr txBox="1">
            <a:spLocks/>
          </p:cNvSpPr>
          <p:nvPr/>
        </p:nvSpPr>
        <p:spPr>
          <a:xfrm>
            <a:off x="2797129" y="161957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21" name="Content Placeholder 17"/>
          <p:cNvSpPr txBox="1">
            <a:spLocks/>
          </p:cNvSpPr>
          <p:nvPr/>
        </p:nvSpPr>
        <p:spPr>
          <a:xfrm>
            <a:off x="579120" y="1310640"/>
            <a:ext cx="10888783" cy="48551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5000"/>
              </a:lnSpc>
              <a:spcBef>
                <a:spcPts val="1000"/>
              </a:spcBef>
              <a:buNone/>
            </a:pPr>
            <a:endParaRPr lang="en-IN" sz="1800" b="1" dirty="0">
              <a:solidFill>
                <a:schemeClr val="tx2">
                  <a:lumMod val="75000"/>
                </a:schemeClr>
              </a:solidFill>
              <a:effectLst/>
              <a:latin typeface="Proxima Nova"/>
              <a:ea typeface="Proxima Nova"/>
              <a:cs typeface="Proxima Nova"/>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96F64463-5E23-BD77-FDB9-DFAA840D34A0}"/>
              </a:ext>
            </a:extLst>
          </p:cNvPr>
          <p:cNvSpPr txBox="1"/>
          <p:nvPr/>
        </p:nvSpPr>
        <p:spPr>
          <a:xfrm>
            <a:off x="650240" y="1310640"/>
            <a:ext cx="10962640" cy="5355312"/>
          </a:xfrm>
          <a:prstGeom prst="rect">
            <a:avLst/>
          </a:prstGeom>
          <a:noFill/>
        </p:spPr>
        <p:txBody>
          <a:bodyPr wrap="square">
            <a:spAutoFit/>
          </a:bodyPr>
          <a:lstStyle/>
          <a:p>
            <a:r>
              <a:rPr lang="en-IN" sz="1800" b="1" dirty="0">
                <a:effectLst/>
                <a:latin typeface="Proxima Nova"/>
                <a:ea typeface="Proxima Nova"/>
                <a:cs typeface="Proxima Nova"/>
              </a:rPr>
              <a:t>3.Integration with Multiple Platforms : </a:t>
            </a:r>
          </a:p>
          <a:p>
            <a:endParaRPr lang="en-IN" b="1" dirty="0">
              <a:latin typeface="Proxima Nova"/>
              <a:ea typeface="Proxima Nova"/>
              <a:cs typeface="Proxima Nova"/>
            </a:endParaRPr>
          </a:p>
          <a:p>
            <a:r>
              <a:rPr lang="en-IN" sz="1800" dirty="0">
                <a:effectLst/>
                <a:latin typeface="Proxima Nova"/>
                <a:ea typeface="Proxima Nova"/>
                <a:cs typeface="Proxima Nova"/>
              </a:rPr>
              <a:t>Recognizing the diversity of presentation software, the proposed system is designed to be platform-</a:t>
            </a:r>
          </a:p>
          <a:p>
            <a:endParaRPr lang="en-IN" dirty="0">
              <a:latin typeface="Proxima Nova"/>
              <a:ea typeface="Proxima Nova"/>
              <a:cs typeface="Proxima Nova"/>
            </a:endParaRPr>
          </a:p>
          <a:p>
            <a:r>
              <a:rPr lang="en-IN" sz="1800" dirty="0">
                <a:effectLst/>
                <a:latin typeface="Proxima Nova"/>
                <a:ea typeface="Proxima Nova"/>
                <a:cs typeface="Proxima Nova"/>
              </a:rPr>
              <a:t>agnostic. It seeks to integrate seamlessly not only with Microsoft PowerPoint but also with other popular</a:t>
            </a:r>
          </a:p>
          <a:p>
            <a:endParaRPr lang="en-IN" dirty="0">
              <a:latin typeface="Proxima Nova"/>
              <a:ea typeface="Proxima Nova"/>
              <a:cs typeface="Proxima Nova"/>
            </a:endParaRPr>
          </a:p>
          <a:p>
            <a:r>
              <a:rPr lang="en-IN" sz="1800" dirty="0">
                <a:effectLst/>
                <a:latin typeface="Proxima Nova"/>
                <a:ea typeface="Proxima Nova"/>
                <a:cs typeface="Proxima Nova"/>
              </a:rPr>
              <a:t>platforms such as Google Slides and Apple Keynote, ensuring widespread applicability. </a:t>
            </a:r>
          </a:p>
          <a:p>
            <a:endParaRPr lang="en-IN" dirty="0">
              <a:latin typeface="Proxima Nova"/>
              <a:ea typeface="Proxima Nova"/>
              <a:cs typeface="Proxima Nova"/>
            </a:endParaRPr>
          </a:p>
          <a:p>
            <a:endParaRPr lang="en-IN" sz="1800" dirty="0">
              <a:effectLst/>
              <a:latin typeface="Proxima Nova"/>
              <a:ea typeface="Proxima Nova"/>
              <a:cs typeface="Proxima Nova"/>
            </a:endParaRPr>
          </a:p>
          <a:p>
            <a:r>
              <a:rPr lang="en-IN" sz="1800" b="1" dirty="0">
                <a:solidFill>
                  <a:schemeClr val="tx1">
                    <a:lumMod val="85000"/>
                    <a:lumOff val="15000"/>
                  </a:schemeClr>
                </a:solidFill>
                <a:effectLst/>
                <a:latin typeface="Proxima Nova"/>
              </a:rPr>
              <a:t>4.Additional Functionalities : </a:t>
            </a:r>
          </a:p>
          <a:p>
            <a:r>
              <a:rPr lang="en-IN" sz="1800" dirty="0">
                <a:effectLst/>
                <a:latin typeface="Proxima Nova"/>
                <a:ea typeface="Proxima Nova"/>
                <a:cs typeface="Proxima Nova"/>
              </a:rPr>
              <a:t>Moving beyond basic slide navigation, the proposed system introduces a spectrum of additional</a:t>
            </a:r>
          </a:p>
          <a:p>
            <a:endParaRPr lang="en-IN" dirty="0">
              <a:latin typeface="Proxima Nova"/>
              <a:ea typeface="Proxima Nova"/>
              <a:cs typeface="Proxima Nova"/>
            </a:endParaRPr>
          </a:p>
          <a:p>
            <a:r>
              <a:rPr lang="en-IN" sz="1800" dirty="0">
                <a:effectLst/>
                <a:latin typeface="Proxima Nova"/>
                <a:ea typeface="Proxima Nova"/>
                <a:cs typeface="Proxima Nova"/>
              </a:rPr>
              <a:t>functionalities. From dynamic zooming to real-time content highlighting, the system expands the</a:t>
            </a:r>
          </a:p>
          <a:p>
            <a:endParaRPr lang="en-IN" dirty="0">
              <a:latin typeface="Proxima Nova"/>
              <a:ea typeface="Proxima Nova"/>
              <a:cs typeface="Proxima Nova"/>
            </a:endParaRPr>
          </a:p>
          <a:p>
            <a:r>
              <a:rPr lang="en-IN" sz="1800" dirty="0">
                <a:effectLst/>
                <a:latin typeface="Proxima Nova"/>
                <a:ea typeface="Proxima Nova"/>
                <a:cs typeface="Proxima Nova"/>
              </a:rPr>
              <a:t>presenter's toolkit, enabling a more engaging and interactive presentation experience. </a:t>
            </a:r>
          </a:p>
          <a:p>
            <a:endParaRPr lang="en-IN" sz="1800" b="1" dirty="0">
              <a:solidFill>
                <a:schemeClr val="tx1">
                  <a:lumMod val="85000"/>
                  <a:lumOff val="15000"/>
                </a:schemeClr>
              </a:solidFill>
              <a:effectLst/>
              <a:latin typeface="Proxima Nova"/>
            </a:endParaRPr>
          </a:p>
          <a:p>
            <a:endParaRPr lang="en-IN" sz="1800" dirty="0">
              <a:effectLst/>
              <a:latin typeface="Proxima Nova"/>
              <a:ea typeface="Proxima Nova"/>
              <a:cs typeface="Proxima Nova"/>
            </a:endParaRPr>
          </a:p>
          <a:p>
            <a:endParaRPr lang="en-IN" sz="1800" dirty="0">
              <a:effectLst/>
              <a:latin typeface="Proxima Nova"/>
              <a:ea typeface="Proxima Nova"/>
              <a:cs typeface="Proxima Nova"/>
            </a:endParaRPr>
          </a:p>
          <a:p>
            <a:r>
              <a:rPr lang="en-IN" sz="1800" b="1" dirty="0">
                <a:effectLst/>
                <a:latin typeface="Proxima Nova"/>
                <a:ea typeface="Proxima Nova"/>
                <a:cs typeface="Proxima Nova"/>
              </a:rPr>
              <a:t> </a:t>
            </a:r>
            <a:endParaRPr lang="en-IN" b="1" dirty="0"/>
          </a:p>
        </p:txBody>
      </p:sp>
    </p:spTree>
    <p:extLst>
      <p:ext uri="{BB962C8B-B14F-4D97-AF65-F5344CB8AC3E}">
        <p14:creationId xmlns:p14="http://schemas.microsoft.com/office/powerpoint/2010/main" val="3974051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46960" y="467772"/>
            <a:ext cx="8119686" cy="471149"/>
          </a:xfrm>
        </p:spPr>
        <p:txBody>
          <a:bodyPr>
            <a:noAutofit/>
          </a:bodyPr>
          <a:lstStyle/>
          <a:p>
            <a:br>
              <a:rPr lang="en-IN" sz="1800" b="1" dirty="0">
                <a:solidFill>
                  <a:srgbClr val="E61A17"/>
                </a:solidFill>
                <a:effectLst/>
                <a:latin typeface="Proxima Nova"/>
              </a:rPr>
            </a:br>
            <a:br>
              <a:rPr lang="en-IN" sz="1800" b="1" u="none" strike="noStrike" kern="0" dirty="0">
                <a:solidFill>
                  <a:srgbClr val="039BE5"/>
                </a:solidFill>
                <a:effectLst/>
                <a:latin typeface="Proxima Nova"/>
              </a:rPr>
            </a:br>
            <a:r>
              <a:rPr lang="en-IN" sz="4000" b="1" u="none" strike="noStrike" kern="0" dirty="0">
                <a:solidFill>
                  <a:srgbClr val="039BE5"/>
                </a:solidFill>
                <a:effectLst/>
                <a:latin typeface="Proxima Nova"/>
              </a:rPr>
              <a:t>IMPLEMENTATION DETAILS </a:t>
            </a:r>
            <a:endParaRPr lang="en-US" sz="4000" b="1" dirty="0">
              <a:solidFill>
                <a:schemeClr val="accent1">
                  <a:lumMod val="75000"/>
                </a:schemeClr>
              </a:solidFill>
              <a:latin typeface="Segoe UI Light" panose="020B0502040204020203" pitchFamily="34" charset="0"/>
              <a:cs typeface="Segoe UI Light" panose="020B0502040204020203" pitchFamily="34" charset="0"/>
            </a:endParaRPr>
          </a:p>
        </p:txBody>
      </p:sp>
      <p:sp>
        <p:nvSpPr>
          <p:cNvPr id="25" name="Content Placeholder 17"/>
          <p:cNvSpPr txBox="1">
            <a:spLocks/>
          </p:cNvSpPr>
          <p:nvPr/>
        </p:nvSpPr>
        <p:spPr>
          <a:xfrm>
            <a:off x="2797129" y="161957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21" name="Content Placeholder 17"/>
          <p:cNvSpPr txBox="1">
            <a:spLocks/>
          </p:cNvSpPr>
          <p:nvPr/>
        </p:nvSpPr>
        <p:spPr>
          <a:xfrm>
            <a:off x="579120" y="1310640"/>
            <a:ext cx="10888783" cy="48551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5000"/>
              </a:lnSpc>
              <a:spcBef>
                <a:spcPts val="1000"/>
              </a:spcBef>
              <a:buNone/>
            </a:pPr>
            <a:endParaRPr lang="en-IN" sz="1800" b="1" dirty="0">
              <a:solidFill>
                <a:schemeClr val="tx2">
                  <a:lumMod val="75000"/>
                </a:schemeClr>
              </a:solidFill>
              <a:effectLst/>
              <a:latin typeface="Proxima Nova"/>
              <a:ea typeface="Proxima Nova"/>
              <a:cs typeface="Proxima Nova"/>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96F64463-5E23-BD77-FDB9-DFAA840D34A0}"/>
              </a:ext>
            </a:extLst>
          </p:cNvPr>
          <p:cNvSpPr txBox="1"/>
          <p:nvPr/>
        </p:nvSpPr>
        <p:spPr>
          <a:xfrm>
            <a:off x="650240" y="1310640"/>
            <a:ext cx="10962640" cy="4801314"/>
          </a:xfrm>
          <a:prstGeom prst="rect">
            <a:avLst/>
          </a:prstGeom>
          <a:noFill/>
        </p:spPr>
        <p:txBody>
          <a:bodyPr wrap="square">
            <a:spAutoFit/>
          </a:bodyPr>
          <a:lstStyle/>
          <a:p>
            <a:r>
              <a:rPr lang="en-IN" sz="1800" b="1" dirty="0">
                <a:effectLst/>
                <a:latin typeface="Proxima Nova"/>
                <a:ea typeface="Proxima Nova"/>
                <a:cs typeface="Proxima Nova"/>
              </a:rPr>
              <a:t>1.Technology Stack : </a:t>
            </a:r>
          </a:p>
          <a:p>
            <a:endParaRPr lang="en-IN" sz="1800" b="1" dirty="0">
              <a:effectLst/>
              <a:latin typeface="Proxima Nova"/>
              <a:ea typeface="Proxima Nova"/>
              <a:cs typeface="Proxima Nova"/>
            </a:endParaRPr>
          </a:p>
          <a:p>
            <a:r>
              <a:rPr lang="en-IN" sz="1800" dirty="0">
                <a:effectLst/>
                <a:latin typeface="Proxima Nova"/>
                <a:ea typeface="Proxima Nova"/>
                <a:cs typeface="Proxima Nova"/>
              </a:rPr>
              <a:t>The technology stack comprises a sophisticated amalgamation of machine learning frameworks</a:t>
            </a:r>
          </a:p>
          <a:p>
            <a:endParaRPr lang="en-IN" dirty="0">
              <a:latin typeface="Proxima Nova"/>
              <a:ea typeface="Proxima Nova"/>
              <a:cs typeface="Proxima Nova"/>
            </a:endParaRPr>
          </a:p>
          <a:p>
            <a:r>
              <a:rPr lang="en-IN" sz="1800" dirty="0">
                <a:effectLst/>
                <a:latin typeface="Proxima Nova"/>
                <a:ea typeface="Proxima Nova"/>
                <a:cs typeface="Proxima Nova"/>
              </a:rPr>
              <a:t>(TensorFlow, </a:t>
            </a:r>
            <a:r>
              <a:rPr lang="en-IN" sz="1800" dirty="0" err="1">
                <a:effectLst/>
                <a:latin typeface="Proxima Nova"/>
                <a:ea typeface="Proxima Nova"/>
                <a:cs typeface="Proxima Nova"/>
              </a:rPr>
              <a:t>PyTorch</a:t>
            </a:r>
            <a:r>
              <a:rPr lang="en-IN" sz="1800" dirty="0">
                <a:effectLst/>
                <a:latin typeface="Proxima Nova"/>
                <a:ea typeface="Proxima Nova"/>
                <a:cs typeface="Proxima Nova"/>
              </a:rPr>
              <a:t>), computer vision libraries (OpenCV, </a:t>
            </a:r>
            <a:r>
              <a:rPr lang="en-IN" sz="1800" dirty="0" err="1">
                <a:effectLst/>
                <a:latin typeface="Proxima Nova"/>
                <a:ea typeface="Proxima Nova"/>
                <a:cs typeface="Proxima Nova"/>
              </a:rPr>
              <a:t>MediaPipe</a:t>
            </a:r>
            <a:r>
              <a:rPr lang="en-IN" sz="1800" dirty="0">
                <a:effectLst/>
                <a:latin typeface="Proxima Nova"/>
                <a:ea typeface="Proxima Nova"/>
                <a:cs typeface="Proxima Nova"/>
              </a:rPr>
              <a:t>), and presentation software APIs.</a:t>
            </a:r>
          </a:p>
          <a:p>
            <a:endParaRPr lang="en-IN" dirty="0">
              <a:latin typeface="Proxima Nova"/>
              <a:ea typeface="Proxima Nova"/>
              <a:cs typeface="Proxima Nova"/>
            </a:endParaRPr>
          </a:p>
          <a:p>
            <a:r>
              <a:rPr lang="en-IN" sz="1800" dirty="0">
                <a:effectLst/>
                <a:latin typeface="Proxima Nova"/>
                <a:ea typeface="Proxima Nova"/>
                <a:cs typeface="Proxima Nova"/>
              </a:rPr>
              <a:t>This comprehensive stack forms the backbone for a robust and adaptable system architecture. </a:t>
            </a:r>
          </a:p>
          <a:p>
            <a:endParaRPr lang="en-IN" dirty="0">
              <a:latin typeface="Proxima Nova"/>
              <a:ea typeface="Proxima Nova"/>
              <a:cs typeface="Proxima Nova"/>
            </a:endParaRPr>
          </a:p>
          <a:p>
            <a:r>
              <a:rPr lang="en-IN" sz="1800" b="1" dirty="0">
                <a:effectLst/>
                <a:latin typeface="Proxima Nova"/>
                <a:ea typeface="Proxima Nova"/>
                <a:cs typeface="Proxima Nova"/>
              </a:rPr>
              <a:t>2.System Architecture : </a:t>
            </a:r>
          </a:p>
          <a:p>
            <a:endParaRPr lang="en-IN" sz="1800" b="1" dirty="0">
              <a:effectLst/>
              <a:latin typeface="Proxima Nova"/>
              <a:ea typeface="Proxima Nova"/>
              <a:cs typeface="Proxima Nova"/>
            </a:endParaRPr>
          </a:p>
          <a:p>
            <a:r>
              <a:rPr lang="en-IN" sz="1800" dirty="0">
                <a:effectLst/>
                <a:latin typeface="Proxima Nova"/>
                <a:ea typeface="Proxima Nova"/>
                <a:cs typeface="Proxima Nova"/>
              </a:rPr>
              <a:t>The system architecture is intricately designed to accommodate the complexities of gesture recognition </a:t>
            </a:r>
          </a:p>
          <a:p>
            <a:endParaRPr lang="en-IN" dirty="0">
              <a:latin typeface="Proxima Nova"/>
              <a:ea typeface="Proxima Nova"/>
              <a:cs typeface="Proxima Nova"/>
            </a:endParaRPr>
          </a:p>
          <a:p>
            <a:r>
              <a:rPr lang="en-IN" sz="1800" dirty="0">
                <a:effectLst/>
                <a:latin typeface="Proxima Nova"/>
                <a:ea typeface="Proxima Nova"/>
                <a:cs typeface="Proxima Nova"/>
              </a:rPr>
              <a:t>and presentation control. Modules for hand gesture detection, machine learning model interfaces, and </a:t>
            </a:r>
          </a:p>
          <a:p>
            <a:endParaRPr lang="en-IN" dirty="0">
              <a:latin typeface="Proxima Nova"/>
              <a:ea typeface="Proxima Nova"/>
              <a:cs typeface="Proxima Nova"/>
            </a:endParaRPr>
          </a:p>
          <a:p>
            <a:r>
              <a:rPr lang="en-IN" sz="1800" dirty="0">
                <a:effectLst/>
                <a:latin typeface="Proxima Nova"/>
                <a:ea typeface="Proxima Nova"/>
                <a:cs typeface="Proxima Nova"/>
              </a:rPr>
              <a:t>seamless communication with presentation software contribute to a cohesive and scalable architecture.</a:t>
            </a:r>
          </a:p>
          <a:p>
            <a:endParaRPr lang="en-IN" sz="1800" b="1" dirty="0">
              <a:effectLst/>
              <a:latin typeface="Proxima Nova"/>
              <a:ea typeface="Proxima Nova"/>
              <a:cs typeface="Proxima Nova"/>
            </a:endParaRPr>
          </a:p>
          <a:p>
            <a:endParaRPr lang="en-IN" b="1" dirty="0"/>
          </a:p>
        </p:txBody>
      </p:sp>
    </p:spTree>
    <p:extLst>
      <p:ext uri="{BB962C8B-B14F-4D97-AF65-F5344CB8AC3E}">
        <p14:creationId xmlns:p14="http://schemas.microsoft.com/office/powerpoint/2010/main" val="2381726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46960" y="467772"/>
            <a:ext cx="8119686" cy="471149"/>
          </a:xfrm>
        </p:spPr>
        <p:txBody>
          <a:bodyPr>
            <a:noAutofit/>
          </a:bodyPr>
          <a:lstStyle/>
          <a:p>
            <a:br>
              <a:rPr lang="en-IN" sz="1800" b="1" dirty="0">
                <a:solidFill>
                  <a:srgbClr val="E61A17"/>
                </a:solidFill>
                <a:effectLst/>
                <a:latin typeface="Proxima Nova"/>
              </a:rPr>
            </a:br>
            <a:br>
              <a:rPr lang="en-IN" sz="1800" b="1" u="none" strike="noStrike" kern="0" dirty="0">
                <a:solidFill>
                  <a:srgbClr val="039BE5"/>
                </a:solidFill>
                <a:effectLst/>
                <a:latin typeface="Proxima Nova"/>
              </a:rPr>
            </a:br>
            <a:r>
              <a:rPr lang="en-IN" sz="4000" b="1" u="none" strike="noStrike" kern="0" dirty="0">
                <a:solidFill>
                  <a:srgbClr val="039BE5"/>
                </a:solidFill>
                <a:effectLst/>
                <a:latin typeface="Proxima Nova"/>
              </a:rPr>
              <a:t>IMPLEMENTATION DETAILS </a:t>
            </a:r>
            <a:endParaRPr lang="en-US" sz="4000" b="1" dirty="0">
              <a:solidFill>
                <a:schemeClr val="accent1">
                  <a:lumMod val="75000"/>
                </a:schemeClr>
              </a:solidFill>
              <a:latin typeface="Segoe UI Light" panose="020B0502040204020203" pitchFamily="34" charset="0"/>
              <a:cs typeface="Segoe UI Light" panose="020B0502040204020203" pitchFamily="34" charset="0"/>
            </a:endParaRPr>
          </a:p>
        </p:txBody>
      </p:sp>
      <p:sp>
        <p:nvSpPr>
          <p:cNvPr id="25" name="Content Placeholder 17"/>
          <p:cNvSpPr txBox="1">
            <a:spLocks/>
          </p:cNvSpPr>
          <p:nvPr/>
        </p:nvSpPr>
        <p:spPr>
          <a:xfrm>
            <a:off x="2797129" y="161957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21" name="Content Placeholder 17"/>
          <p:cNvSpPr txBox="1">
            <a:spLocks/>
          </p:cNvSpPr>
          <p:nvPr/>
        </p:nvSpPr>
        <p:spPr>
          <a:xfrm>
            <a:off x="579120" y="1310640"/>
            <a:ext cx="10888783" cy="48551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5000"/>
              </a:lnSpc>
              <a:spcBef>
                <a:spcPts val="1000"/>
              </a:spcBef>
              <a:buNone/>
            </a:pPr>
            <a:endParaRPr lang="en-IN" sz="1800" b="1" dirty="0">
              <a:solidFill>
                <a:schemeClr val="tx2">
                  <a:lumMod val="75000"/>
                </a:schemeClr>
              </a:solidFill>
              <a:effectLst/>
              <a:latin typeface="Proxima Nova"/>
              <a:ea typeface="Proxima Nova"/>
              <a:cs typeface="Proxima Nova"/>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96F64463-5E23-BD77-FDB9-DFAA840D34A0}"/>
              </a:ext>
            </a:extLst>
          </p:cNvPr>
          <p:cNvSpPr txBox="1"/>
          <p:nvPr/>
        </p:nvSpPr>
        <p:spPr>
          <a:xfrm>
            <a:off x="650240" y="1310640"/>
            <a:ext cx="10962640" cy="3416320"/>
          </a:xfrm>
          <a:prstGeom prst="rect">
            <a:avLst/>
          </a:prstGeom>
          <a:noFill/>
        </p:spPr>
        <p:txBody>
          <a:bodyPr wrap="square">
            <a:spAutoFit/>
          </a:bodyPr>
          <a:lstStyle/>
          <a:p>
            <a:r>
              <a:rPr lang="en-IN" sz="1800" b="1" dirty="0">
                <a:solidFill>
                  <a:schemeClr val="tx1">
                    <a:lumMod val="85000"/>
                    <a:lumOff val="15000"/>
                  </a:schemeClr>
                </a:solidFill>
                <a:effectLst/>
                <a:latin typeface="Proxima Nova"/>
              </a:rPr>
              <a:t>3.User Interface Design : </a:t>
            </a:r>
          </a:p>
          <a:p>
            <a:endParaRPr lang="en-IN" sz="1800" dirty="0">
              <a:effectLst/>
              <a:latin typeface="Proxima Nova"/>
              <a:ea typeface="Proxima Nova"/>
              <a:cs typeface="Proxima Nova"/>
            </a:endParaRPr>
          </a:p>
          <a:p>
            <a:r>
              <a:rPr lang="en-IN" sz="1800" dirty="0">
                <a:effectLst/>
                <a:latin typeface="Proxima Nova"/>
                <a:ea typeface="Proxima Nova"/>
                <a:cs typeface="Proxima Nova"/>
              </a:rPr>
              <a:t>User interface design is a pivotal aspect of the system's usability. The interfaces are crafted with a focus </a:t>
            </a:r>
          </a:p>
          <a:p>
            <a:endParaRPr lang="en-IN" dirty="0">
              <a:latin typeface="Proxima Nova"/>
              <a:ea typeface="Proxima Nova"/>
              <a:cs typeface="Proxima Nova"/>
            </a:endParaRPr>
          </a:p>
          <a:p>
            <a:r>
              <a:rPr lang="en-IN" sz="1800" dirty="0">
                <a:effectLst/>
                <a:latin typeface="Proxima Nova"/>
                <a:ea typeface="Proxima Nova"/>
                <a:cs typeface="Proxima Nova"/>
              </a:rPr>
              <a:t>on user-friendliness, providing presenters with intuitive controls for customizing gestures, viewing real-</a:t>
            </a:r>
          </a:p>
          <a:p>
            <a:endParaRPr lang="en-IN" dirty="0">
              <a:latin typeface="Proxima Nova"/>
              <a:ea typeface="Proxima Nova"/>
              <a:cs typeface="Proxima Nova"/>
            </a:endParaRPr>
          </a:p>
          <a:p>
            <a:r>
              <a:rPr lang="en-IN" sz="1800" dirty="0">
                <a:effectLst/>
                <a:latin typeface="Proxima Nova"/>
                <a:ea typeface="Proxima Nova"/>
                <a:cs typeface="Proxima Nova"/>
              </a:rPr>
              <a:t>time feedback on recognition, and effortlessly navigating through their presentations.</a:t>
            </a:r>
          </a:p>
          <a:p>
            <a:endParaRPr lang="en-IN" dirty="0">
              <a:latin typeface="Proxima Nova"/>
              <a:ea typeface="Proxima Nova"/>
              <a:cs typeface="Proxima Nova"/>
            </a:endParaRPr>
          </a:p>
          <a:p>
            <a:endParaRPr lang="en-IN" sz="1800" dirty="0">
              <a:effectLst/>
              <a:latin typeface="Proxima Nova"/>
              <a:ea typeface="Proxima Nova"/>
              <a:cs typeface="Proxima Nova"/>
            </a:endParaRPr>
          </a:p>
          <a:p>
            <a:endParaRPr lang="en-IN" sz="1800" dirty="0">
              <a:effectLst/>
              <a:latin typeface="Proxima Nova"/>
              <a:ea typeface="Proxima Nova"/>
              <a:cs typeface="Proxima Nova"/>
            </a:endParaRPr>
          </a:p>
          <a:p>
            <a:r>
              <a:rPr lang="en-IN" sz="1800" b="1" dirty="0">
                <a:solidFill>
                  <a:schemeClr val="tx1">
                    <a:lumMod val="85000"/>
                    <a:lumOff val="15000"/>
                  </a:schemeClr>
                </a:solidFill>
                <a:effectLst/>
                <a:latin typeface="Proxima Nova"/>
              </a:rPr>
              <a:t> </a:t>
            </a:r>
          </a:p>
          <a:p>
            <a:endParaRPr lang="en-IN" b="1" dirty="0"/>
          </a:p>
        </p:txBody>
      </p:sp>
      <p:pic>
        <p:nvPicPr>
          <p:cNvPr id="2" name="image7.png">
            <a:extLst>
              <a:ext uri="{FF2B5EF4-FFF2-40B4-BE49-F238E27FC236}">
                <a16:creationId xmlns:a16="http://schemas.microsoft.com/office/drawing/2014/main" id="{B972B6A9-BAD2-2F3E-A274-F43F13C7BFB2}"/>
              </a:ext>
            </a:extLst>
          </p:cNvPr>
          <p:cNvPicPr/>
          <p:nvPr/>
        </p:nvPicPr>
        <p:blipFill>
          <a:blip r:embed="rId2"/>
          <a:srcRect/>
          <a:stretch>
            <a:fillRect/>
          </a:stretch>
        </p:blipFill>
        <p:spPr>
          <a:xfrm>
            <a:off x="579120" y="3429000"/>
            <a:ext cx="11104880" cy="3108506"/>
          </a:xfrm>
          <a:prstGeom prst="rect">
            <a:avLst/>
          </a:prstGeom>
          <a:ln/>
        </p:spPr>
      </p:pic>
    </p:spTree>
    <p:extLst>
      <p:ext uri="{BB962C8B-B14F-4D97-AF65-F5344CB8AC3E}">
        <p14:creationId xmlns:p14="http://schemas.microsoft.com/office/powerpoint/2010/main" val="1037237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46960" y="467772"/>
            <a:ext cx="8119686" cy="471149"/>
          </a:xfrm>
        </p:spPr>
        <p:txBody>
          <a:bodyPr>
            <a:noAutofit/>
          </a:bodyPr>
          <a:lstStyle/>
          <a:p>
            <a:pPr lvl="0">
              <a:lnSpc>
                <a:spcPct val="125000"/>
              </a:lnSpc>
              <a:spcBef>
                <a:spcPts val="2400"/>
              </a:spcBef>
            </a:pPr>
            <a:r>
              <a:rPr lang="en-IN" sz="4000" b="1" u="none" strike="noStrike" kern="0" dirty="0">
                <a:solidFill>
                  <a:srgbClr val="039BE5"/>
                </a:solidFill>
                <a:effectLst/>
                <a:latin typeface="Proxima Nova"/>
              </a:rPr>
              <a:t>RESULTS and EVALUATION</a:t>
            </a:r>
          </a:p>
        </p:txBody>
      </p:sp>
      <p:sp>
        <p:nvSpPr>
          <p:cNvPr id="25" name="Content Placeholder 17"/>
          <p:cNvSpPr txBox="1">
            <a:spLocks/>
          </p:cNvSpPr>
          <p:nvPr/>
        </p:nvSpPr>
        <p:spPr>
          <a:xfrm>
            <a:off x="579120" y="1265114"/>
            <a:ext cx="11186160" cy="512511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spcBef>
                <a:spcPts val="1000"/>
              </a:spcBef>
              <a:buNone/>
            </a:pPr>
            <a:r>
              <a:rPr lang="en-IN" sz="1800" b="1" dirty="0">
                <a:solidFill>
                  <a:schemeClr val="tx1">
                    <a:lumMod val="85000"/>
                    <a:lumOff val="15000"/>
                  </a:schemeClr>
                </a:solidFill>
                <a:effectLst/>
                <a:latin typeface="Proxima Nova"/>
              </a:rPr>
              <a:t>1.Performance Metrics :</a:t>
            </a:r>
          </a:p>
          <a:p>
            <a:pPr marL="0" indent="0">
              <a:lnSpc>
                <a:spcPct val="125000"/>
              </a:lnSpc>
              <a:spcBef>
                <a:spcPts val="1000"/>
              </a:spcBef>
              <a:buNone/>
            </a:pPr>
            <a:r>
              <a:rPr lang="en-IN" sz="1800" dirty="0">
                <a:effectLst/>
                <a:latin typeface="Proxima Nova"/>
                <a:ea typeface="Proxima Nova"/>
                <a:cs typeface="Proxima Nova"/>
              </a:rPr>
              <a:t>The evaluation of the system's performance involves a meticulous examination of various key metrics to ensure its effectiveness and reliability.</a:t>
            </a:r>
          </a:p>
          <a:p>
            <a:pPr marL="0" indent="0">
              <a:lnSpc>
                <a:spcPct val="125000"/>
              </a:lnSpc>
              <a:spcBef>
                <a:spcPts val="1000"/>
              </a:spcBef>
              <a:buNone/>
            </a:pPr>
            <a:r>
              <a:rPr lang="en-IN" sz="1800" b="1" dirty="0">
                <a:solidFill>
                  <a:schemeClr val="tx1">
                    <a:lumMod val="85000"/>
                    <a:lumOff val="15000"/>
                  </a:schemeClr>
                </a:solidFill>
                <a:latin typeface="Proxima Nova"/>
              </a:rPr>
              <a:t> a)</a:t>
            </a:r>
            <a:r>
              <a:rPr lang="en-IN" sz="1800" b="1" dirty="0">
                <a:solidFill>
                  <a:schemeClr val="tx1">
                    <a:lumMod val="85000"/>
                    <a:lumOff val="15000"/>
                  </a:schemeClr>
                </a:solidFill>
                <a:effectLst/>
                <a:latin typeface="Proxima Nova"/>
              </a:rPr>
              <a:t>Gesture Recognition Accuracy :</a:t>
            </a:r>
          </a:p>
          <a:p>
            <a:pPr marL="0" indent="0">
              <a:lnSpc>
                <a:spcPct val="125000"/>
              </a:lnSpc>
              <a:spcBef>
                <a:spcPts val="1000"/>
              </a:spcBef>
              <a:buNone/>
            </a:pPr>
            <a:r>
              <a:rPr lang="en-IN" sz="1800" dirty="0">
                <a:effectLst/>
                <a:latin typeface="Proxima Nova"/>
                <a:ea typeface="Proxima Nova"/>
                <a:cs typeface="Proxima Nova"/>
              </a:rPr>
              <a:t>A fundamental aspect of the system's success lies in its ability to accurately recognize and interpret hand gestures. To measure accuracy, a comprehensive dataset comprising a diverse range of gestures is utilized. The system is evaluated based on its ability to correctly identify and respond to predefined gestures, ensuring a high level of precision in slide control and additional functionalities.</a:t>
            </a:r>
          </a:p>
          <a:p>
            <a:pPr marL="0" indent="0">
              <a:lnSpc>
                <a:spcPct val="125000"/>
              </a:lnSpc>
              <a:spcBef>
                <a:spcPts val="1000"/>
              </a:spcBef>
              <a:buNone/>
            </a:pPr>
            <a:endParaRPr lang="en-IN" sz="1800" dirty="0">
              <a:effectLst/>
              <a:latin typeface="Proxima Nova"/>
              <a:ea typeface="Proxima Nova"/>
              <a:cs typeface="Proxima Nova"/>
            </a:endParaRPr>
          </a:p>
        </p:txBody>
      </p:sp>
      <p:sp>
        <p:nvSpPr>
          <p:cNvPr id="21" name="Content Placeholder 17"/>
          <p:cNvSpPr txBox="1">
            <a:spLocks/>
          </p:cNvSpPr>
          <p:nvPr/>
        </p:nvSpPr>
        <p:spPr>
          <a:xfrm>
            <a:off x="579120" y="1310640"/>
            <a:ext cx="10888783" cy="48551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5000"/>
              </a:lnSpc>
              <a:spcBef>
                <a:spcPts val="1000"/>
              </a:spcBef>
              <a:buNone/>
            </a:pPr>
            <a:endParaRPr lang="en-IN" sz="1800" b="1" dirty="0">
              <a:solidFill>
                <a:schemeClr val="tx2">
                  <a:lumMod val="75000"/>
                </a:schemeClr>
              </a:solidFill>
              <a:effectLst/>
              <a:latin typeface="Proxima Nova"/>
              <a:ea typeface="Proxima Nova"/>
              <a:cs typeface="Proxima Nova"/>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69032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{8BE1A600-0A10-49C3-AAB5-2943CF2FAC3B}tf10001108_win32</Template>
  <TotalTime>43</TotalTime>
  <Words>971</Words>
  <Application>Microsoft Office PowerPoint</Application>
  <PresentationFormat>Widescreen</PresentationFormat>
  <Paragraphs>87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Proxima Nova</vt:lpstr>
      <vt:lpstr>Roboto</vt:lpstr>
      <vt:lpstr>Segoe UI</vt:lpstr>
      <vt:lpstr>Segoe UI Light</vt:lpstr>
      <vt:lpstr>Custom</vt:lpstr>
      <vt:lpstr>Hand Gesture Controlled PowerPoint System</vt:lpstr>
      <vt:lpstr>Introduction </vt:lpstr>
      <vt:lpstr> OBJECTIVE</vt:lpstr>
      <vt:lpstr>  PROPOSED SYSTEM</vt:lpstr>
      <vt:lpstr>  PROPOSED SYSTEM</vt:lpstr>
      <vt:lpstr>  PROPOSED SYSTEM</vt:lpstr>
      <vt:lpstr>  IMPLEMENTATION DETAILS </vt:lpstr>
      <vt:lpstr>  IMPLEMENTATION DETAILS </vt:lpstr>
      <vt:lpstr>RESULTS and EVALUATION</vt:lpstr>
      <vt:lpstr>RESULTS and EVALUATION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 Controlled PowerPoint System</dc:title>
  <dc:creator>Sreesha Mothajigari</dc:creator>
  <cp:keywords/>
  <cp:lastModifiedBy>Sreesha Mothajigari</cp:lastModifiedBy>
  <cp:revision>1</cp:revision>
  <dcterms:created xsi:type="dcterms:W3CDTF">2023-12-06T15:40:28Z</dcterms:created>
  <dcterms:modified xsi:type="dcterms:W3CDTF">2023-12-06T16:23:38Z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