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2"/>
  </p:notesMasterIdLst>
  <p:sldIdLst>
    <p:sldId id="256" r:id="rId2"/>
    <p:sldId id="714" r:id="rId3"/>
    <p:sldId id="713" r:id="rId4"/>
    <p:sldId id="715" r:id="rId5"/>
    <p:sldId id="716" r:id="rId6"/>
    <p:sldId id="712" r:id="rId7"/>
    <p:sldId id="717" r:id="rId8"/>
    <p:sldId id="676" r:id="rId9"/>
    <p:sldId id="711"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p:scale>
          <a:sx n="80" d="100"/>
          <a:sy n="80" d="100"/>
        </p:scale>
        <p:origin x="-677" y="-125"/>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25-02-2025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xmlns=""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xmlns=""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xmlns=""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xmlns=""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xmlns=""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xmlns=""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xmlns=""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t>Osteoporosis Prediction Model</a:t>
            </a:r>
          </a:p>
        </p:txBody>
      </p:sp>
      <p:sp>
        <p:nvSpPr>
          <p:cNvPr id="3" name="TextBox 2"/>
          <p:cNvSpPr txBox="1"/>
          <p:nvPr/>
        </p:nvSpPr>
        <p:spPr>
          <a:xfrm>
            <a:off x="9105900" y="5448300"/>
            <a:ext cx="2627771" cy="646331"/>
          </a:xfrm>
          <a:prstGeom prst="rect">
            <a:avLst/>
          </a:prstGeom>
          <a:noFill/>
        </p:spPr>
        <p:txBody>
          <a:bodyPr wrap="none" rtlCol="0">
            <a:spAutoFit/>
          </a:bodyPr>
          <a:lstStyle/>
          <a:p>
            <a:r>
              <a:rPr lang="en-US" dirty="0" err="1" smtClean="0">
                <a:solidFill>
                  <a:schemeClr val="bg1"/>
                </a:solidFill>
              </a:rPr>
              <a:t>Navya</a:t>
            </a:r>
            <a:r>
              <a:rPr lang="en-US" dirty="0" smtClean="0">
                <a:solidFill>
                  <a:schemeClr val="bg1"/>
                </a:solidFill>
              </a:rPr>
              <a:t> </a:t>
            </a:r>
            <a:r>
              <a:rPr lang="en-US" dirty="0" err="1" smtClean="0">
                <a:solidFill>
                  <a:schemeClr val="bg1"/>
                </a:solidFill>
              </a:rPr>
              <a:t>Sai</a:t>
            </a:r>
            <a:r>
              <a:rPr lang="en-US" dirty="0" smtClean="0">
                <a:solidFill>
                  <a:schemeClr val="bg1"/>
                </a:solidFill>
              </a:rPr>
              <a:t> </a:t>
            </a:r>
            <a:r>
              <a:rPr lang="en-US" dirty="0" err="1" smtClean="0">
                <a:solidFill>
                  <a:schemeClr val="bg1"/>
                </a:solidFill>
              </a:rPr>
              <a:t>Arcot</a:t>
            </a:r>
            <a:endParaRPr lang="en-US" dirty="0" smtClean="0">
              <a:solidFill>
                <a:schemeClr val="bg1"/>
              </a:solidFill>
            </a:endParaRPr>
          </a:p>
          <a:p>
            <a:r>
              <a:rPr lang="en-US" dirty="0" smtClean="0">
                <a:solidFill>
                  <a:schemeClr val="bg1"/>
                </a:solidFill>
              </a:rPr>
              <a:t>navyasai1401@gmail.com</a:t>
            </a:r>
            <a:endParaRPr lang="en-IN" dirty="0">
              <a:solidFill>
                <a:schemeClr val="bg1"/>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8B360-A630-EE21-210D-844E85048949}"/>
              </a:ext>
            </a:extLst>
          </p:cNvPr>
          <p:cNvSpPr>
            <a:spLocks noGrp="1"/>
          </p:cNvSpPr>
          <p:nvPr>
            <p:ph type="title"/>
          </p:nvPr>
        </p:nvSpPr>
        <p:spPr/>
        <p:txBody>
          <a:bodyPr/>
          <a:lstStyle/>
          <a:p>
            <a:r>
              <a:rPr lang="en-US" dirty="0" smtClean="0"/>
              <a:t>Introduction</a:t>
            </a:r>
            <a:endParaRPr lang="en-IN" dirty="0"/>
          </a:p>
        </p:txBody>
      </p:sp>
      <p:sp>
        <p:nvSpPr>
          <p:cNvPr id="3" name="Content Placeholder 2">
            <a:extLst>
              <a:ext uri="{FF2B5EF4-FFF2-40B4-BE49-F238E27FC236}">
                <a16:creationId xmlns:a16="http://schemas.microsoft.com/office/drawing/2014/main" xmlns="" id="{67B003C9-103A-47E6-D7EB-87D0A8CB5431}"/>
              </a:ext>
            </a:extLst>
          </p:cNvPr>
          <p:cNvSpPr>
            <a:spLocks noGrp="1"/>
          </p:cNvSpPr>
          <p:nvPr>
            <p:ph idx="1"/>
          </p:nvPr>
        </p:nvSpPr>
        <p:spPr/>
        <p:txBody>
          <a:bodyPr/>
          <a:lstStyle/>
          <a:p>
            <a:r>
              <a:rPr lang="en-IN" b="1" dirty="0"/>
              <a:t>Objective:</a:t>
            </a:r>
            <a:r>
              <a:rPr lang="en-IN" dirty="0"/>
              <a:t> Predict osteoporosis risk based on patient data.</a:t>
            </a:r>
          </a:p>
          <a:p>
            <a:r>
              <a:rPr lang="en-IN" b="1" dirty="0"/>
              <a:t>Models Tested:</a:t>
            </a:r>
            <a:endParaRPr lang="en-IN" dirty="0"/>
          </a:p>
          <a:p>
            <a:pPr lvl="1"/>
            <a:r>
              <a:rPr lang="en-IN" dirty="0" err="1"/>
              <a:t>RandomForestClassifier</a:t>
            </a:r>
            <a:endParaRPr lang="en-IN" dirty="0"/>
          </a:p>
          <a:p>
            <a:pPr lvl="1"/>
            <a:r>
              <a:rPr lang="en-IN" dirty="0" err="1"/>
              <a:t>ExtraTreesClassifier</a:t>
            </a:r>
            <a:endParaRPr lang="en-IN" dirty="0"/>
          </a:p>
          <a:p>
            <a:pPr lvl="1"/>
            <a:r>
              <a:rPr lang="en-IN" dirty="0" err="1"/>
              <a:t>GradientBoostingClassifier</a:t>
            </a:r>
            <a:endParaRPr lang="en-IN" dirty="0"/>
          </a:p>
          <a:p>
            <a:pPr lvl="1"/>
            <a:r>
              <a:rPr lang="en-IN" dirty="0" err="1"/>
              <a:t>AdaBoostClassifier</a:t>
            </a:r>
            <a:endParaRPr lang="en-IN" dirty="0"/>
          </a:p>
          <a:p>
            <a:pPr lvl="1"/>
            <a:r>
              <a:rPr lang="en-IN" dirty="0" err="1"/>
              <a:t>LogisticRegression</a:t>
            </a:r>
            <a:endParaRPr lang="en-IN" dirty="0"/>
          </a:p>
          <a:p>
            <a:pPr lvl="1"/>
            <a:r>
              <a:rPr lang="en-IN" dirty="0" err="1"/>
              <a:t>GaussianNB</a:t>
            </a:r>
            <a:endParaRPr lang="en-IN" dirty="0"/>
          </a:p>
          <a:p>
            <a:pPr lvl="1"/>
            <a:r>
              <a:rPr lang="en-IN" dirty="0"/>
              <a:t>SVC</a:t>
            </a:r>
          </a:p>
          <a:p>
            <a:pPr lvl="1"/>
            <a:r>
              <a:rPr lang="en-IN" dirty="0" err="1"/>
              <a:t>XGBClassifier</a:t>
            </a:r>
            <a:r>
              <a:rPr lang="en-IN" dirty="0"/>
              <a:t> (Best Performing)</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9DB3DB-2D6A-4800-21E5-71369CC117F1}"/>
              </a:ext>
            </a:extLst>
          </p:cNvPr>
          <p:cNvSpPr>
            <a:spLocks noGrp="1"/>
          </p:cNvSpPr>
          <p:nvPr>
            <p:ph type="title"/>
          </p:nvPr>
        </p:nvSpPr>
        <p:spPr>
          <a:xfrm>
            <a:off x="678881" y="603665"/>
            <a:ext cx="5550469" cy="612775"/>
          </a:xfrm>
        </p:spPr>
        <p:txBody>
          <a:bodyPr>
            <a:normAutofit fontScale="90000"/>
          </a:bodyPr>
          <a:lstStyle/>
          <a:p>
            <a:r>
              <a:rPr lang="en-IN" dirty="0"/>
              <a:t>Exploratory Data Analysis (EDA)</a:t>
            </a:r>
            <a:br>
              <a:rPr lang="en-IN" dirty="0"/>
            </a:br>
            <a:endParaRPr lang="en-IN" dirty="0"/>
          </a:p>
        </p:txBody>
      </p:sp>
      <p:sp>
        <p:nvSpPr>
          <p:cNvPr id="5" name="Content Placeholder 4">
            <a:extLst>
              <a:ext uri="{FF2B5EF4-FFF2-40B4-BE49-F238E27FC236}">
                <a16:creationId xmlns:a16="http://schemas.microsoft.com/office/drawing/2014/main" xmlns="" id="{911E276C-DF85-3591-E888-F5B1B9B1522C}"/>
              </a:ext>
            </a:extLst>
          </p:cNvPr>
          <p:cNvSpPr>
            <a:spLocks noGrp="1"/>
          </p:cNvSpPr>
          <p:nvPr>
            <p:ph idx="1"/>
          </p:nvPr>
        </p:nvSpPr>
        <p:spPr/>
        <p:txBody>
          <a:bodyPr>
            <a:normAutofit lnSpcReduction="10000"/>
          </a:bodyPr>
          <a:lstStyle/>
          <a:p>
            <a:r>
              <a:rPr lang="en-US" b="1" dirty="0"/>
              <a:t>Data Overview:</a:t>
            </a:r>
            <a:endParaRPr lang="en-US" dirty="0"/>
          </a:p>
          <a:p>
            <a:r>
              <a:rPr lang="en-US" dirty="0"/>
              <a:t>Checked for missing values and handled them</a:t>
            </a:r>
          </a:p>
          <a:p>
            <a:r>
              <a:rPr lang="en-US" dirty="0"/>
              <a:t>Visualized distributions of key features (e.g., Age, Calcium, Vitamin D)</a:t>
            </a:r>
          </a:p>
          <a:p>
            <a:r>
              <a:rPr lang="en-US" dirty="0"/>
              <a:t>Analyzed correlations between features and osteoporosis</a:t>
            </a:r>
          </a:p>
          <a:p>
            <a:r>
              <a:rPr lang="en-US" dirty="0"/>
              <a:t>Detected outliers and normalized data</a:t>
            </a:r>
          </a:p>
          <a:p>
            <a:pPr marL="0" indent="0">
              <a:buNone/>
            </a:pPr>
            <a:endParaRPr lang="en-IN" dirty="0"/>
          </a:p>
        </p:txBody>
      </p:sp>
    </p:spTree>
    <p:extLst>
      <p:ext uri="{BB962C8B-B14F-4D97-AF65-F5344CB8AC3E}">
        <p14:creationId xmlns:p14="http://schemas.microsoft.com/office/powerpoint/2010/main" val="1344420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Dictionary (1/2</a:t>
            </a:r>
            <a:r>
              <a:rPr lang="en-IN" dirty="0" smtClean="0"/>
              <a: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5056523"/>
              </p:ext>
            </p:extLst>
          </p:nvPr>
        </p:nvGraphicFramePr>
        <p:xfrm>
          <a:off x="679450" y="1543048"/>
          <a:ext cx="6692900" cy="3848104"/>
        </p:xfrm>
        <a:graphic>
          <a:graphicData uri="http://schemas.openxmlformats.org/drawingml/2006/table">
            <a:tbl>
              <a:tblPr/>
              <a:tblGrid>
                <a:gridCol w="1913166"/>
                <a:gridCol w="4779734"/>
              </a:tblGrid>
              <a:tr h="481013">
                <a:tc>
                  <a:txBody>
                    <a:bodyPr/>
                    <a:lstStyle/>
                    <a:p>
                      <a:r>
                        <a:rPr lang="en-IN" sz="1600" b="1"/>
                        <a:t>Column</a:t>
                      </a:r>
                      <a:endParaRPr lang="en-IN" sz="1600"/>
                    </a:p>
                  </a:txBody>
                  <a:tcPr marL="56440" marR="56440" marT="28220" marB="28220" anchor="ctr">
                    <a:lnL>
                      <a:noFill/>
                    </a:lnL>
                    <a:lnR>
                      <a:noFill/>
                    </a:lnR>
                    <a:lnT>
                      <a:noFill/>
                    </a:lnT>
                    <a:lnB>
                      <a:noFill/>
                    </a:lnB>
                  </a:tcPr>
                </a:tc>
                <a:tc>
                  <a:txBody>
                    <a:bodyPr/>
                    <a:lstStyle/>
                    <a:p>
                      <a:r>
                        <a:rPr lang="en-IN" sz="1600" b="1"/>
                        <a:t>Description</a:t>
                      </a:r>
                      <a:endParaRPr lang="en-IN" sz="1600"/>
                    </a:p>
                  </a:txBody>
                  <a:tcPr marL="56440" marR="56440" marT="28220" marB="28220" anchor="ctr">
                    <a:lnL>
                      <a:noFill/>
                    </a:lnL>
                    <a:lnR>
                      <a:noFill/>
                    </a:lnR>
                    <a:lnT>
                      <a:noFill/>
                    </a:lnT>
                    <a:lnB>
                      <a:noFill/>
                    </a:lnB>
                  </a:tcPr>
                </a:tc>
              </a:tr>
              <a:tr h="481013">
                <a:tc>
                  <a:txBody>
                    <a:bodyPr/>
                    <a:lstStyle/>
                    <a:p>
                      <a:r>
                        <a:rPr lang="en-IN" sz="1600" b="1"/>
                        <a:t>ID</a:t>
                      </a:r>
                      <a:endParaRPr lang="en-IN" sz="1600"/>
                    </a:p>
                  </a:txBody>
                  <a:tcPr marL="56440" marR="56440" marT="28220" marB="28220" anchor="ctr">
                    <a:lnL>
                      <a:noFill/>
                    </a:lnL>
                    <a:lnR>
                      <a:noFill/>
                    </a:lnR>
                    <a:lnT>
                      <a:noFill/>
                    </a:lnT>
                    <a:lnB>
                      <a:noFill/>
                    </a:lnB>
                  </a:tcPr>
                </a:tc>
                <a:tc>
                  <a:txBody>
                    <a:bodyPr/>
                    <a:lstStyle/>
                    <a:p>
                      <a:r>
                        <a:rPr lang="en-US" sz="1600" dirty="0"/>
                        <a:t>Unique identifier for each patient</a:t>
                      </a:r>
                    </a:p>
                  </a:txBody>
                  <a:tcPr marL="56440" marR="56440" marT="28220" marB="28220" anchor="ctr">
                    <a:lnL>
                      <a:noFill/>
                    </a:lnL>
                    <a:lnR>
                      <a:noFill/>
                    </a:lnR>
                    <a:lnT>
                      <a:noFill/>
                    </a:lnT>
                    <a:lnB>
                      <a:noFill/>
                    </a:lnB>
                  </a:tcPr>
                </a:tc>
              </a:tr>
              <a:tr h="481013">
                <a:tc>
                  <a:txBody>
                    <a:bodyPr/>
                    <a:lstStyle/>
                    <a:p>
                      <a:r>
                        <a:rPr lang="en-IN" sz="1600" b="1"/>
                        <a:t>Age</a:t>
                      </a:r>
                      <a:endParaRPr lang="en-IN" sz="1600"/>
                    </a:p>
                  </a:txBody>
                  <a:tcPr marL="56440" marR="56440" marT="28220" marB="28220" anchor="ctr">
                    <a:lnL>
                      <a:noFill/>
                    </a:lnL>
                    <a:lnR>
                      <a:noFill/>
                    </a:lnR>
                    <a:lnT>
                      <a:noFill/>
                    </a:lnT>
                    <a:lnB>
                      <a:noFill/>
                    </a:lnB>
                  </a:tcPr>
                </a:tc>
                <a:tc>
                  <a:txBody>
                    <a:bodyPr/>
                    <a:lstStyle/>
                    <a:p>
                      <a:r>
                        <a:rPr lang="en-IN" sz="1600"/>
                        <a:t>Age of the patient</a:t>
                      </a:r>
                    </a:p>
                  </a:txBody>
                  <a:tcPr marL="56440" marR="56440" marT="28220" marB="28220" anchor="ctr">
                    <a:lnL>
                      <a:noFill/>
                    </a:lnL>
                    <a:lnR>
                      <a:noFill/>
                    </a:lnR>
                    <a:lnT>
                      <a:noFill/>
                    </a:lnT>
                    <a:lnB>
                      <a:noFill/>
                    </a:lnB>
                  </a:tcPr>
                </a:tc>
              </a:tr>
              <a:tr h="481013">
                <a:tc>
                  <a:txBody>
                    <a:bodyPr/>
                    <a:lstStyle/>
                    <a:p>
                      <a:r>
                        <a:rPr lang="en-IN" sz="1600" b="1"/>
                        <a:t>Gender</a:t>
                      </a:r>
                      <a:endParaRPr lang="en-IN" sz="1600"/>
                    </a:p>
                  </a:txBody>
                  <a:tcPr marL="56440" marR="56440" marT="28220" marB="28220" anchor="ctr">
                    <a:lnL>
                      <a:noFill/>
                    </a:lnL>
                    <a:lnR>
                      <a:noFill/>
                    </a:lnR>
                    <a:lnT>
                      <a:noFill/>
                    </a:lnT>
                    <a:lnB>
                      <a:noFill/>
                    </a:lnB>
                  </a:tcPr>
                </a:tc>
                <a:tc>
                  <a:txBody>
                    <a:bodyPr/>
                    <a:lstStyle/>
                    <a:p>
                      <a:r>
                        <a:rPr lang="en-IN" sz="1600" dirty="0"/>
                        <a:t>Gender of the patient</a:t>
                      </a:r>
                    </a:p>
                  </a:txBody>
                  <a:tcPr marL="56440" marR="56440" marT="28220" marB="28220" anchor="ctr">
                    <a:lnL>
                      <a:noFill/>
                    </a:lnL>
                    <a:lnR>
                      <a:noFill/>
                    </a:lnR>
                    <a:lnT>
                      <a:noFill/>
                    </a:lnT>
                    <a:lnB>
                      <a:noFill/>
                    </a:lnB>
                  </a:tcPr>
                </a:tc>
              </a:tr>
              <a:tr h="481013">
                <a:tc>
                  <a:txBody>
                    <a:bodyPr/>
                    <a:lstStyle/>
                    <a:p>
                      <a:r>
                        <a:rPr lang="en-IN" sz="1600" b="1"/>
                        <a:t>Hormonal Changes</a:t>
                      </a:r>
                      <a:endParaRPr lang="en-IN" sz="1600"/>
                    </a:p>
                  </a:txBody>
                  <a:tcPr marL="56440" marR="56440" marT="28220" marB="28220" anchor="ctr">
                    <a:lnL>
                      <a:noFill/>
                    </a:lnL>
                    <a:lnR>
                      <a:noFill/>
                    </a:lnR>
                    <a:lnT>
                      <a:noFill/>
                    </a:lnT>
                    <a:lnB>
                      <a:noFill/>
                    </a:lnB>
                  </a:tcPr>
                </a:tc>
                <a:tc>
                  <a:txBody>
                    <a:bodyPr/>
                    <a:lstStyle/>
                    <a:p>
                      <a:r>
                        <a:rPr lang="en-US" sz="1600"/>
                        <a:t>Whether the patient has undergone hormonal changes</a:t>
                      </a:r>
                    </a:p>
                  </a:txBody>
                  <a:tcPr marL="56440" marR="56440" marT="28220" marB="28220" anchor="ctr">
                    <a:lnL>
                      <a:noFill/>
                    </a:lnL>
                    <a:lnR>
                      <a:noFill/>
                    </a:lnR>
                    <a:lnT>
                      <a:noFill/>
                    </a:lnT>
                    <a:lnB>
                      <a:noFill/>
                    </a:lnB>
                  </a:tcPr>
                </a:tc>
              </a:tr>
              <a:tr h="481013">
                <a:tc>
                  <a:txBody>
                    <a:bodyPr/>
                    <a:lstStyle/>
                    <a:p>
                      <a:r>
                        <a:rPr lang="en-IN" sz="1600" b="1"/>
                        <a:t>Family History</a:t>
                      </a:r>
                      <a:endParaRPr lang="en-IN" sz="1600"/>
                    </a:p>
                  </a:txBody>
                  <a:tcPr marL="56440" marR="56440" marT="28220" marB="28220" anchor="ctr">
                    <a:lnL>
                      <a:noFill/>
                    </a:lnL>
                    <a:lnR>
                      <a:noFill/>
                    </a:lnR>
                    <a:lnT>
                      <a:noFill/>
                    </a:lnT>
                    <a:lnB>
                      <a:noFill/>
                    </a:lnB>
                  </a:tcPr>
                </a:tc>
                <a:tc>
                  <a:txBody>
                    <a:bodyPr/>
                    <a:lstStyle/>
                    <a:p>
                      <a:r>
                        <a:rPr lang="en-US" sz="1600"/>
                        <a:t>Whether the patient has a family history of osteoporosis</a:t>
                      </a:r>
                    </a:p>
                  </a:txBody>
                  <a:tcPr marL="56440" marR="56440" marT="28220" marB="28220" anchor="ctr">
                    <a:lnL>
                      <a:noFill/>
                    </a:lnL>
                    <a:lnR>
                      <a:noFill/>
                    </a:lnR>
                    <a:lnT>
                      <a:noFill/>
                    </a:lnT>
                    <a:lnB>
                      <a:noFill/>
                    </a:lnB>
                  </a:tcPr>
                </a:tc>
              </a:tr>
              <a:tr h="481013">
                <a:tc>
                  <a:txBody>
                    <a:bodyPr/>
                    <a:lstStyle/>
                    <a:p>
                      <a:r>
                        <a:rPr lang="en-IN" sz="1600" b="1"/>
                        <a:t>Race/Ethnicity</a:t>
                      </a:r>
                      <a:endParaRPr lang="en-IN" sz="1600"/>
                    </a:p>
                  </a:txBody>
                  <a:tcPr marL="56440" marR="56440" marT="28220" marB="28220" anchor="ctr">
                    <a:lnL>
                      <a:noFill/>
                    </a:lnL>
                    <a:lnR>
                      <a:noFill/>
                    </a:lnR>
                    <a:lnT>
                      <a:noFill/>
                    </a:lnT>
                    <a:lnB>
                      <a:noFill/>
                    </a:lnB>
                  </a:tcPr>
                </a:tc>
                <a:tc>
                  <a:txBody>
                    <a:bodyPr/>
                    <a:lstStyle/>
                    <a:p>
                      <a:r>
                        <a:rPr lang="en-US" sz="1600"/>
                        <a:t>Race or ethnicity of the patient</a:t>
                      </a:r>
                    </a:p>
                  </a:txBody>
                  <a:tcPr marL="56440" marR="56440" marT="28220" marB="28220" anchor="ctr">
                    <a:lnL>
                      <a:noFill/>
                    </a:lnL>
                    <a:lnR>
                      <a:noFill/>
                    </a:lnR>
                    <a:lnT>
                      <a:noFill/>
                    </a:lnT>
                    <a:lnB>
                      <a:noFill/>
                    </a:lnB>
                  </a:tcPr>
                </a:tc>
              </a:tr>
              <a:tr h="481013">
                <a:tc>
                  <a:txBody>
                    <a:bodyPr/>
                    <a:lstStyle/>
                    <a:p>
                      <a:r>
                        <a:rPr lang="en-IN" sz="1600" b="1"/>
                        <a:t>Body Weight</a:t>
                      </a:r>
                      <a:endParaRPr lang="en-IN" sz="1600"/>
                    </a:p>
                  </a:txBody>
                  <a:tcPr marL="56440" marR="56440" marT="28220" marB="28220" anchor="ctr">
                    <a:lnL>
                      <a:noFill/>
                    </a:lnL>
                    <a:lnR>
                      <a:noFill/>
                    </a:lnR>
                    <a:lnT>
                      <a:noFill/>
                    </a:lnT>
                    <a:lnB>
                      <a:noFill/>
                    </a:lnB>
                  </a:tcPr>
                </a:tc>
                <a:tc>
                  <a:txBody>
                    <a:bodyPr/>
                    <a:lstStyle/>
                    <a:p>
                      <a:r>
                        <a:rPr lang="en-US" sz="1600" dirty="0"/>
                        <a:t>Weight details of the patient</a:t>
                      </a:r>
                    </a:p>
                  </a:txBody>
                  <a:tcPr marL="56440" marR="56440" marT="28220" marB="28220" anchor="ctr">
                    <a:lnL>
                      <a:noFill/>
                    </a:lnL>
                    <a:lnR>
                      <a:noFill/>
                    </a:lnR>
                    <a:lnT>
                      <a:noFill/>
                    </a:lnT>
                    <a:lnB>
                      <a:noFill/>
                    </a:lnB>
                  </a:tcPr>
                </a:tc>
              </a:tr>
            </a:tbl>
          </a:graphicData>
        </a:graphic>
      </p:graphicFrame>
    </p:spTree>
    <p:extLst>
      <p:ext uri="{BB962C8B-B14F-4D97-AF65-F5344CB8AC3E}">
        <p14:creationId xmlns:p14="http://schemas.microsoft.com/office/powerpoint/2010/main" val="177623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Dictionary </a:t>
            </a:r>
            <a:r>
              <a:rPr lang="en-IN" dirty="0" smtClean="0"/>
              <a:t>(2/2)</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1250083"/>
              </p:ext>
            </p:extLst>
          </p:nvPr>
        </p:nvGraphicFramePr>
        <p:xfrm>
          <a:off x="679450" y="1543048"/>
          <a:ext cx="6692900" cy="4166238"/>
        </p:xfrm>
        <a:graphic>
          <a:graphicData uri="http://schemas.openxmlformats.org/drawingml/2006/table">
            <a:tbl>
              <a:tblPr/>
              <a:tblGrid>
                <a:gridCol w="1913166"/>
                <a:gridCol w="4779734"/>
              </a:tblGrid>
              <a:tr h="481013">
                <a:tc>
                  <a:txBody>
                    <a:bodyPr/>
                    <a:lstStyle/>
                    <a:p>
                      <a:r>
                        <a:rPr lang="en-IN" b="1"/>
                        <a:t>Column</a:t>
                      </a:r>
                      <a:endParaRPr lang="en-IN"/>
                    </a:p>
                  </a:txBody>
                  <a:tcPr anchor="ctr">
                    <a:lnL>
                      <a:noFill/>
                    </a:lnL>
                    <a:lnR>
                      <a:noFill/>
                    </a:lnR>
                    <a:lnT>
                      <a:noFill/>
                    </a:lnT>
                    <a:lnB>
                      <a:noFill/>
                    </a:lnB>
                  </a:tcPr>
                </a:tc>
                <a:tc>
                  <a:txBody>
                    <a:bodyPr/>
                    <a:lstStyle/>
                    <a:p>
                      <a:r>
                        <a:rPr lang="en-IN" b="1"/>
                        <a:t>Description</a:t>
                      </a:r>
                      <a:endParaRPr lang="en-IN"/>
                    </a:p>
                  </a:txBody>
                  <a:tcPr anchor="ctr">
                    <a:lnL>
                      <a:noFill/>
                    </a:lnL>
                    <a:lnR>
                      <a:noFill/>
                    </a:lnR>
                    <a:lnT>
                      <a:noFill/>
                    </a:lnT>
                    <a:lnB>
                      <a:noFill/>
                    </a:lnB>
                  </a:tcPr>
                </a:tc>
              </a:tr>
              <a:tr h="481013">
                <a:tc>
                  <a:txBody>
                    <a:bodyPr/>
                    <a:lstStyle/>
                    <a:p>
                      <a:r>
                        <a:rPr lang="en-IN" b="1"/>
                        <a:t>Calcium</a:t>
                      </a:r>
                      <a:endParaRPr lang="en-IN"/>
                    </a:p>
                  </a:txBody>
                  <a:tcPr anchor="ctr">
                    <a:lnL>
                      <a:noFill/>
                    </a:lnL>
                    <a:lnR>
                      <a:noFill/>
                    </a:lnR>
                    <a:lnT>
                      <a:noFill/>
                    </a:lnT>
                    <a:lnB>
                      <a:noFill/>
                    </a:lnB>
                  </a:tcPr>
                </a:tc>
                <a:tc>
                  <a:txBody>
                    <a:bodyPr/>
                    <a:lstStyle/>
                    <a:p>
                      <a:r>
                        <a:rPr lang="en-US"/>
                        <a:t>Calcium levels in the patient's body</a:t>
                      </a:r>
                    </a:p>
                  </a:txBody>
                  <a:tcPr anchor="ctr">
                    <a:lnL>
                      <a:noFill/>
                    </a:lnL>
                    <a:lnR>
                      <a:noFill/>
                    </a:lnR>
                    <a:lnT>
                      <a:noFill/>
                    </a:lnT>
                    <a:lnB>
                      <a:noFill/>
                    </a:lnB>
                  </a:tcPr>
                </a:tc>
              </a:tr>
              <a:tr h="481013">
                <a:tc>
                  <a:txBody>
                    <a:bodyPr/>
                    <a:lstStyle/>
                    <a:p>
                      <a:r>
                        <a:rPr lang="en-IN" b="1"/>
                        <a:t>Vitamin D</a:t>
                      </a:r>
                      <a:endParaRPr lang="en-IN"/>
                    </a:p>
                  </a:txBody>
                  <a:tcPr anchor="ctr">
                    <a:lnL>
                      <a:noFill/>
                    </a:lnL>
                    <a:lnR>
                      <a:noFill/>
                    </a:lnR>
                    <a:lnT>
                      <a:noFill/>
                    </a:lnT>
                    <a:lnB>
                      <a:noFill/>
                    </a:lnB>
                  </a:tcPr>
                </a:tc>
                <a:tc>
                  <a:txBody>
                    <a:bodyPr/>
                    <a:lstStyle/>
                    <a:p>
                      <a:r>
                        <a:rPr lang="en-US"/>
                        <a:t>Vitamin D levels in the patient's body</a:t>
                      </a:r>
                    </a:p>
                  </a:txBody>
                  <a:tcPr anchor="ctr">
                    <a:lnL>
                      <a:noFill/>
                    </a:lnL>
                    <a:lnR>
                      <a:noFill/>
                    </a:lnR>
                    <a:lnT>
                      <a:noFill/>
                    </a:lnT>
                    <a:lnB>
                      <a:noFill/>
                    </a:lnB>
                  </a:tcPr>
                </a:tc>
              </a:tr>
              <a:tr h="481013">
                <a:tc>
                  <a:txBody>
                    <a:bodyPr/>
                    <a:lstStyle/>
                    <a:p>
                      <a:r>
                        <a:rPr lang="en-IN" b="1"/>
                        <a:t>Physical Activity</a:t>
                      </a:r>
                      <a:endParaRPr lang="en-IN"/>
                    </a:p>
                  </a:txBody>
                  <a:tcPr anchor="ctr">
                    <a:lnL>
                      <a:noFill/>
                    </a:lnL>
                    <a:lnR>
                      <a:noFill/>
                    </a:lnR>
                    <a:lnT>
                      <a:noFill/>
                    </a:lnT>
                    <a:lnB>
                      <a:noFill/>
                    </a:lnB>
                  </a:tcPr>
                </a:tc>
                <a:tc>
                  <a:txBody>
                    <a:bodyPr/>
                    <a:lstStyle/>
                    <a:p>
                      <a:r>
                        <a:rPr lang="en-US"/>
                        <a:t>Physical activity details of the patient</a:t>
                      </a:r>
                    </a:p>
                  </a:txBody>
                  <a:tcPr anchor="ctr">
                    <a:lnL>
                      <a:noFill/>
                    </a:lnL>
                    <a:lnR>
                      <a:noFill/>
                    </a:lnR>
                    <a:lnT>
                      <a:noFill/>
                    </a:lnT>
                    <a:lnB>
                      <a:noFill/>
                    </a:lnB>
                  </a:tcPr>
                </a:tc>
              </a:tr>
              <a:tr h="481013">
                <a:tc>
                  <a:txBody>
                    <a:bodyPr/>
                    <a:lstStyle/>
                    <a:p>
                      <a:r>
                        <a:rPr lang="en-IN" b="1"/>
                        <a:t>Smoking</a:t>
                      </a:r>
                      <a:endParaRPr lang="en-IN"/>
                    </a:p>
                  </a:txBody>
                  <a:tcPr anchor="ctr">
                    <a:lnL>
                      <a:noFill/>
                    </a:lnL>
                    <a:lnR>
                      <a:noFill/>
                    </a:lnR>
                    <a:lnT>
                      <a:noFill/>
                    </a:lnT>
                    <a:lnB>
                      <a:noFill/>
                    </a:lnB>
                  </a:tcPr>
                </a:tc>
                <a:tc>
                  <a:txBody>
                    <a:bodyPr/>
                    <a:lstStyle/>
                    <a:p>
                      <a:r>
                        <a:rPr lang="en-IN"/>
                        <a:t>Whether the patient smokes</a:t>
                      </a:r>
                    </a:p>
                  </a:txBody>
                  <a:tcPr anchor="ctr">
                    <a:lnL>
                      <a:noFill/>
                    </a:lnL>
                    <a:lnR>
                      <a:noFill/>
                    </a:lnR>
                    <a:lnT>
                      <a:noFill/>
                    </a:lnT>
                    <a:lnB>
                      <a:noFill/>
                    </a:lnB>
                  </a:tcPr>
                </a:tc>
              </a:tr>
              <a:tr h="481013">
                <a:tc>
                  <a:txBody>
                    <a:bodyPr/>
                    <a:lstStyle/>
                    <a:p>
                      <a:r>
                        <a:rPr lang="en-IN" b="1"/>
                        <a:t>Alcohol Consumption</a:t>
                      </a:r>
                      <a:endParaRPr lang="en-IN"/>
                    </a:p>
                  </a:txBody>
                  <a:tcPr anchor="ctr">
                    <a:lnL>
                      <a:noFill/>
                    </a:lnL>
                    <a:lnR>
                      <a:noFill/>
                    </a:lnR>
                    <a:lnT>
                      <a:noFill/>
                    </a:lnT>
                    <a:lnB>
                      <a:noFill/>
                    </a:lnB>
                  </a:tcPr>
                </a:tc>
                <a:tc>
                  <a:txBody>
                    <a:bodyPr/>
                    <a:lstStyle/>
                    <a:p>
                      <a:r>
                        <a:rPr lang="en-US"/>
                        <a:t>Whether the patient consumes alcohol</a:t>
                      </a:r>
                    </a:p>
                  </a:txBody>
                  <a:tcPr anchor="ctr">
                    <a:lnL>
                      <a:noFill/>
                    </a:lnL>
                    <a:lnR>
                      <a:noFill/>
                    </a:lnR>
                    <a:lnT>
                      <a:noFill/>
                    </a:lnT>
                    <a:lnB>
                      <a:noFill/>
                    </a:lnB>
                  </a:tcPr>
                </a:tc>
              </a:tr>
              <a:tr h="481013">
                <a:tc>
                  <a:txBody>
                    <a:bodyPr/>
                    <a:lstStyle/>
                    <a:p>
                      <a:r>
                        <a:rPr lang="en-IN" b="1"/>
                        <a:t>Medical Conditions</a:t>
                      </a:r>
                      <a:endParaRPr lang="en-IN"/>
                    </a:p>
                  </a:txBody>
                  <a:tcPr anchor="ctr">
                    <a:lnL>
                      <a:noFill/>
                    </a:lnL>
                    <a:lnR>
                      <a:noFill/>
                    </a:lnR>
                    <a:lnT>
                      <a:noFill/>
                    </a:lnT>
                    <a:lnB>
                      <a:noFill/>
                    </a:lnB>
                  </a:tcPr>
                </a:tc>
                <a:tc>
                  <a:txBody>
                    <a:bodyPr/>
                    <a:lstStyle/>
                    <a:p>
                      <a:r>
                        <a:rPr lang="en-US"/>
                        <a:t>Medical conditions of the patient</a:t>
                      </a:r>
                    </a:p>
                  </a:txBody>
                  <a:tcPr anchor="ctr">
                    <a:lnL>
                      <a:noFill/>
                    </a:lnL>
                    <a:lnR>
                      <a:noFill/>
                    </a:lnR>
                    <a:lnT>
                      <a:noFill/>
                    </a:lnT>
                    <a:lnB>
                      <a:noFill/>
                    </a:lnB>
                  </a:tcPr>
                </a:tc>
              </a:tr>
              <a:tr h="481013">
                <a:tc>
                  <a:txBody>
                    <a:bodyPr/>
                    <a:lstStyle/>
                    <a:p>
                      <a:r>
                        <a:rPr lang="en-IN" b="1"/>
                        <a:t>Medication</a:t>
                      </a:r>
                      <a:endParaRPr lang="en-IN"/>
                    </a:p>
                  </a:txBody>
                  <a:tcPr anchor="ctr">
                    <a:lnL>
                      <a:noFill/>
                    </a:lnL>
                    <a:lnR>
                      <a:noFill/>
                    </a:lnR>
                    <a:lnT>
                      <a:noFill/>
                    </a:lnT>
                    <a:lnB>
                      <a:noFill/>
                    </a:lnB>
                  </a:tcPr>
                </a:tc>
                <a:tc>
                  <a:txBody>
                    <a:bodyPr/>
                    <a:lstStyle/>
                    <a:p>
                      <a:r>
                        <a:rPr lang="en-US" dirty="0"/>
                        <a:t>Medication details of the patient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75470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6A923FD-EE06-48F2-482E-88F38D200251}"/>
              </a:ext>
            </a:extLst>
          </p:cNvPr>
          <p:cNvSpPr>
            <a:spLocks noGrp="1"/>
          </p:cNvSpPr>
          <p:nvPr>
            <p:ph type="title"/>
          </p:nvPr>
        </p:nvSpPr>
        <p:spPr/>
        <p:txBody>
          <a:bodyPr>
            <a:normAutofit/>
          </a:bodyPr>
          <a:lstStyle/>
          <a:p>
            <a:r>
              <a:rPr lang="en-IN" dirty="0" smtClean="0"/>
              <a:t>Model Details</a:t>
            </a:r>
            <a:endParaRPr lang="en-IN" dirty="0"/>
          </a:p>
        </p:txBody>
      </p:sp>
      <p:sp>
        <p:nvSpPr>
          <p:cNvPr id="5" name="Content Placeholder 4">
            <a:extLst>
              <a:ext uri="{FF2B5EF4-FFF2-40B4-BE49-F238E27FC236}">
                <a16:creationId xmlns:a16="http://schemas.microsoft.com/office/drawing/2014/main" xmlns="" id="{8C74B58E-E923-F7F3-8627-D12DF58EC0C5}"/>
              </a:ext>
            </a:extLst>
          </p:cNvPr>
          <p:cNvSpPr>
            <a:spLocks noGrp="1"/>
          </p:cNvSpPr>
          <p:nvPr>
            <p:ph idx="1"/>
          </p:nvPr>
        </p:nvSpPr>
        <p:spPr/>
        <p:txBody>
          <a:bodyPr/>
          <a:lstStyle/>
          <a:p>
            <a:r>
              <a:rPr lang="en-IN" b="1" dirty="0"/>
              <a:t>Algorithm:</a:t>
            </a:r>
            <a:r>
              <a:rPr lang="en-IN" dirty="0"/>
              <a:t> </a:t>
            </a:r>
            <a:r>
              <a:rPr lang="en-IN" dirty="0" err="1"/>
              <a:t>XGBClassifier</a:t>
            </a:r>
            <a:r>
              <a:rPr lang="en-IN" dirty="0"/>
              <a:t> (Best Performing)</a:t>
            </a:r>
          </a:p>
          <a:p>
            <a:r>
              <a:rPr lang="en-IN" b="1" dirty="0" err="1"/>
              <a:t>Hyperparameters</a:t>
            </a:r>
            <a:r>
              <a:rPr lang="en-IN" b="1" dirty="0"/>
              <a:t>:</a:t>
            </a:r>
            <a:endParaRPr lang="en-IN" dirty="0"/>
          </a:p>
          <a:p>
            <a:pPr lvl="1"/>
            <a:r>
              <a:rPr lang="en-IN" b="1" dirty="0" err="1"/>
              <a:t>learning_rate</a:t>
            </a:r>
            <a:r>
              <a:rPr lang="en-IN" b="1" dirty="0"/>
              <a:t>:</a:t>
            </a:r>
            <a:r>
              <a:rPr lang="en-IN" dirty="0"/>
              <a:t> 0.2</a:t>
            </a:r>
          </a:p>
          <a:p>
            <a:pPr lvl="1"/>
            <a:r>
              <a:rPr lang="en-IN" b="1" dirty="0" err="1"/>
              <a:t>max_depth</a:t>
            </a:r>
            <a:r>
              <a:rPr lang="en-IN" b="1" dirty="0"/>
              <a:t>:</a:t>
            </a:r>
            <a:r>
              <a:rPr lang="en-IN" dirty="0"/>
              <a:t> 3</a:t>
            </a:r>
          </a:p>
          <a:p>
            <a:pPr lvl="1"/>
            <a:r>
              <a:rPr lang="en-IN" b="1" dirty="0" err="1"/>
              <a:t>min_child_weight</a:t>
            </a:r>
            <a:r>
              <a:rPr lang="en-IN" b="1" dirty="0"/>
              <a:t>:</a:t>
            </a:r>
            <a:r>
              <a:rPr lang="en-IN" dirty="0"/>
              <a:t> 1</a:t>
            </a:r>
          </a:p>
          <a:p>
            <a:pPr lvl="1"/>
            <a:r>
              <a:rPr lang="en-IN" b="1" dirty="0" err="1"/>
              <a:t>reg_alpha</a:t>
            </a:r>
            <a:r>
              <a:rPr lang="en-IN" b="1" dirty="0"/>
              <a:t>:</a:t>
            </a:r>
            <a:r>
              <a:rPr lang="en-IN" dirty="0"/>
              <a:t> 0.1</a:t>
            </a:r>
          </a:p>
          <a:p>
            <a:pPr lvl="1"/>
            <a:r>
              <a:rPr lang="en-IN" b="1" dirty="0" err="1"/>
              <a:t>reg_lambda</a:t>
            </a:r>
            <a:r>
              <a:rPr lang="en-IN" b="1" dirty="0"/>
              <a:t>:</a:t>
            </a:r>
            <a:r>
              <a:rPr lang="en-IN" dirty="0"/>
              <a:t> 10</a:t>
            </a:r>
          </a:p>
          <a:p>
            <a:pPr marL="0" indent="0">
              <a:buNone/>
            </a:pPr>
            <a:endParaRPr lang="en-IN" dirty="0"/>
          </a:p>
        </p:txBody>
      </p:sp>
    </p:spTree>
    <p:extLst>
      <p:ext uri="{BB962C8B-B14F-4D97-AF65-F5344CB8AC3E}">
        <p14:creationId xmlns:p14="http://schemas.microsoft.com/office/powerpoint/2010/main" val="159436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30" y="603665"/>
            <a:ext cx="5683819" cy="612775"/>
          </a:xfrm>
        </p:spPr>
        <p:txBody>
          <a:bodyPr>
            <a:normAutofit fontScale="90000"/>
          </a:bodyPr>
          <a:lstStyle/>
          <a:p>
            <a:r>
              <a:rPr lang="en-IN" dirty="0"/>
              <a:t>Model Performance (Train </a:t>
            </a:r>
            <a:r>
              <a:rPr lang="en-IN" dirty="0" err="1"/>
              <a:t>vs</a:t>
            </a:r>
            <a:r>
              <a:rPr lang="en-IN" dirty="0"/>
              <a:t> Test</a:t>
            </a:r>
            <a:r>
              <a:rPr lang="en-IN" dirty="0" smtClean="0"/>
              <a: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1605486"/>
              </p:ext>
            </p:extLst>
          </p:nvPr>
        </p:nvGraphicFramePr>
        <p:xfrm>
          <a:off x="679451" y="1924052"/>
          <a:ext cx="5016501" cy="2366230"/>
        </p:xfrm>
        <a:graphic>
          <a:graphicData uri="http://schemas.openxmlformats.org/drawingml/2006/table">
            <a:tbl>
              <a:tblPr/>
              <a:tblGrid>
                <a:gridCol w="1672167"/>
                <a:gridCol w="1672167"/>
                <a:gridCol w="1672167"/>
              </a:tblGrid>
              <a:tr h="473246">
                <a:tc>
                  <a:txBody>
                    <a:bodyPr/>
                    <a:lstStyle/>
                    <a:p>
                      <a:r>
                        <a:rPr lang="en-IN" sz="1600" b="1"/>
                        <a:t>Metric</a:t>
                      </a:r>
                      <a:endParaRPr lang="en-IN" sz="1600"/>
                    </a:p>
                  </a:txBody>
                  <a:tcPr marL="43107" marR="43107" marT="21554" marB="21554" anchor="ctr">
                    <a:lnL>
                      <a:noFill/>
                    </a:lnL>
                    <a:lnR>
                      <a:noFill/>
                    </a:lnR>
                    <a:lnT>
                      <a:noFill/>
                    </a:lnT>
                    <a:lnB>
                      <a:noFill/>
                    </a:lnB>
                  </a:tcPr>
                </a:tc>
                <a:tc>
                  <a:txBody>
                    <a:bodyPr/>
                    <a:lstStyle/>
                    <a:p>
                      <a:r>
                        <a:rPr lang="en-IN" sz="1600" b="1"/>
                        <a:t>Train Score</a:t>
                      </a:r>
                      <a:endParaRPr lang="en-IN" sz="1600"/>
                    </a:p>
                  </a:txBody>
                  <a:tcPr marL="43107" marR="43107" marT="21554" marB="21554" anchor="ctr">
                    <a:lnL>
                      <a:noFill/>
                    </a:lnL>
                    <a:lnR>
                      <a:noFill/>
                    </a:lnR>
                    <a:lnT>
                      <a:noFill/>
                    </a:lnT>
                    <a:lnB>
                      <a:noFill/>
                    </a:lnB>
                  </a:tcPr>
                </a:tc>
                <a:tc>
                  <a:txBody>
                    <a:bodyPr/>
                    <a:lstStyle/>
                    <a:p>
                      <a:r>
                        <a:rPr lang="en-IN" sz="1600" b="1"/>
                        <a:t>Test Score</a:t>
                      </a:r>
                      <a:endParaRPr lang="en-IN" sz="1600"/>
                    </a:p>
                  </a:txBody>
                  <a:tcPr marL="43107" marR="43107" marT="21554" marB="21554" anchor="ctr">
                    <a:lnL>
                      <a:noFill/>
                    </a:lnL>
                    <a:lnR>
                      <a:noFill/>
                    </a:lnR>
                    <a:lnT>
                      <a:noFill/>
                    </a:lnT>
                    <a:lnB>
                      <a:noFill/>
                    </a:lnB>
                  </a:tcPr>
                </a:tc>
              </a:tr>
              <a:tr h="473246">
                <a:tc>
                  <a:txBody>
                    <a:bodyPr/>
                    <a:lstStyle/>
                    <a:p>
                      <a:r>
                        <a:rPr lang="en-IN" sz="1600" b="1"/>
                        <a:t>Accuracy</a:t>
                      </a:r>
                      <a:endParaRPr lang="en-IN" sz="1600"/>
                    </a:p>
                  </a:txBody>
                  <a:tcPr marL="43107" marR="43107" marT="21554" marB="21554" anchor="ctr">
                    <a:lnL>
                      <a:noFill/>
                    </a:lnL>
                    <a:lnR>
                      <a:noFill/>
                    </a:lnR>
                    <a:lnT>
                      <a:noFill/>
                    </a:lnT>
                    <a:lnB>
                      <a:noFill/>
                    </a:lnB>
                  </a:tcPr>
                </a:tc>
                <a:tc>
                  <a:txBody>
                    <a:bodyPr/>
                    <a:lstStyle/>
                    <a:p>
                      <a:r>
                        <a:rPr lang="en-IN" sz="1600"/>
                        <a:t>0.916986</a:t>
                      </a:r>
                    </a:p>
                  </a:txBody>
                  <a:tcPr marL="43107" marR="43107" marT="21554" marB="21554" anchor="ctr">
                    <a:lnL>
                      <a:noFill/>
                    </a:lnL>
                    <a:lnR>
                      <a:noFill/>
                    </a:lnR>
                    <a:lnT>
                      <a:noFill/>
                    </a:lnT>
                    <a:lnB>
                      <a:noFill/>
                    </a:lnB>
                  </a:tcPr>
                </a:tc>
                <a:tc>
                  <a:txBody>
                    <a:bodyPr/>
                    <a:lstStyle/>
                    <a:p>
                      <a:r>
                        <a:rPr lang="en-IN" sz="1600"/>
                        <a:t>0.905612</a:t>
                      </a:r>
                    </a:p>
                  </a:txBody>
                  <a:tcPr marL="43107" marR="43107" marT="21554" marB="21554" anchor="ctr">
                    <a:lnL>
                      <a:noFill/>
                    </a:lnL>
                    <a:lnR>
                      <a:noFill/>
                    </a:lnR>
                    <a:lnT>
                      <a:noFill/>
                    </a:lnT>
                    <a:lnB>
                      <a:noFill/>
                    </a:lnB>
                  </a:tcPr>
                </a:tc>
              </a:tr>
              <a:tr h="473246">
                <a:tc>
                  <a:txBody>
                    <a:bodyPr/>
                    <a:lstStyle/>
                    <a:p>
                      <a:r>
                        <a:rPr lang="en-IN" sz="1600" b="1"/>
                        <a:t>Precision</a:t>
                      </a:r>
                      <a:endParaRPr lang="en-IN" sz="1600"/>
                    </a:p>
                  </a:txBody>
                  <a:tcPr marL="43107" marR="43107" marT="21554" marB="21554" anchor="ctr">
                    <a:lnL>
                      <a:noFill/>
                    </a:lnL>
                    <a:lnR>
                      <a:noFill/>
                    </a:lnR>
                    <a:lnT>
                      <a:noFill/>
                    </a:lnT>
                    <a:lnB>
                      <a:noFill/>
                    </a:lnB>
                  </a:tcPr>
                </a:tc>
                <a:tc>
                  <a:txBody>
                    <a:bodyPr/>
                    <a:lstStyle/>
                    <a:p>
                      <a:r>
                        <a:rPr lang="en-IN" sz="1600"/>
                        <a:t>1.000000</a:t>
                      </a:r>
                    </a:p>
                  </a:txBody>
                  <a:tcPr marL="43107" marR="43107" marT="21554" marB="21554" anchor="ctr">
                    <a:lnL>
                      <a:noFill/>
                    </a:lnL>
                    <a:lnR>
                      <a:noFill/>
                    </a:lnR>
                    <a:lnT>
                      <a:noFill/>
                    </a:lnT>
                    <a:lnB>
                      <a:noFill/>
                    </a:lnB>
                  </a:tcPr>
                </a:tc>
                <a:tc>
                  <a:txBody>
                    <a:bodyPr/>
                    <a:lstStyle/>
                    <a:p>
                      <a:r>
                        <a:rPr lang="en-IN" sz="1600"/>
                        <a:t>0.987952</a:t>
                      </a:r>
                    </a:p>
                  </a:txBody>
                  <a:tcPr marL="43107" marR="43107" marT="21554" marB="21554" anchor="ctr">
                    <a:lnL>
                      <a:noFill/>
                    </a:lnL>
                    <a:lnR>
                      <a:noFill/>
                    </a:lnR>
                    <a:lnT>
                      <a:noFill/>
                    </a:lnT>
                    <a:lnB>
                      <a:noFill/>
                    </a:lnB>
                  </a:tcPr>
                </a:tc>
              </a:tr>
              <a:tr h="473246">
                <a:tc>
                  <a:txBody>
                    <a:bodyPr/>
                    <a:lstStyle/>
                    <a:p>
                      <a:r>
                        <a:rPr lang="en-IN" sz="1600" b="1"/>
                        <a:t>Recall</a:t>
                      </a:r>
                      <a:endParaRPr lang="en-IN" sz="1600"/>
                    </a:p>
                  </a:txBody>
                  <a:tcPr marL="43107" marR="43107" marT="21554" marB="21554" anchor="ctr">
                    <a:lnL>
                      <a:noFill/>
                    </a:lnL>
                    <a:lnR>
                      <a:noFill/>
                    </a:lnR>
                    <a:lnT>
                      <a:noFill/>
                    </a:lnT>
                    <a:lnB>
                      <a:noFill/>
                    </a:lnB>
                  </a:tcPr>
                </a:tc>
                <a:tc>
                  <a:txBody>
                    <a:bodyPr/>
                    <a:lstStyle/>
                    <a:p>
                      <a:r>
                        <a:rPr lang="en-IN" sz="1600"/>
                        <a:t>0.833333</a:t>
                      </a:r>
                    </a:p>
                  </a:txBody>
                  <a:tcPr marL="43107" marR="43107" marT="21554" marB="21554" anchor="ctr">
                    <a:lnL>
                      <a:noFill/>
                    </a:lnL>
                    <a:lnR>
                      <a:noFill/>
                    </a:lnR>
                    <a:lnT>
                      <a:noFill/>
                    </a:lnT>
                    <a:lnB>
                      <a:noFill/>
                    </a:lnB>
                  </a:tcPr>
                </a:tc>
                <a:tc>
                  <a:txBody>
                    <a:bodyPr/>
                    <a:lstStyle/>
                    <a:p>
                      <a:r>
                        <a:rPr lang="en-IN" sz="1600"/>
                        <a:t>0.824121</a:t>
                      </a:r>
                    </a:p>
                  </a:txBody>
                  <a:tcPr marL="43107" marR="43107" marT="21554" marB="21554" anchor="ctr">
                    <a:lnL>
                      <a:noFill/>
                    </a:lnL>
                    <a:lnR>
                      <a:noFill/>
                    </a:lnR>
                    <a:lnT>
                      <a:noFill/>
                    </a:lnT>
                    <a:lnB>
                      <a:noFill/>
                    </a:lnB>
                  </a:tcPr>
                </a:tc>
              </a:tr>
              <a:tr h="473246">
                <a:tc>
                  <a:txBody>
                    <a:bodyPr/>
                    <a:lstStyle/>
                    <a:p>
                      <a:r>
                        <a:rPr lang="en-IN" sz="1600" b="1"/>
                        <a:t>F1 Score</a:t>
                      </a:r>
                      <a:endParaRPr lang="en-IN" sz="1600"/>
                    </a:p>
                  </a:txBody>
                  <a:tcPr marL="43107" marR="43107" marT="21554" marB="21554" anchor="ctr">
                    <a:lnL>
                      <a:noFill/>
                    </a:lnL>
                    <a:lnR>
                      <a:noFill/>
                    </a:lnR>
                    <a:lnT>
                      <a:noFill/>
                    </a:lnT>
                    <a:lnB>
                      <a:noFill/>
                    </a:lnB>
                  </a:tcPr>
                </a:tc>
                <a:tc>
                  <a:txBody>
                    <a:bodyPr/>
                    <a:lstStyle/>
                    <a:p>
                      <a:r>
                        <a:rPr lang="en-IN" sz="1600"/>
                        <a:t>0.909091</a:t>
                      </a:r>
                    </a:p>
                  </a:txBody>
                  <a:tcPr marL="43107" marR="43107" marT="21554" marB="21554" anchor="ctr">
                    <a:lnL>
                      <a:noFill/>
                    </a:lnL>
                    <a:lnR>
                      <a:noFill/>
                    </a:lnR>
                    <a:lnT>
                      <a:noFill/>
                    </a:lnT>
                    <a:lnB>
                      <a:noFill/>
                    </a:lnB>
                  </a:tcPr>
                </a:tc>
                <a:tc>
                  <a:txBody>
                    <a:bodyPr/>
                    <a:lstStyle/>
                    <a:p>
                      <a:r>
                        <a:rPr lang="en-IN" sz="1600" dirty="0"/>
                        <a:t>0.898630</a:t>
                      </a:r>
                    </a:p>
                  </a:txBody>
                  <a:tcPr marL="43107" marR="43107" marT="21554" marB="21554" anchor="ctr">
                    <a:lnL>
                      <a:noFill/>
                    </a:lnL>
                    <a:lnR>
                      <a:noFill/>
                    </a:lnR>
                    <a:lnT>
                      <a:noFill/>
                    </a:lnT>
                    <a:lnB>
                      <a:noFill/>
                    </a:lnB>
                  </a:tcPr>
                </a:tc>
              </a:tr>
            </a:tbl>
          </a:graphicData>
        </a:graphic>
      </p:graphicFrame>
    </p:spTree>
    <p:extLst>
      <p:ext uri="{BB962C8B-B14F-4D97-AF65-F5344CB8AC3E}">
        <p14:creationId xmlns:p14="http://schemas.microsoft.com/office/powerpoint/2010/main" val="167284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BA2E58-FEC9-D54D-ACC0-E7CEEF5F42E4}"/>
              </a:ext>
            </a:extLst>
          </p:cNvPr>
          <p:cNvSpPr>
            <a:spLocks noGrp="1"/>
          </p:cNvSpPr>
          <p:nvPr>
            <p:ph type="title"/>
          </p:nvPr>
        </p:nvSpPr>
        <p:spPr/>
        <p:txBody>
          <a:bodyPr>
            <a:normAutofit/>
          </a:bodyPr>
          <a:lstStyle/>
          <a:p>
            <a:r>
              <a:rPr lang="en-IN" dirty="0"/>
              <a:t>Insights &amp; </a:t>
            </a:r>
            <a:r>
              <a:rPr lang="en-IN" dirty="0" smtClean="0"/>
              <a:t>Conclusion</a:t>
            </a:r>
            <a:endParaRPr lang="en-US" dirty="0"/>
          </a:p>
        </p:txBody>
      </p:sp>
      <p:sp>
        <p:nvSpPr>
          <p:cNvPr id="2" name="Content Placeholder 1">
            <a:extLst>
              <a:ext uri="{FF2B5EF4-FFF2-40B4-BE49-F238E27FC236}">
                <a16:creationId xmlns:a16="http://schemas.microsoft.com/office/drawing/2014/main" xmlns="" id="{C9565BAE-48A9-8300-4E79-87D77968413B}"/>
              </a:ext>
            </a:extLst>
          </p:cNvPr>
          <p:cNvSpPr>
            <a:spLocks noGrp="1"/>
          </p:cNvSpPr>
          <p:nvPr>
            <p:ph idx="1"/>
          </p:nvPr>
        </p:nvSpPr>
        <p:spPr/>
        <p:txBody>
          <a:bodyPr lIns="0" tIns="0" rIns="0" bIns="0" numCol="2">
            <a:normAutofit/>
          </a:bodyPr>
          <a:lstStyle/>
          <a:p>
            <a:r>
              <a:rPr lang="en-US" b="1" dirty="0"/>
              <a:t>Model Optimization:</a:t>
            </a:r>
            <a:endParaRPr lang="en-US" dirty="0"/>
          </a:p>
          <a:p>
            <a:pPr lvl="1"/>
            <a:r>
              <a:rPr lang="en-US" dirty="0"/>
              <a:t>Performed </a:t>
            </a:r>
            <a:r>
              <a:rPr lang="en-US" dirty="0" err="1"/>
              <a:t>hyperparameter</a:t>
            </a:r>
            <a:r>
              <a:rPr lang="en-US" dirty="0"/>
              <a:t> tuning and Grid Search for optimal settings.</a:t>
            </a:r>
          </a:p>
          <a:p>
            <a:pPr lvl="1"/>
            <a:r>
              <a:rPr lang="en-US" dirty="0" err="1"/>
              <a:t>XGBClassifier</a:t>
            </a:r>
            <a:r>
              <a:rPr lang="en-US" dirty="0"/>
              <a:t> yielded the best results after tuning.</a:t>
            </a:r>
          </a:p>
          <a:p>
            <a:r>
              <a:rPr lang="en-US" b="1" dirty="0"/>
              <a:t>High Accuracy &amp; Precision:</a:t>
            </a:r>
            <a:r>
              <a:rPr lang="en-US" dirty="0"/>
              <a:t> The model is highly accurate and precise in predictions.</a:t>
            </a:r>
          </a:p>
          <a:p>
            <a:r>
              <a:rPr lang="en-US" b="1" dirty="0"/>
              <a:t>Balanced Trade-off:</a:t>
            </a:r>
            <a:r>
              <a:rPr lang="en-US" dirty="0"/>
              <a:t> Despite a slight drop in recall, the overall balance between metrics is strong.</a:t>
            </a:r>
          </a:p>
          <a:p>
            <a:r>
              <a:rPr lang="en-US" b="1" dirty="0"/>
              <a:t>Next Steps:</a:t>
            </a:r>
            <a:endParaRPr lang="en-US" dirty="0"/>
          </a:p>
          <a:p>
            <a:pPr lvl="1"/>
            <a:r>
              <a:rPr lang="en-US" dirty="0"/>
              <a:t>Try ensemble methods or stacking classifiers</a:t>
            </a:r>
          </a:p>
          <a:p>
            <a:pPr lvl="1"/>
            <a:r>
              <a:rPr lang="en-US" dirty="0"/>
              <a:t>Experiment with more complex feature engineering</a:t>
            </a:r>
          </a:p>
          <a:p>
            <a:pPr lvl="1"/>
            <a:r>
              <a:rPr lang="en-US" dirty="0"/>
              <a:t>Collect more data for better generalization</a:t>
            </a:r>
          </a:p>
          <a:p>
            <a:pPr marL="0" indent="0">
              <a:buNone/>
            </a:pPr>
            <a:endParaRPr lang="en-IN" sz="2200" dirty="0"/>
          </a:p>
        </p:txBody>
      </p:sp>
    </p:spTree>
    <p:extLst>
      <p:ext uri="{BB962C8B-B14F-4D97-AF65-F5344CB8AC3E}">
        <p14:creationId xmlns:p14="http://schemas.microsoft.com/office/powerpoint/2010/main" val="28459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6912</TotalTime>
  <Words>321</Words>
  <Application>Microsoft Office PowerPoint</Application>
  <PresentationFormat>Custom</PresentationFormat>
  <Paragraphs>91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BIA Template</vt:lpstr>
      <vt:lpstr>PowerPoint Presentation</vt:lpstr>
      <vt:lpstr>Introduction</vt:lpstr>
      <vt:lpstr>Exploratory Data Analysis (EDA) </vt:lpstr>
      <vt:lpstr>Data Dictionary (1/2)</vt:lpstr>
      <vt:lpstr>Data Dictionary (2/2)</vt:lpstr>
      <vt:lpstr>Model Details</vt:lpstr>
      <vt:lpstr>Model Performance (Train vs Test)</vt:lpstr>
      <vt:lpstr>Insights &amp; Conclusion</vt:lpstr>
      <vt:lpstr> Questions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ismail - [2010]</cp:lastModifiedBy>
  <cp:revision>2256</cp:revision>
  <dcterms:created xsi:type="dcterms:W3CDTF">2020-12-23T13:36:00Z</dcterms:created>
  <dcterms:modified xsi:type="dcterms:W3CDTF">2025-02-25T05:09:31Z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