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5"/>
  </p:notesMasterIdLst>
  <p:sldIdLst>
    <p:sldId id="256" r:id="rId2"/>
    <p:sldId id="729" r:id="rId3"/>
    <p:sldId id="714" r:id="rId4"/>
    <p:sldId id="674" r:id="rId5"/>
    <p:sldId id="715" r:id="rId6"/>
    <p:sldId id="713" r:id="rId7"/>
    <p:sldId id="716" r:id="rId8"/>
    <p:sldId id="717" r:id="rId9"/>
    <p:sldId id="718" r:id="rId10"/>
    <p:sldId id="719" r:id="rId11"/>
    <p:sldId id="730" r:id="rId12"/>
    <p:sldId id="721" r:id="rId13"/>
    <p:sldId id="722" r:id="rId14"/>
    <p:sldId id="723" r:id="rId15"/>
    <p:sldId id="725" r:id="rId16"/>
    <p:sldId id="724" r:id="rId17"/>
    <p:sldId id="732" r:id="rId18"/>
    <p:sldId id="726" r:id="rId19"/>
    <p:sldId id="727" r:id="rId20"/>
    <p:sldId id="731" r:id="rId21"/>
    <p:sldId id="728" r:id="rId22"/>
    <p:sldId id="711"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81" d="100"/>
          <a:sy n="81" d="100"/>
        </p:scale>
        <p:origin x="643" y="5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NavyaSai-V/predict-Sleep-Disorder/blob/main/SleepDisorderPrediction.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Calibri" panose="020F0502020204030204" pitchFamily="34" charset="0"/>
              </a:rPr>
              <a:t>Sleep Disorder Prediction</a:t>
            </a:r>
            <a:endParaRPr lang="en-US" sz="4400" b="1" dirty="0">
              <a:latin typeface="Calibri" panose="020F0502020204030204" pitchFamily="34" charset="0"/>
            </a:endParaRPr>
          </a:p>
        </p:txBody>
      </p:sp>
      <p:sp>
        <p:nvSpPr>
          <p:cNvPr id="3" name="TextBox 2"/>
          <p:cNvSpPr txBox="1"/>
          <p:nvPr/>
        </p:nvSpPr>
        <p:spPr>
          <a:xfrm>
            <a:off x="8436990" y="5542960"/>
            <a:ext cx="2970265"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smtClean="0"/>
              <a:t>Navya Sai Arcot</a:t>
            </a:r>
          </a:p>
          <a:p>
            <a:r>
              <a:rPr lang="en-US" sz="2000" b="1" dirty="0" smtClean="0"/>
              <a:t>navyasai1401@gmail.com</a:t>
            </a:r>
            <a:endParaRPr lang="en-US" sz="2000" b="1" dirty="0"/>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r>
              <a:rPr lang="en-US" dirty="0" smtClean="0"/>
              <a:t>Understanding the data</a:t>
            </a:r>
          </a:p>
          <a:p>
            <a:r>
              <a:rPr lang="en-US" dirty="0" smtClean="0"/>
              <a:t>Handling the Missing Values</a:t>
            </a:r>
          </a:p>
          <a:p>
            <a:r>
              <a:rPr lang="en-US" dirty="0" smtClean="0"/>
              <a:t>Outlier Analysis</a:t>
            </a:r>
          </a:p>
          <a:p>
            <a:r>
              <a:rPr lang="en-US" dirty="0" smtClean="0"/>
              <a:t>Univariate Analysis</a:t>
            </a:r>
          </a:p>
          <a:p>
            <a:r>
              <a:rPr lang="en-US" dirty="0" smtClean="0"/>
              <a:t>Bivariate Analysis</a:t>
            </a:r>
          </a:p>
          <a:p>
            <a:r>
              <a:rPr lang="en-US" dirty="0" smtClean="0"/>
              <a:t>Standardizing all values to one scale(min-max Scaler)</a:t>
            </a:r>
          </a:p>
          <a:p>
            <a:r>
              <a:rPr lang="en-US" dirty="0" smtClean="0"/>
              <a:t>Label Encoding</a:t>
            </a:r>
            <a:endParaRPr lang="en-US" dirty="0"/>
          </a:p>
        </p:txBody>
      </p:sp>
    </p:spTree>
    <p:extLst>
      <p:ext uri="{BB962C8B-B14F-4D97-AF65-F5344CB8AC3E}">
        <p14:creationId xmlns:p14="http://schemas.microsoft.com/office/powerpoint/2010/main" val="232288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3" name="Content Placeholder 2"/>
          <p:cNvSpPr>
            <a:spLocks noGrp="1"/>
          </p:cNvSpPr>
          <p:nvPr>
            <p:ph idx="1"/>
          </p:nvPr>
        </p:nvSpPr>
        <p:spPr/>
        <p:txBody>
          <a:bodyPr/>
          <a:lstStyle/>
          <a:p>
            <a:r>
              <a:rPr lang="en-US" dirty="0" smtClean="0"/>
              <a:t>There were no missing values in all the independent variables or features but nearly 151 missing values in Target (Sleep Disorder)</a:t>
            </a:r>
          </a:p>
          <a:p>
            <a:r>
              <a:rPr lang="en-US" dirty="0" smtClean="0"/>
              <a:t>They were “None” which actually means there is no disorder, have changed it has “No disorder”.</a:t>
            </a:r>
            <a:endParaRPr lang="en-US" dirty="0"/>
          </a:p>
        </p:txBody>
      </p:sp>
    </p:spTree>
    <p:extLst>
      <p:ext uri="{BB962C8B-B14F-4D97-AF65-F5344CB8AC3E}">
        <p14:creationId xmlns:p14="http://schemas.microsoft.com/office/powerpoint/2010/main" val="222416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Analysis</a:t>
            </a:r>
            <a:endParaRPr lang="en-US" dirty="0"/>
          </a:p>
        </p:txBody>
      </p:sp>
      <p:sp>
        <p:nvSpPr>
          <p:cNvPr id="9" name="Rectangle 1"/>
          <p:cNvSpPr>
            <a:spLocks noChangeArrowheads="1"/>
          </p:cNvSpPr>
          <p:nvPr/>
        </p:nvSpPr>
        <p:spPr bwMode="auto">
          <a:xfrm>
            <a:off x="810705" y="1263956"/>
            <a:ext cx="924195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We</a:t>
            </a:r>
            <a:r>
              <a:rPr kumimoji="0" lang="en-US" altLang="en-US" b="0" i="0" u="none" strike="noStrike" cap="none" normalizeH="0" dirty="0" smtClean="0">
                <a:ln>
                  <a:noFill/>
                </a:ln>
                <a:solidFill>
                  <a:schemeClr val="tx1"/>
                </a:solidFill>
                <a:effectLst/>
                <a:latin typeface="Arial" panose="020B0604020202020204" pitchFamily="34" charset="0"/>
              </a:rPr>
              <a:t> have detected only few </a:t>
            </a:r>
            <a:r>
              <a:rPr kumimoji="0" lang="en-US" altLang="en-US" b="0" i="0" u="none" strike="noStrike" cap="none" normalizeH="0" dirty="0" err="1" smtClean="0">
                <a:ln>
                  <a:noFill/>
                </a:ln>
                <a:solidFill>
                  <a:schemeClr val="tx1"/>
                </a:solidFill>
                <a:effectLst/>
                <a:latin typeface="Arial" panose="020B0604020202020204" pitchFamily="34" charset="0"/>
              </a:rPr>
              <a:t>ouliers</a:t>
            </a:r>
            <a:r>
              <a:rPr kumimoji="0" lang="en-US" altLang="en-US" b="0" i="0" u="none" strike="noStrike" cap="none" normalizeH="0" dirty="0" smtClean="0">
                <a:ln>
                  <a:noFill/>
                </a:ln>
                <a:solidFill>
                  <a:schemeClr val="tx1"/>
                </a:solidFill>
                <a:effectLst/>
                <a:latin typeface="Arial" panose="020B0604020202020204" pitchFamily="34" charset="0"/>
              </a:rPr>
              <a:t> but have not treated them as we are understanding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smtClean="0">
                <a:ln>
                  <a:noFill/>
                </a:ln>
                <a:solidFill>
                  <a:schemeClr val="tx1"/>
                </a:solidFill>
                <a:effectLst/>
                <a:latin typeface="Arial" panose="020B0604020202020204" pitchFamily="34" charset="0"/>
              </a:rPr>
              <a:t>influence on the target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3" name="Content Placeholder 1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60144" y="2505075"/>
            <a:ext cx="4364461" cy="3552825"/>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36948" y="2085889"/>
            <a:ext cx="4163711" cy="3972012"/>
          </a:xfrm>
        </p:spPr>
      </p:pic>
    </p:spTree>
    <p:extLst>
      <p:ext uri="{BB962C8B-B14F-4D97-AF65-F5344CB8AC3E}">
        <p14:creationId xmlns:p14="http://schemas.microsoft.com/office/powerpoint/2010/main" val="19190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929" y="1216441"/>
            <a:ext cx="6212356" cy="4964879"/>
          </a:xfrm>
          <a:prstGeom prst="rect">
            <a:avLst/>
          </a:prstGeom>
        </p:spPr>
      </p:pic>
    </p:spTree>
    <p:extLst>
      <p:ext uri="{BB962C8B-B14F-4D97-AF65-F5344CB8AC3E}">
        <p14:creationId xmlns:p14="http://schemas.microsoft.com/office/powerpoint/2010/main" val="326812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r>
              <a:rPr lang="en-US" b="0" dirty="0" smtClean="0"/>
              <a:t>pair-plot</a:t>
            </a:r>
            <a:r>
              <a:rPr lang="en-US" dirty="0" smtClean="0"/>
              <a:t>)</a:t>
            </a:r>
            <a:endParaRPr lang="en-US"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50143" y="1660525"/>
            <a:ext cx="9596414" cy="4398963"/>
          </a:xfrm>
        </p:spPr>
      </p:pic>
    </p:spTree>
    <p:extLst>
      <p:ext uri="{BB962C8B-B14F-4D97-AF65-F5344CB8AC3E}">
        <p14:creationId xmlns:p14="http://schemas.microsoft.com/office/powerpoint/2010/main" val="18299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features and the target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666" y="1674813"/>
            <a:ext cx="10266668" cy="4398962"/>
          </a:xfrm>
        </p:spPr>
      </p:pic>
    </p:spTree>
    <p:extLst>
      <p:ext uri="{BB962C8B-B14F-4D97-AF65-F5344CB8AC3E}">
        <p14:creationId xmlns:p14="http://schemas.microsoft.com/office/powerpoint/2010/main" val="253814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 and Evaluating</a:t>
            </a:r>
            <a:endParaRPr lang="en-US" dirty="0"/>
          </a:p>
        </p:txBody>
      </p:sp>
      <p:sp>
        <p:nvSpPr>
          <p:cNvPr id="3" name="Content Placeholder 2"/>
          <p:cNvSpPr>
            <a:spLocks noGrp="1"/>
          </p:cNvSpPr>
          <p:nvPr>
            <p:ph idx="1"/>
          </p:nvPr>
        </p:nvSpPr>
        <p:spPr/>
        <p:txBody>
          <a:bodyPr/>
          <a:lstStyle/>
          <a:p>
            <a:r>
              <a:rPr lang="en-US" dirty="0" smtClean="0"/>
              <a:t>The dataset is trained with all the above mentioned models (Usually vanilla models) and the evaluation metrics are used to check the performance.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390" y="2910881"/>
            <a:ext cx="5801535" cy="2638793"/>
          </a:xfrm>
          <a:prstGeom prst="rect">
            <a:avLst/>
          </a:prstGeom>
        </p:spPr>
      </p:pic>
    </p:spTree>
    <p:extLst>
      <p:ext uri="{BB962C8B-B14F-4D97-AF65-F5344CB8AC3E}">
        <p14:creationId xmlns:p14="http://schemas.microsoft.com/office/powerpoint/2010/main" val="155237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Model Performance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872" y="1674813"/>
            <a:ext cx="4558255" cy="4398962"/>
          </a:xfrm>
        </p:spPr>
      </p:pic>
    </p:spTree>
    <p:extLst>
      <p:ext uri="{BB962C8B-B14F-4D97-AF65-F5344CB8AC3E}">
        <p14:creationId xmlns:p14="http://schemas.microsoft.com/office/powerpoint/2010/main" val="417782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using </a:t>
            </a:r>
            <a:r>
              <a:rPr lang="en-US" dirty="0" err="1" smtClean="0"/>
              <a:t>Streamlit</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134" y="603250"/>
            <a:ext cx="3284807" cy="5454650"/>
          </a:xfrm>
        </p:spPr>
      </p:pic>
    </p:spTree>
    <p:extLst>
      <p:ext uri="{BB962C8B-B14F-4D97-AF65-F5344CB8AC3E}">
        <p14:creationId xmlns:p14="http://schemas.microsoft.com/office/powerpoint/2010/main" val="93436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Using Power </a:t>
            </a:r>
            <a:r>
              <a:rPr lang="en-US" dirty="0" smtClean="0"/>
              <a:t>BI Page 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334" y="1674813"/>
            <a:ext cx="7817332" cy="4398962"/>
          </a:xfrm>
        </p:spPr>
      </p:pic>
    </p:spTree>
    <p:extLst>
      <p:ext uri="{BB962C8B-B14F-4D97-AF65-F5344CB8AC3E}">
        <p14:creationId xmlns:p14="http://schemas.microsoft.com/office/powerpoint/2010/main" val="107645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Project objective</a:t>
            </a:r>
          </a:p>
          <a:p>
            <a:r>
              <a:rPr lang="en-US" dirty="0" smtClean="0"/>
              <a:t>Classifying None, Sleep Apnea, Insomnia</a:t>
            </a:r>
          </a:p>
          <a:p>
            <a:r>
              <a:rPr lang="en-US" dirty="0" smtClean="0"/>
              <a:t>Understanding Dataset and features</a:t>
            </a:r>
          </a:p>
          <a:p>
            <a:r>
              <a:rPr lang="en-US" dirty="0" smtClean="0"/>
              <a:t>Type of ML problem</a:t>
            </a:r>
          </a:p>
          <a:p>
            <a:r>
              <a:rPr lang="en-US" dirty="0" smtClean="0"/>
              <a:t>Models Used</a:t>
            </a:r>
          </a:p>
          <a:p>
            <a:r>
              <a:rPr lang="en-US" dirty="0" smtClean="0"/>
              <a:t>Target Variable</a:t>
            </a:r>
          </a:p>
          <a:p>
            <a:r>
              <a:rPr lang="en-US" dirty="0" smtClean="0"/>
              <a:t>Evaluation Metrics</a:t>
            </a:r>
          </a:p>
          <a:p>
            <a:r>
              <a:rPr lang="en-US" dirty="0" smtClean="0"/>
              <a:t>Exploratory Data Analysis</a:t>
            </a:r>
          </a:p>
          <a:p>
            <a:r>
              <a:rPr lang="en-US" dirty="0" smtClean="0"/>
              <a:t>Model Training and Evaluation. Comparison.</a:t>
            </a:r>
          </a:p>
          <a:p>
            <a:r>
              <a:rPr lang="en-US" dirty="0" smtClean="0"/>
              <a:t>Deployment</a:t>
            </a:r>
          </a:p>
          <a:p>
            <a:r>
              <a:rPr lang="en-US" dirty="0" smtClean="0"/>
              <a:t>Dashboard with </a:t>
            </a:r>
            <a:r>
              <a:rPr lang="en-US" dirty="0" err="1" smtClean="0"/>
              <a:t>PowerBI</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4447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Using Power </a:t>
            </a:r>
            <a:r>
              <a:rPr lang="en-US" dirty="0" smtClean="0"/>
              <a:t>BI Page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348" y="1674813"/>
            <a:ext cx="7133304" cy="4398962"/>
          </a:xfrm>
        </p:spPr>
      </p:pic>
    </p:spTree>
    <p:extLst>
      <p:ext uri="{BB962C8B-B14F-4D97-AF65-F5344CB8AC3E}">
        <p14:creationId xmlns:p14="http://schemas.microsoft.com/office/powerpoint/2010/main" val="104328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US" dirty="0"/>
          </a:p>
        </p:txBody>
      </p:sp>
      <p:sp>
        <p:nvSpPr>
          <p:cNvPr id="3" name="Content Placeholder 2"/>
          <p:cNvSpPr>
            <a:spLocks noGrp="1"/>
          </p:cNvSpPr>
          <p:nvPr>
            <p:ph idx="1"/>
          </p:nvPr>
        </p:nvSpPr>
        <p:spPr/>
        <p:txBody>
          <a:bodyPr/>
          <a:lstStyle/>
          <a:p>
            <a:r>
              <a:rPr lang="en-US" dirty="0" smtClean="0"/>
              <a:t>I have created a GitHub repository for the project explaining all the details.</a:t>
            </a:r>
          </a:p>
          <a:p>
            <a:r>
              <a:rPr lang="en-US" dirty="0">
                <a:hlinkClick r:id="rId2"/>
              </a:rPr>
              <a:t>predict-Sleep-Disorder/</a:t>
            </a:r>
            <a:r>
              <a:rPr lang="en-US" dirty="0" err="1">
                <a:hlinkClick r:id="rId2"/>
              </a:rPr>
              <a:t>SleepDisorderPrediction.ipynb</a:t>
            </a:r>
            <a:r>
              <a:rPr lang="en-US" dirty="0">
                <a:hlinkClick r:id="rId2"/>
              </a:rPr>
              <a:t> at main · </a:t>
            </a:r>
            <a:r>
              <a:rPr lang="en-US" dirty="0" err="1">
                <a:hlinkClick r:id="rId2"/>
              </a:rPr>
              <a:t>NavyaSai</a:t>
            </a:r>
            <a:r>
              <a:rPr lang="en-US">
                <a:hlinkClick r:id="rId2"/>
              </a:rPr>
              <a:t>-V/predict-Sleep-Disorder</a:t>
            </a:r>
            <a:endParaRPr lang="en-US" dirty="0"/>
          </a:p>
        </p:txBody>
      </p:sp>
    </p:spTree>
    <p:extLst>
      <p:ext uri="{BB962C8B-B14F-4D97-AF65-F5344CB8AC3E}">
        <p14:creationId xmlns:p14="http://schemas.microsoft.com/office/powerpoint/2010/main" val="270387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r>
              <a:rPr lang="en-IN" dirty="0"/>
              <a:t/>
            </a:r>
            <a:br>
              <a:rPr lang="en-IN" dirty="0"/>
            </a:br>
            <a:r>
              <a:rPr lang="en-IN" dirty="0"/>
              <a:t>Questions ?</a:t>
            </a:r>
          </a:p>
        </p:txBody>
      </p:sp>
      <p:sp>
        <p:nvSpPr>
          <p:cNvPr id="3" name="TextBox 2"/>
          <p:cNvSpPr txBox="1"/>
          <p:nvPr/>
        </p:nvSpPr>
        <p:spPr>
          <a:xfrm>
            <a:off x="8542852" y="5307290"/>
            <a:ext cx="2970265"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smtClean="0"/>
              <a:t>Navya Sai Arcot</a:t>
            </a:r>
          </a:p>
          <a:p>
            <a:r>
              <a:rPr lang="en-US" sz="2000" b="1" dirty="0" smtClean="0"/>
              <a:t>navyasai1401@gmail.com</a:t>
            </a:r>
            <a:endParaRPr lang="en-US" sz="2000" b="1" dirty="0"/>
          </a:p>
        </p:txBody>
      </p:sp>
    </p:spTree>
    <p:extLst>
      <p:ext uri="{BB962C8B-B14F-4D97-AF65-F5344CB8AC3E}">
        <p14:creationId xmlns:p14="http://schemas.microsoft.com/office/powerpoint/2010/main" val="117386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3" name="TextBox 2"/>
          <p:cNvSpPr txBox="1"/>
          <p:nvPr/>
        </p:nvSpPr>
        <p:spPr>
          <a:xfrm>
            <a:off x="8436990" y="5542960"/>
            <a:ext cx="2970265"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smtClean="0"/>
              <a:t>Navya Sai Arcot</a:t>
            </a:r>
          </a:p>
          <a:p>
            <a:r>
              <a:rPr lang="en-US" sz="2000" b="1" dirty="0" smtClean="0"/>
              <a:t>navyasai1401@gmail.com</a:t>
            </a:r>
            <a:endParaRPr lang="en-US" sz="2000" b="1" dirty="0"/>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IN" dirty="0" smtClean="0"/>
              <a:t>Project Objective</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fontScale="70000" lnSpcReduction="20000"/>
          </a:bodyPr>
          <a:lstStyle/>
          <a:p>
            <a:pPr marL="0" indent="0">
              <a:buNone/>
            </a:pPr>
            <a:r>
              <a:rPr lang="en-US" b="1" dirty="0"/>
              <a:t>Predicting Sleep Disorders: A Data-Driven Approach</a:t>
            </a:r>
          </a:p>
          <a:p>
            <a:pPr marL="0" indent="0">
              <a:buNone/>
            </a:pPr>
            <a:r>
              <a:rPr lang="en-US" dirty="0"/>
              <a:t>This project centers on leveraging machine learning to enhance the detection and understanding of sleep disorders, focusing on three categories: </a:t>
            </a:r>
            <a:r>
              <a:rPr lang="en-US" b="1" dirty="0"/>
              <a:t>None</a:t>
            </a:r>
            <a:r>
              <a:rPr lang="en-US" dirty="0"/>
              <a:t>, </a:t>
            </a:r>
            <a:r>
              <a:rPr lang="en-US" b="1" dirty="0"/>
              <a:t>Insomnia</a:t>
            </a:r>
            <a:r>
              <a:rPr lang="en-US" dirty="0"/>
              <a:t>, and </a:t>
            </a:r>
            <a:r>
              <a:rPr lang="en-US" b="1" dirty="0"/>
              <a:t>Sleep Apnea</a:t>
            </a:r>
            <a:r>
              <a:rPr lang="en-US" dirty="0"/>
              <a:t>. Our aim is to empower healthcare providers to implement early interventions, optimize patient care, and advance public awareness of sleep health.</a:t>
            </a:r>
          </a:p>
          <a:p>
            <a:pPr marL="0" indent="0">
              <a:buNone/>
            </a:pPr>
            <a:r>
              <a:rPr lang="en-US" b="1" dirty="0"/>
              <a:t>Objectives:</a:t>
            </a:r>
          </a:p>
          <a:p>
            <a:r>
              <a:rPr lang="en-US" b="1" dirty="0"/>
              <a:t>Automated Prediction</a:t>
            </a:r>
            <a:r>
              <a:rPr lang="en-US" dirty="0"/>
              <a:t>: Build a robust machine learning model to accurately predict the presence and type of sleep disorders.</a:t>
            </a:r>
          </a:p>
          <a:p>
            <a:r>
              <a:rPr lang="en-US" b="1" dirty="0"/>
              <a:t>Insightful Analysis</a:t>
            </a:r>
            <a:r>
              <a:rPr lang="en-US" dirty="0"/>
              <a:t>: Uncover relationships between lifestyle, medical factors, and sleep disorders to inform prevention strategies.</a:t>
            </a:r>
          </a:p>
          <a:p>
            <a:r>
              <a:rPr lang="en-US" b="1" dirty="0"/>
              <a:t>Optimized Data Handling</a:t>
            </a:r>
            <a:r>
              <a:rPr lang="en-US" dirty="0"/>
              <a:t>: Implement effective data preprocessing to handle complex features and ensure model reliability.</a:t>
            </a:r>
          </a:p>
          <a:p>
            <a:r>
              <a:rPr lang="en-US" b="1" dirty="0"/>
              <a:t>Comparative Evaluation</a:t>
            </a:r>
            <a:r>
              <a:rPr lang="en-US" dirty="0"/>
              <a:t>: Assess the performance of multiple machine learning algorithms to identify the best-fit solution for this task.</a:t>
            </a:r>
          </a:p>
          <a:p>
            <a:pPr marL="0" indent="0">
              <a:buNone/>
            </a:pPr>
            <a:r>
              <a:rPr lang="en-US" dirty="0"/>
              <a:t>By using these predictive tools and data visualizations, this project seeks to enable healthcare providers to better understand sleep patterns and create more personalized treatment plans.</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Classifying None, Sleep Apnea, Insomnia</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Improving Health Outcomes: Sleep disorders are linked to numerous health issues, including cardiovascular diseases, diabetes, mental health problems, and reduced cognitive function. Early prediction allows timely intervention, preventing complications and improving overall well-being</a:t>
            </a:r>
            <a:r>
              <a:rPr lang="en-US" dirty="0" smtClean="0"/>
              <a:t>.</a:t>
            </a:r>
          </a:p>
          <a:p>
            <a:pPr lvl="0"/>
            <a:r>
              <a:rPr lang="en-US" dirty="0" smtClean="0"/>
              <a:t>Enhancing </a:t>
            </a:r>
            <a:r>
              <a:rPr lang="en-US" dirty="0"/>
              <a:t>Quality of Life: By identifying sleep disorders early, individuals can receive personalized care to address their specific challenges. This leads to better sleep quality, improved daily productivity, and a positive impact on mental and emotional health.</a:t>
            </a:r>
            <a:endParaRPr lang="en-US" dirty="0"/>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smtClean="0"/>
              <a:t>Understanding Data Set and Features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normAutofit fontScale="92500"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The dataset contains information on individuals, including demographics, lifestyle habits, and medical metrics, to predict sleep disorders. Key features include:</a:t>
            </a:r>
          </a:p>
          <a:p>
            <a:r>
              <a:rPr lang="en-US" b="1" dirty="0"/>
              <a:t>Demographics</a:t>
            </a:r>
            <a:r>
              <a:rPr lang="en-US" dirty="0"/>
              <a:t>: Age, gender, and occupation.</a:t>
            </a:r>
          </a:p>
          <a:p>
            <a:r>
              <a:rPr lang="en-US" b="1" dirty="0"/>
              <a:t>Lifestyle Factors</a:t>
            </a:r>
            <a:r>
              <a:rPr lang="en-US" dirty="0"/>
              <a:t>: Sleep duration, quality of sleep, physical activity level, and stress level.</a:t>
            </a:r>
          </a:p>
          <a:p>
            <a:r>
              <a:rPr lang="en-US" b="1" dirty="0"/>
              <a:t>Medical Metrics</a:t>
            </a:r>
            <a:r>
              <a:rPr lang="en-US" dirty="0"/>
              <a:t>: BMI category, blood pressure, and heart rate.</a:t>
            </a:r>
          </a:p>
          <a:p>
            <a:r>
              <a:rPr lang="en-US" b="1" dirty="0"/>
              <a:t>Daily Activity</a:t>
            </a:r>
            <a:r>
              <a:rPr lang="en-US" dirty="0"/>
              <a:t>: Number of daily steps.</a:t>
            </a:r>
          </a:p>
          <a:p>
            <a:r>
              <a:rPr lang="en-US" dirty="0"/>
              <a:t>The target variable is </a:t>
            </a:r>
            <a:r>
              <a:rPr lang="en-US" b="1" dirty="0" err="1"/>
              <a:t>Sleep_disorder</a:t>
            </a:r>
            <a:r>
              <a:rPr lang="en-US" dirty="0"/>
              <a:t>, categorized into </a:t>
            </a:r>
            <a:r>
              <a:rPr lang="en-US" b="1" dirty="0"/>
              <a:t>None</a:t>
            </a:r>
            <a:r>
              <a:rPr lang="en-US" dirty="0"/>
              <a:t>, </a:t>
            </a:r>
            <a:r>
              <a:rPr lang="en-US" b="1" dirty="0"/>
              <a:t>Insomnia</a:t>
            </a:r>
            <a:r>
              <a:rPr lang="en-US" dirty="0"/>
              <a:t>, or </a:t>
            </a:r>
            <a:r>
              <a:rPr lang="en-US" b="1" dirty="0"/>
              <a:t>Sleep Apnea</a:t>
            </a:r>
            <a:r>
              <a:rPr lang="en-US" dirty="0"/>
              <a:t>. This dataset enables the identification of patterns influencing sleep health and facilitates the development of predictive models.</a:t>
            </a:r>
          </a:p>
        </p:txBody>
      </p:sp>
    </p:spTree>
    <p:extLst>
      <p:ext uri="{BB962C8B-B14F-4D97-AF65-F5344CB8AC3E}">
        <p14:creationId xmlns:p14="http://schemas.microsoft.com/office/powerpoint/2010/main" val="28469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smtClean="0"/>
              <a:t>Type of ML problem </a:t>
            </a: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IN" dirty="0" smtClean="0"/>
              <a:t>As we can see the target feature </a:t>
            </a:r>
            <a:r>
              <a:rPr lang="en-IN" dirty="0" smtClean="0"/>
              <a:t>‘</a:t>
            </a:r>
            <a:r>
              <a:rPr lang="en-IN" dirty="0" smtClean="0"/>
              <a:t>Sleep Disorder</a:t>
            </a:r>
            <a:r>
              <a:rPr lang="en-IN" dirty="0" smtClean="0"/>
              <a:t>’, </a:t>
            </a:r>
            <a:r>
              <a:rPr lang="en-IN" dirty="0" smtClean="0"/>
              <a:t>We are dealing with </a:t>
            </a:r>
            <a:r>
              <a:rPr lang="en-IN" b="1" dirty="0" smtClean="0"/>
              <a:t>Multi-class Classification</a:t>
            </a:r>
            <a:r>
              <a:rPr lang="en-IN" dirty="0" smtClean="0"/>
              <a:t> problem.</a:t>
            </a:r>
            <a:endParaRPr lang="en-IN" dirty="0"/>
          </a:p>
        </p:txBody>
      </p:sp>
    </p:spTree>
    <p:extLst>
      <p:ext uri="{BB962C8B-B14F-4D97-AF65-F5344CB8AC3E}">
        <p14:creationId xmlns:p14="http://schemas.microsoft.com/office/powerpoint/2010/main" val="1344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smtClean="0"/>
              <a:t>Models Used</a:t>
            </a: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US" b="1" dirty="0"/>
              <a:t>Decision Tree</a:t>
            </a:r>
            <a:endParaRPr lang="en-US" dirty="0"/>
          </a:p>
          <a:p>
            <a:r>
              <a:rPr lang="en-US" b="1" dirty="0"/>
              <a:t>Random Forest</a:t>
            </a:r>
            <a:endParaRPr lang="en-US" dirty="0"/>
          </a:p>
          <a:p>
            <a:r>
              <a:rPr lang="en-US" b="1" dirty="0"/>
              <a:t>K-Nearest Neighbors (KNN)</a:t>
            </a:r>
            <a:endParaRPr lang="en-US" dirty="0"/>
          </a:p>
          <a:p>
            <a:r>
              <a:rPr lang="en-US" b="1" dirty="0"/>
              <a:t>Support Vector Machines (SVM)</a:t>
            </a:r>
            <a:endParaRPr lang="en-US" dirty="0"/>
          </a:p>
          <a:p>
            <a:r>
              <a:rPr lang="en-US" b="1" dirty="0"/>
              <a:t>Gradient Boosting</a:t>
            </a:r>
            <a:endParaRPr lang="en-US" dirty="0"/>
          </a:p>
          <a:p>
            <a:r>
              <a:rPr lang="en-US" b="1" dirty="0" err="1"/>
              <a:t>AdaBoost</a:t>
            </a:r>
            <a:endParaRPr lang="en-US" dirty="0"/>
          </a:p>
          <a:p>
            <a:r>
              <a:rPr lang="en-US" b="1" dirty="0" err="1"/>
              <a:t>XGBoost</a:t>
            </a:r>
            <a:endParaRPr lang="en-US" dirty="0"/>
          </a:p>
        </p:txBody>
      </p:sp>
    </p:spTree>
    <p:extLst>
      <p:ext uri="{BB962C8B-B14F-4D97-AF65-F5344CB8AC3E}">
        <p14:creationId xmlns:p14="http://schemas.microsoft.com/office/powerpoint/2010/main" val="367685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smtClean="0"/>
              <a:t>Target variable</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smtClean="0"/>
              <a:t>We are dealing with imbalance dataset.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1" y="2186289"/>
            <a:ext cx="10058400" cy="3512571"/>
          </a:xfrm>
          <a:prstGeom prst="rect">
            <a:avLst/>
          </a:prstGeom>
        </p:spPr>
      </p:pic>
    </p:spTree>
    <p:extLst>
      <p:ext uri="{BB962C8B-B14F-4D97-AF65-F5344CB8AC3E}">
        <p14:creationId xmlns:p14="http://schemas.microsoft.com/office/powerpoint/2010/main" val="92466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classification, we used metrics like</a:t>
            </a:r>
          </a:p>
          <a:p>
            <a:r>
              <a:rPr lang="en-US" dirty="0" smtClean="0"/>
              <a:t>Accuracy</a:t>
            </a:r>
          </a:p>
          <a:p>
            <a:r>
              <a:rPr lang="en-US" dirty="0" smtClean="0"/>
              <a:t>Recall</a:t>
            </a:r>
          </a:p>
          <a:p>
            <a:r>
              <a:rPr lang="en-US" dirty="0" smtClean="0"/>
              <a:t>Precision</a:t>
            </a:r>
          </a:p>
          <a:p>
            <a:r>
              <a:rPr lang="en-US" dirty="0" smtClean="0"/>
              <a:t>F1 Score</a:t>
            </a:r>
          </a:p>
          <a:p>
            <a:r>
              <a:rPr lang="en-US" dirty="0" smtClean="0"/>
              <a:t>Confusion </a:t>
            </a:r>
            <a:r>
              <a:rPr lang="en-US" dirty="0" err="1" smtClean="0"/>
              <a:t>Matrics</a:t>
            </a:r>
            <a:r>
              <a:rPr lang="en-US" dirty="0" smtClean="0"/>
              <a:t> and  </a:t>
            </a:r>
          </a:p>
          <a:p>
            <a:r>
              <a:rPr lang="en-US" dirty="0" smtClean="0"/>
              <a:t>Classification report </a:t>
            </a:r>
          </a:p>
          <a:p>
            <a:pPr marL="0" indent="0">
              <a:buNone/>
            </a:pPr>
            <a:r>
              <a:rPr lang="en-US" dirty="0" smtClean="0"/>
              <a:t>But Accuracy does not account the class imbalance.</a:t>
            </a:r>
          </a:p>
          <a:p>
            <a:endParaRPr lang="en-US" dirty="0"/>
          </a:p>
        </p:txBody>
      </p:sp>
    </p:spTree>
    <p:extLst>
      <p:ext uri="{BB962C8B-B14F-4D97-AF65-F5344CB8AC3E}">
        <p14:creationId xmlns:p14="http://schemas.microsoft.com/office/powerpoint/2010/main" val="363383658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7035</TotalTime>
  <Words>686</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BIA Template</vt:lpstr>
      <vt:lpstr>PowerPoint Presentation</vt:lpstr>
      <vt:lpstr>Agenda</vt:lpstr>
      <vt:lpstr>Project Objective</vt:lpstr>
      <vt:lpstr>Classifying None, Sleep Apnea, Insomnia</vt:lpstr>
      <vt:lpstr>Understanding Data Set and Features</vt:lpstr>
      <vt:lpstr>Type of ML problem </vt:lpstr>
      <vt:lpstr>Models Used</vt:lpstr>
      <vt:lpstr>Target variable</vt:lpstr>
      <vt:lpstr>Evaluation Metrics</vt:lpstr>
      <vt:lpstr>Exploratory Data Analysis</vt:lpstr>
      <vt:lpstr>Missing Values</vt:lpstr>
      <vt:lpstr>Outlier Analysis</vt:lpstr>
      <vt:lpstr>Univariate Analysis</vt:lpstr>
      <vt:lpstr>Bivariate Analysis (pair-plot)</vt:lpstr>
      <vt:lpstr>Correlation between features and the target</vt:lpstr>
      <vt:lpstr>Model Training and Evaluating</vt:lpstr>
      <vt:lpstr>Comparing Model Performance</vt:lpstr>
      <vt:lpstr>Deployment using Streamlit </vt:lpstr>
      <vt:lpstr>Dashboard Using Power BI Page 1</vt:lpstr>
      <vt:lpstr>Dashboard Using Power BI Page 2</vt:lpstr>
      <vt:lpstr>Project Link</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USER</cp:lastModifiedBy>
  <cp:revision>2276</cp:revision>
  <dcterms:created xsi:type="dcterms:W3CDTF">2020-12-23T13:36:00Z</dcterms:created>
  <dcterms:modified xsi:type="dcterms:W3CDTF">2024-12-04T16:57:28Z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