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2"/>
  </p:notesMasterIdLst>
  <p:sldIdLst>
    <p:sldId id="256" r:id="rId2"/>
    <p:sldId id="729" r:id="rId3"/>
    <p:sldId id="714" r:id="rId4"/>
    <p:sldId id="674" r:id="rId5"/>
    <p:sldId id="715" r:id="rId6"/>
    <p:sldId id="713" r:id="rId7"/>
    <p:sldId id="716" r:id="rId8"/>
    <p:sldId id="717" r:id="rId9"/>
    <p:sldId id="718" r:id="rId10"/>
    <p:sldId id="719" r:id="rId11"/>
    <p:sldId id="721" r:id="rId12"/>
    <p:sldId id="722" r:id="rId13"/>
    <p:sldId id="723" r:id="rId14"/>
    <p:sldId id="724" r:id="rId15"/>
    <p:sldId id="725" r:id="rId16"/>
    <p:sldId id="726" r:id="rId17"/>
    <p:sldId id="727" r:id="rId18"/>
    <p:sldId id="728" r:id="rId19"/>
    <p:sldId id="711"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81" d="100"/>
          <a:sy n="81" d="100"/>
        </p:scale>
        <p:origin x="643" y="5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18-10-2024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avyaSai-V/Stellar_Object_Classific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Calibri" panose="020F0502020204030204" pitchFamily="34" charset="0"/>
              </a:rPr>
              <a:t>Stellar Object Classification</a:t>
            </a:r>
            <a:endParaRPr lang="en-US" sz="4400" b="1" dirty="0">
              <a:latin typeface="Calibri" panose="020F0502020204030204" pitchFamily="34" charset="0"/>
            </a:endParaRPr>
          </a:p>
        </p:txBody>
      </p:sp>
      <p:sp>
        <p:nvSpPr>
          <p:cNvPr id="3" name="TextBox 2"/>
          <p:cNvSpPr txBox="1"/>
          <p:nvPr/>
        </p:nvSpPr>
        <p:spPr>
          <a:xfrm>
            <a:off x="8436990" y="554296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Understanding the data</a:t>
            </a:r>
          </a:p>
          <a:p>
            <a:r>
              <a:rPr lang="en-US" dirty="0" smtClean="0"/>
              <a:t>Handling the Missing Values</a:t>
            </a:r>
          </a:p>
          <a:p>
            <a:r>
              <a:rPr lang="en-US" dirty="0" smtClean="0"/>
              <a:t>Outlier Analysis</a:t>
            </a:r>
          </a:p>
          <a:p>
            <a:r>
              <a:rPr lang="en-US" dirty="0" smtClean="0"/>
              <a:t>Univariate Analysis</a:t>
            </a:r>
          </a:p>
          <a:p>
            <a:r>
              <a:rPr lang="en-US" dirty="0" smtClean="0"/>
              <a:t>Bivariate Analysis</a:t>
            </a:r>
          </a:p>
          <a:p>
            <a:r>
              <a:rPr lang="en-US" dirty="0" smtClean="0"/>
              <a:t>Standardizing all values to one scale(min-max Scaler)</a:t>
            </a:r>
          </a:p>
          <a:p>
            <a:r>
              <a:rPr lang="en-US" dirty="0" smtClean="0"/>
              <a:t>Label Encoding</a:t>
            </a:r>
            <a:endParaRPr lang="en-US" dirty="0"/>
          </a:p>
        </p:txBody>
      </p:sp>
    </p:spTree>
    <p:extLst>
      <p:ext uri="{BB962C8B-B14F-4D97-AF65-F5344CB8AC3E}">
        <p14:creationId xmlns:p14="http://schemas.microsoft.com/office/powerpoint/2010/main" val="232288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Analysis</a:t>
            </a:r>
            <a:endParaRPr lang="en-US" dirty="0"/>
          </a:p>
        </p:txBody>
      </p:sp>
      <p:sp>
        <p:nvSpPr>
          <p:cNvPr id="3" name="Text Placeholder 2"/>
          <p:cNvSpPr>
            <a:spLocks noGrp="1"/>
          </p:cNvSpPr>
          <p:nvPr>
            <p:ph type="body" idx="1"/>
          </p:nvPr>
        </p:nvSpPr>
        <p:spPr/>
        <p:txBody>
          <a:bodyPr/>
          <a:lstStyle/>
          <a:p>
            <a:r>
              <a:rPr lang="en-US" dirty="0" smtClean="0"/>
              <a:t>Before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4927" y="2505075"/>
            <a:ext cx="4607171" cy="3552825"/>
          </a:xfrm>
        </p:spPr>
      </p:pic>
      <p:sp>
        <p:nvSpPr>
          <p:cNvPr id="5" name="Text Placeholder 4"/>
          <p:cNvSpPr>
            <a:spLocks noGrp="1"/>
          </p:cNvSpPr>
          <p:nvPr>
            <p:ph type="body" sz="quarter" idx="3"/>
          </p:nvPr>
        </p:nvSpPr>
        <p:spPr/>
        <p:txBody>
          <a:bodyPr/>
          <a:lstStyle/>
          <a:p>
            <a:r>
              <a:rPr lang="en-US" dirty="0" smtClean="0"/>
              <a:t>After</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3785" y="2505075"/>
            <a:ext cx="4577179" cy="3552825"/>
          </a:xfrm>
        </p:spPr>
      </p:pic>
      <p:sp>
        <p:nvSpPr>
          <p:cNvPr id="9" name="Rectangle 1"/>
          <p:cNvSpPr>
            <a:spLocks noChangeArrowheads="1"/>
          </p:cNvSpPr>
          <p:nvPr/>
        </p:nvSpPr>
        <p:spPr bwMode="auto">
          <a:xfrm>
            <a:off x="763571" y="1299637"/>
            <a:ext cx="59263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Percentage of outliers removed from the data set is 9.4%</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02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63" y="1111984"/>
            <a:ext cx="7107811" cy="5015439"/>
          </a:xfrm>
          <a:prstGeom prst="rect">
            <a:avLst/>
          </a:prstGeom>
        </p:spPr>
      </p:pic>
    </p:spTree>
    <p:extLst>
      <p:ext uri="{BB962C8B-B14F-4D97-AF65-F5344CB8AC3E}">
        <p14:creationId xmlns:p14="http://schemas.microsoft.com/office/powerpoint/2010/main" val="326812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a:t>
            </a:r>
            <a:r>
              <a:rPr lang="en-US" b="0" dirty="0" smtClean="0"/>
              <a:t>pair-plot</a:t>
            </a:r>
            <a:r>
              <a:rPr lang="en-US" dirty="0" smtClean="0"/>
              <a: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0143" y="1660525"/>
            <a:ext cx="4398963" cy="4398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0535" y="1660525"/>
            <a:ext cx="4343680" cy="4398963"/>
          </a:xfrm>
        </p:spPr>
      </p:pic>
    </p:spTree>
    <p:extLst>
      <p:ext uri="{BB962C8B-B14F-4D97-AF65-F5344CB8AC3E}">
        <p14:creationId xmlns:p14="http://schemas.microsoft.com/office/powerpoint/2010/main" val="182991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 and Evaluating</a:t>
            </a:r>
            <a:endParaRPr lang="en-US" dirty="0"/>
          </a:p>
        </p:txBody>
      </p:sp>
      <p:sp>
        <p:nvSpPr>
          <p:cNvPr id="3" name="Content Placeholder 2"/>
          <p:cNvSpPr>
            <a:spLocks noGrp="1"/>
          </p:cNvSpPr>
          <p:nvPr>
            <p:ph idx="1"/>
          </p:nvPr>
        </p:nvSpPr>
        <p:spPr/>
        <p:txBody>
          <a:bodyPr/>
          <a:lstStyle/>
          <a:p>
            <a:r>
              <a:rPr lang="en-US" dirty="0" smtClean="0"/>
              <a:t>The dataset is trained with all the above mentioned models (Usually vanilla models) and the evaluation metrics are used to check the performance.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997" y="2762925"/>
            <a:ext cx="5430008" cy="2991267"/>
          </a:xfrm>
          <a:prstGeom prst="rect">
            <a:avLst/>
          </a:prstGeom>
        </p:spPr>
      </p:pic>
    </p:spTree>
    <p:extLst>
      <p:ext uri="{BB962C8B-B14F-4D97-AF65-F5344CB8AC3E}">
        <p14:creationId xmlns:p14="http://schemas.microsoft.com/office/powerpoint/2010/main" val="15523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 Performance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633" y="1674813"/>
            <a:ext cx="4716733" cy="4398962"/>
          </a:xfrm>
        </p:spPr>
      </p:pic>
    </p:spTree>
    <p:extLst>
      <p:ext uri="{BB962C8B-B14F-4D97-AF65-F5344CB8AC3E}">
        <p14:creationId xmlns:p14="http://schemas.microsoft.com/office/powerpoint/2010/main" val="253814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5791" y="603250"/>
            <a:ext cx="3075493" cy="5454650"/>
          </a:xfrm>
        </p:spPr>
      </p:pic>
      <p:sp>
        <p:nvSpPr>
          <p:cNvPr id="3" name="Title 2"/>
          <p:cNvSpPr>
            <a:spLocks noGrp="1"/>
          </p:cNvSpPr>
          <p:nvPr>
            <p:ph type="title"/>
          </p:nvPr>
        </p:nvSpPr>
        <p:spPr/>
        <p:txBody>
          <a:bodyPr/>
          <a:lstStyle/>
          <a:p>
            <a:r>
              <a:rPr lang="en-US" dirty="0" smtClean="0"/>
              <a:t>Deployment using </a:t>
            </a:r>
            <a:r>
              <a:rPr lang="en-US" dirty="0" err="1" smtClean="0"/>
              <a:t>Streamlit</a:t>
            </a:r>
            <a:r>
              <a:rPr lang="en-US" dirty="0" smtClean="0"/>
              <a:t> </a:t>
            </a:r>
            <a:endParaRPr lang="en-US" dirty="0"/>
          </a:p>
        </p:txBody>
      </p:sp>
    </p:spTree>
    <p:extLst>
      <p:ext uri="{BB962C8B-B14F-4D97-AF65-F5344CB8AC3E}">
        <p14:creationId xmlns:p14="http://schemas.microsoft.com/office/powerpoint/2010/main" val="9343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Using Power BI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687" y="1674813"/>
            <a:ext cx="7996625" cy="4398962"/>
          </a:xfrm>
        </p:spPr>
      </p:pic>
    </p:spTree>
    <p:extLst>
      <p:ext uri="{BB962C8B-B14F-4D97-AF65-F5344CB8AC3E}">
        <p14:creationId xmlns:p14="http://schemas.microsoft.com/office/powerpoint/2010/main" val="107645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US" dirty="0"/>
          </a:p>
        </p:txBody>
      </p:sp>
      <p:sp>
        <p:nvSpPr>
          <p:cNvPr id="3" name="Content Placeholder 2"/>
          <p:cNvSpPr>
            <a:spLocks noGrp="1"/>
          </p:cNvSpPr>
          <p:nvPr>
            <p:ph idx="1"/>
          </p:nvPr>
        </p:nvSpPr>
        <p:spPr/>
        <p:txBody>
          <a:bodyPr/>
          <a:lstStyle/>
          <a:p>
            <a:r>
              <a:rPr lang="en-US" dirty="0" smtClean="0"/>
              <a:t>I have created a GitHub repository for the project explaining all the details.</a:t>
            </a:r>
          </a:p>
          <a:p>
            <a:r>
              <a:rPr lang="en-US" dirty="0">
                <a:hlinkClick r:id="rId2"/>
              </a:rPr>
              <a:t>https://github.com/NavyaSai-V/Stellar_Object_Classification</a:t>
            </a:r>
            <a:endParaRPr lang="en-US" dirty="0"/>
          </a:p>
        </p:txBody>
      </p:sp>
    </p:spTree>
    <p:extLst>
      <p:ext uri="{BB962C8B-B14F-4D97-AF65-F5344CB8AC3E}">
        <p14:creationId xmlns:p14="http://schemas.microsoft.com/office/powerpoint/2010/main" val="270387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
        <p:nvSpPr>
          <p:cNvPr id="3" name="TextBox 2"/>
          <p:cNvSpPr txBox="1"/>
          <p:nvPr/>
        </p:nvSpPr>
        <p:spPr>
          <a:xfrm>
            <a:off x="8542852" y="530729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117386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Project objective</a:t>
            </a:r>
          </a:p>
          <a:p>
            <a:r>
              <a:rPr lang="en-US" dirty="0" smtClean="0"/>
              <a:t>Classifying Stars, Galaxy, Quasar</a:t>
            </a:r>
          </a:p>
          <a:p>
            <a:r>
              <a:rPr lang="en-US" dirty="0" smtClean="0"/>
              <a:t>Understanding Dataset and features</a:t>
            </a:r>
          </a:p>
          <a:p>
            <a:r>
              <a:rPr lang="en-US" dirty="0" smtClean="0"/>
              <a:t>Type of ML problem</a:t>
            </a:r>
          </a:p>
          <a:p>
            <a:r>
              <a:rPr lang="en-US" dirty="0" smtClean="0"/>
              <a:t>Models Used</a:t>
            </a:r>
          </a:p>
          <a:p>
            <a:r>
              <a:rPr lang="en-US" dirty="0" smtClean="0"/>
              <a:t>Target Variable</a:t>
            </a:r>
          </a:p>
          <a:p>
            <a:r>
              <a:rPr lang="en-US" dirty="0" smtClean="0"/>
              <a:t>Evaluation Metrics</a:t>
            </a:r>
          </a:p>
          <a:p>
            <a:r>
              <a:rPr lang="en-US" dirty="0" smtClean="0"/>
              <a:t>Exploratory Data Analysis</a:t>
            </a:r>
          </a:p>
          <a:p>
            <a:r>
              <a:rPr lang="en-US" dirty="0" smtClean="0"/>
              <a:t>Model Training and Evaluation. Comparison.</a:t>
            </a:r>
          </a:p>
          <a:p>
            <a:r>
              <a:rPr lang="en-US" dirty="0" smtClean="0"/>
              <a:t>Deployment</a:t>
            </a:r>
          </a:p>
          <a:p>
            <a:r>
              <a:rPr lang="en-US" dirty="0" smtClean="0"/>
              <a:t>Dashboard with </a:t>
            </a:r>
            <a:r>
              <a:rPr lang="en-US" dirty="0" err="1" smtClean="0"/>
              <a:t>PowerBI</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4447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36990" y="5542960"/>
            <a:ext cx="2970265"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smtClean="0"/>
              <a:t>Navya Sai Arcot</a:t>
            </a:r>
          </a:p>
          <a:p>
            <a:r>
              <a:rPr lang="en-US" sz="2000" b="1" dirty="0" smtClean="0"/>
              <a:t>navyasai1401@gmail.com</a:t>
            </a:r>
            <a:endParaRPr lang="en-US" sz="2000" b="1" dirty="0"/>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IN" dirty="0" smtClean="0"/>
              <a:t>Project Objective</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fontScale="85000" lnSpcReduction="20000"/>
          </a:bodyPr>
          <a:lstStyle/>
          <a:p>
            <a:pPr marL="0" indent="0">
              <a:buNone/>
            </a:pPr>
            <a:r>
              <a:rPr lang="en-US" dirty="0"/>
              <a:t>This project focuses on developing machine learning models to classify celestial objects—specifically, stars, galaxies, and quasars. The objectives include:</a:t>
            </a:r>
          </a:p>
          <a:p>
            <a:r>
              <a:rPr lang="en-US" b="1" dirty="0"/>
              <a:t>Automated Classification</a:t>
            </a:r>
            <a:r>
              <a:rPr lang="en-US" dirty="0"/>
              <a:t>: Facilitate efficient and accurate classification of celestial objects.</a:t>
            </a:r>
          </a:p>
          <a:p>
            <a:r>
              <a:rPr lang="en-US" b="1" dirty="0"/>
              <a:t>Insights into Distinguishing Features</a:t>
            </a:r>
            <a:r>
              <a:rPr lang="en-US" dirty="0"/>
              <a:t>: Provide insights into the key characteristics that differentiate stars, galaxies, and quasars.</a:t>
            </a:r>
          </a:p>
          <a:p>
            <a:r>
              <a:rPr lang="en-US" b="1" dirty="0"/>
              <a:t>Optimized Data Processing</a:t>
            </a:r>
            <a:r>
              <a:rPr lang="en-US" dirty="0"/>
              <a:t>: Enhance data processing methods for large-scale astronomical surveys.</a:t>
            </a:r>
          </a:p>
          <a:p>
            <a:r>
              <a:rPr lang="en-US" b="1" dirty="0"/>
              <a:t>Comparative Analysis</a:t>
            </a:r>
            <a:r>
              <a:rPr lang="en-US" dirty="0"/>
              <a:t>: Conduct a comparative analysis of various machine learning algorithms to identify the most effective approaches for this classification task.</a:t>
            </a:r>
          </a:p>
          <a:p>
            <a:pPr marL="0" indent="0">
              <a:buNone/>
            </a:pPr>
            <a:r>
              <a:rPr lang="en-US" dirty="0"/>
              <a:t>By leveraging these predictive models and data visualizations, this project aims to improve astronomical cataloging, guide research directions, and deepen our understanding of the universe.</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Classifying Stars, Galaxies, and Quasars Based on Spectra</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Astronomers use stellar classification to classify stars based on spectral characteristics. Spectral characteristics help astronomers extract more information about the stars — elements, temperature, density, and magnetic field.</a:t>
            </a:r>
          </a:p>
          <a:p>
            <a:r>
              <a:rPr lang="en-US" dirty="0"/>
              <a:t>The classification scheme of galaxies, quasars, and stars is one of the most fundamental in astronomy. This problem aims to classify stars, galaxies, and quasars (luminous supermassive black holes) based on spectral characteristics.</a:t>
            </a:r>
          </a:p>
          <a:p>
            <a:pPr lvl="0"/>
            <a:endParaRPr lang="en-US" dirty="0"/>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smtClean="0"/>
              <a:t>Understanding Data Set and Features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The data consists of 100,000 observations of space taken by the </a:t>
            </a:r>
            <a:r>
              <a:rPr lang="en-US" b="1" dirty="0"/>
              <a:t>SDSS</a:t>
            </a:r>
            <a:r>
              <a:rPr lang="en-US" dirty="0"/>
              <a:t> (Sloan Digital Sky Survey). Every data point is described by 17 feature columns and 1 class column which identifies it to be either a </a:t>
            </a:r>
            <a:r>
              <a:rPr lang="en-US" b="1" dirty="0"/>
              <a:t>star</a:t>
            </a:r>
            <a:r>
              <a:rPr lang="en-US" dirty="0"/>
              <a:t>, </a:t>
            </a:r>
            <a:r>
              <a:rPr lang="en-US" b="1" dirty="0"/>
              <a:t>galaxy</a:t>
            </a:r>
            <a:r>
              <a:rPr lang="en-US" dirty="0"/>
              <a:t>, or </a:t>
            </a:r>
            <a:r>
              <a:rPr lang="en-US" b="1" dirty="0"/>
              <a:t>quasar</a:t>
            </a:r>
            <a:r>
              <a:rPr lang="en-US" dirty="0"/>
              <a:t> [1]</a:t>
            </a:r>
          </a:p>
          <a:p>
            <a:pPr lvl="0"/>
            <a:r>
              <a:rPr lang="en-US" dirty="0"/>
              <a:t>I understand that some features in the dataset are significantly useful such as navigation angles — </a:t>
            </a:r>
            <a:r>
              <a:rPr lang="en-US" b="1" i="1" dirty="0"/>
              <a:t>ascension</a:t>
            </a:r>
            <a:r>
              <a:rPr lang="en-US" dirty="0"/>
              <a:t> and </a:t>
            </a:r>
            <a:r>
              <a:rPr lang="en-US" b="1" i="1" dirty="0"/>
              <a:t>declination</a:t>
            </a:r>
            <a:r>
              <a:rPr lang="en-US" dirty="0"/>
              <a:t>, filters of the photometric system — </a:t>
            </a:r>
            <a:r>
              <a:rPr lang="en-US" b="1" i="1" dirty="0"/>
              <a:t>u</a:t>
            </a:r>
            <a:r>
              <a:rPr lang="en-US" dirty="0"/>
              <a:t>, </a:t>
            </a:r>
            <a:r>
              <a:rPr lang="en-US" b="1" i="1" dirty="0"/>
              <a:t>g</a:t>
            </a:r>
            <a:r>
              <a:rPr lang="en-US" dirty="0"/>
              <a:t>, </a:t>
            </a:r>
            <a:r>
              <a:rPr lang="en-US" b="1" i="1" dirty="0"/>
              <a:t>r</a:t>
            </a:r>
            <a:r>
              <a:rPr lang="en-US" dirty="0"/>
              <a:t>, </a:t>
            </a:r>
            <a:r>
              <a:rPr lang="en-US" b="1" i="1" dirty="0" err="1"/>
              <a:t>i</a:t>
            </a:r>
            <a:r>
              <a:rPr lang="en-US" dirty="0"/>
              <a:t>, </a:t>
            </a:r>
            <a:r>
              <a:rPr lang="en-US" b="1" i="1" dirty="0"/>
              <a:t>z</a:t>
            </a:r>
            <a:r>
              <a:rPr lang="en-US" dirty="0"/>
              <a:t>, and </a:t>
            </a:r>
            <a:r>
              <a:rPr lang="en-US" b="1" i="1" dirty="0"/>
              <a:t>redshift</a:t>
            </a:r>
            <a:r>
              <a:rPr lang="en-US" dirty="0"/>
              <a:t>. And, the rest of the other columns in the dataset are IDs that are not useful in the learning stage.</a:t>
            </a:r>
            <a:endParaRPr lang="en-US" dirty="0"/>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smtClean="0"/>
              <a:t>Type of ML problem </a:t>
            </a: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IN" dirty="0" smtClean="0"/>
              <a:t>As we can see the target feature ‘class’, We are dealing with </a:t>
            </a:r>
            <a:r>
              <a:rPr lang="en-IN" b="1" dirty="0" smtClean="0"/>
              <a:t>Multi-class Classification</a:t>
            </a:r>
            <a:r>
              <a:rPr lang="en-IN" dirty="0" smtClean="0"/>
              <a:t> problem.</a:t>
            </a:r>
            <a:endParaRPr lang="en-IN" dirty="0"/>
          </a:p>
        </p:txBody>
      </p:sp>
    </p:spTree>
    <p:extLst>
      <p:ext uri="{BB962C8B-B14F-4D97-AF65-F5344CB8AC3E}">
        <p14:creationId xmlns:p14="http://schemas.microsoft.com/office/powerpoint/2010/main" val="1344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smtClean="0"/>
              <a:t>Models Used</a:t>
            </a: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US" b="1" dirty="0"/>
              <a:t>Decision Tree</a:t>
            </a:r>
            <a:endParaRPr lang="en-US" dirty="0"/>
          </a:p>
          <a:p>
            <a:r>
              <a:rPr lang="en-US" b="1" dirty="0"/>
              <a:t>Random Forest</a:t>
            </a:r>
            <a:endParaRPr lang="en-US" dirty="0"/>
          </a:p>
          <a:p>
            <a:r>
              <a:rPr lang="en-US" b="1" dirty="0"/>
              <a:t>K-Nearest Neighbors (KNN)</a:t>
            </a:r>
            <a:endParaRPr lang="en-US" dirty="0"/>
          </a:p>
          <a:p>
            <a:r>
              <a:rPr lang="en-US" b="1" dirty="0"/>
              <a:t>Support Vector Machines (SVM)</a:t>
            </a:r>
            <a:endParaRPr lang="en-US" dirty="0"/>
          </a:p>
          <a:p>
            <a:r>
              <a:rPr lang="en-US" b="1" dirty="0"/>
              <a:t>Gradient Boosting</a:t>
            </a:r>
            <a:endParaRPr lang="en-US" dirty="0"/>
          </a:p>
          <a:p>
            <a:r>
              <a:rPr lang="en-US" b="1" dirty="0" err="1"/>
              <a:t>AdaBoost</a:t>
            </a:r>
            <a:endParaRPr lang="en-US" dirty="0"/>
          </a:p>
          <a:p>
            <a:r>
              <a:rPr lang="en-US" b="1" dirty="0" err="1"/>
              <a:t>XGBoost</a:t>
            </a:r>
            <a:endParaRPr lang="en-US" dirty="0"/>
          </a:p>
        </p:txBody>
      </p:sp>
    </p:spTree>
    <p:extLst>
      <p:ext uri="{BB962C8B-B14F-4D97-AF65-F5344CB8AC3E}">
        <p14:creationId xmlns:p14="http://schemas.microsoft.com/office/powerpoint/2010/main" val="367685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smtClean="0"/>
              <a:t>Target variable</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smtClean="0"/>
              <a:t>We are dealing with imbalance dataset.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01" y="2294894"/>
            <a:ext cx="10058400" cy="3629770"/>
          </a:xfrm>
          <a:prstGeom prst="rect">
            <a:avLst/>
          </a:prstGeom>
        </p:spPr>
      </p:pic>
    </p:spTree>
    <p:extLst>
      <p:ext uri="{BB962C8B-B14F-4D97-AF65-F5344CB8AC3E}">
        <p14:creationId xmlns:p14="http://schemas.microsoft.com/office/powerpoint/2010/main" val="92466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classification, we used metrics like</a:t>
            </a:r>
          </a:p>
          <a:p>
            <a:r>
              <a:rPr lang="en-US" dirty="0" smtClean="0"/>
              <a:t>Accuracy</a:t>
            </a:r>
          </a:p>
          <a:p>
            <a:r>
              <a:rPr lang="en-US" dirty="0" smtClean="0"/>
              <a:t>Recall</a:t>
            </a:r>
          </a:p>
          <a:p>
            <a:r>
              <a:rPr lang="en-US" dirty="0" smtClean="0"/>
              <a:t>Precision</a:t>
            </a:r>
          </a:p>
          <a:p>
            <a:r>
              <a:rPr lang="en-US" dirty="0" smtClean="0"/>
              <a:t>F1 Score</a:t>
            </a:r>
          </a:p>
          <a:p>
            <a:r>
              <a:rPr lang="en-US" dirty="0" smtClean="0"/>
              <a:t>Confusion </a:t>
            </a:r>
            <a:r>
              <a:rPr lang="en-US" dirty="0" err="1" smtClean="0"/>
              <a:t>Matrics</a:t>
            </a:r>
            <a:r>
              <a:rPr lang="en-US" dirty="0" smtClean="0"/>
              <a:t> and  </a:t>
            </a:r>
          </a:p>
          <a:p>
            <a:r>
              <a:rPr lang="en-US" dirty="0" smtClean="0"/>
              <a:t>Classification report </a:t>
            </a:r>
          </a:p>
          <a:p>
            <a:pPr marL="0" indent="0">
              <a:buNone/>
            </a:pPr>
            <a:r>
              <a:rPr lang="en-US" dirty="0" smtClean="0"/>
              <a:t>But Accuracy does not account the class imbalance.</a:t>
            </a:r>
          </a:p>
          <a:p>
            <a:endParaRPr lang="en-US" dirty="0"/>
          </a:p>
        </p:txBody>
      </p:sp>
    </p:spTree>
    <p:extLst>
      <p:ext uri="{BB962C8B-B14F-4D97-AF65-F5344CB8AC3E}">
        <p14:creationId xmlns:p14="http://schemas.microsoft.com/office/powerpoint/2010/main" val="363383658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7017</TotalTime>
  <Words>465</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Unicode MS</vt:lpstr>
      <vt:lpstr>Calibri</vt:lpstr>
      <vt:lpstr>BIA Template</vt:lpstr>
      <vt:lpstr>PowerPoint Presentation</vt:lpstr>
      <vt:lpstr>Agenda</vt:lpstr>
      <vt:lpstr>Project Objective</vt:lpstr>
      <vt:lpstr>Classifying Stars, Galaxies, and Quasars Based on Spectra</vt:lpstr>
      <vt:lpstr>Understanding Data Set and Features</vt:lpstr>
      <vt:lpstr>Type of ML problem </vt:lpstr>
      <vt:lpstr>Models Used</vt:lpstr>
      <vt:lpstr>Target variable</vt:lpstr>
      <vt:lpstr>Evaluation Metrics</vt:lpstr>
      <vt:lpstr>Exploratory Data Analysis</vt:lpstr>
      <vt:lpstr>Outlier Analysis</vt:lpstr>
      <vt:lpstr>Univariate Analysis</vt:lpstr>
      <vt:lpstr>Bivariate Analysis (pair-plot)</vt:lpstr>
      <vt:lpstr>Model Training and Evaluating</vt:lpstr>
      <vt:lpstr>Comparing Model Performance</vt:lpstr>
      <vt:lpstr>Deployment using Streamlit </vt:lpstr>
      <vt:lpstr>Dashboard Using Power BI</vt:lpstr>
      <vt:lpstr>Project Link</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USER</cp:lastModifiedBy>
  <cp:revision>2268</cp:revision>
  <dcterms:created xsi:type="dcterms:W3CDTF">2020-12-23T13:36:00Z</dcterms:created>
  <dcterms:modified xsi:type="dcterms:W3CDTF">2024-10-18T12:53:54Z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