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handoutMasterIdLst>
    <p:handoutMasterId r:id="rId31"/>
  </p:handoutMasterIdLst>
  <p:sldIdLst>
    <p:sldId id="409" r:id="rId2"/>
    <p:sldId id="257" r:id="rId3"/>
    <p:sldId id="461" r:id="rId4"/>
    <p:sldId id="352" r:id="rId5"/>
    <p:sldId id="505" r:id="rId6"/>
    <p:sldId id="509" r:id="rId7"/>
    <p:sldId id="506" r:id="rId8"/>
    <p:sldId id="507" r:id="rId9"/>
    <p:sldId id="480" r:id="rId10"/>
    <p:sldId id="481" r:id="rId11"/>
    <p:sldId id="462" r:id="rId12"/>
    <p:sldId id="456" r:id="rId13"/>
    <p:sldId id="457" r:id="rId14"/>
    <p:sldId id="489" r:id="rId15"/>
    <p:sldId id="490" r:id="rId16"/>
    <p:sldId id="491" r:id="rId17"/>
    <p:sldId id="492" r:id="rId18"/>
    <p:sldId id="495" r:id="rId19"/>
    <p:sldId id="496" r:id="rId20"/>
    <p:sldId id="499" r:id="rId21"/>
    <p:sldId id="487" r:id="rId22"/>
    <p:sldId id="500" r:id="rId23"/>
    <p:sldId id="510" r:id="rId24"/>
    <p:sldId id="501" r:id="rId25"/>
    <p:sldId id="476" r:id="rId26"/>
    <p:sldId id="474" r:id="rId27"/>
    <p:sldId id="504" r:id="rId28"/>
    <p:sldId id="4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93C9"/>
    <a:srgbClr val="0000CC"/>
    <a:srgbClr val="2801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6" d="100"/>
          <a:sy n="66" d="100"/>
        </p:scale>
        <p:origin x="1280" y="44"/>
      </p:cViewPr>
      <p:guideLst>
        <p:guide orient="horz" pos="2160"/>
        <p:guide pos="2880"/>
      </p:guideLst>
    </p:cSldViewPr>
  </p:slideViewPr>
  <p:outlineViewPr>
    <p:cViewPr>
      <p:scale>
        <a:sx n="33" d="100"/>
        <a:sy n="33" d="100"/>
      </p:scale>
      <p:origin x="48" y="245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Ph.D. Defence Seminar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C6316C-449C-4804-BCEE-2AEAF69DE1A1}" type="datetime1">
              <a:rPr lang="en-US" smtClean="0"/>
              <a:pPr/>
              <a:t>2021-03-13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Dileep Reddy Bolla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BF5AA5-C23E-4092-AA8F-E9641E243394}" type="slidenum">
              <a:rPr lang="en-US" smtClean="0"/>
              <a:pPr/>
              <a:t>‹#›</a:t>
            </a:fld>
            <a:endParaRPr lang="en-US"/>
          </a:p>
        </p:txBody>
      </p:sp>
    </p:spTree>
    <p:extLst>
      <p:ext uri="{BB962C8B-B14F-4D97-AF65-F5344CB8AC3E}">
        <p14:creationId xmlns:p14="http://schemas.microsoft.com/office/powerpoint/2010/main" val="415774631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Ph.D. Defence Seminar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A0E0A-0771-4A86-A798-15BC75344580}" type="datetime1">
              <a:rPr lang="en-US" smtClean="0"/>
              <a:pPr/>
              <a:t>2021-03-13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Dileep Reddy Bolla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8C779F-2F51-4F0A-9F5C-8C4DC6B477B0}" type="slidenum">
              <a:rPr lang="en-US" smtClean="0"/>
              <a:pPr/>
              <a:t>‹#›</a:t>
            </a:fld>
            <a:endParaRPr lang="en-US"/>
          </a:p>
        </p:txBody>
      </p:sp>
    </p:spTree>
    <p:extLst>
      <p:ext uri="{BB962C8B-B14F-4D97-AF65-F5344CB8AC3E}">
        <p14:creationId xmlns:p14="http://schemas.microsoft.com/office/powerpoint/2010/main" val="155639183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39246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15</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66643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16</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1435078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17</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229503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18</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4250740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19</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169389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20</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2316052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22</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3428109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23</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400418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4</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386688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5</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268693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6</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54019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7</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197412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8</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1125505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9</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423841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10</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358976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CB5A0E0A-0771-4A86-A798-15BC75344580}" type="datetime1">
              <a:rPr lang="en-US" smtClean="0"/>
              <a:pPr/>
              <a:t>2021-03-13</a:t>
            </a:fld>
            <a:endParaRPr lang="en-US"/>
          </a:p>
        </p:txBody>
      </p:sp>
      <p:sp>
        <p:nvSpPr>
          <p:cNvPr id="7" name="Slide Number Placeholder 6"/>
          <p:cNvSpPr>
            <a:spLocks noGrp="1"/>
          </p:cNvSpPr>
          <p:nvPr>
            <p:ph type="sldNum" sz="quarter" idx="13"/>
          </p:nvPr>
        </p:nvSpPr>
        <p:spPr/>
        <p:txBody>
          <a:bodyPr/>
          <a:lstStyle/>
          <a:p>
            <a:fld id="{B98C779F-2F51-4F0A-9F5C-8C4DC6B477B0}" type="slidenum">
              <a:rPr lang="en-US" smtClean="0"/>
              <a:pPr/>
              <a:t>14</a:t>
            </a:fld>
            <a:endParaRPr lang="en-US"/>
          </a:p>
        </p:txBody>
      </p:sp>
      <p:sp>
        <p:nvSpPr>
          <p:cNvPr id="4" name="Footer Placeholder 3"/>
          <p:cNvSpPr>
            <a:spLocks noGrp="1"/>
          </p:cNvSpPr>
          <p:nvPr>
            <p:ph type="ftr" sz="quarter" idx="14"/>
          </p:nvPr>
        </p:nvSpPr>
        <p:spPr/>
        <p:txBody>
          <a:bodyPr/>
          <a:lstStyle/>
          <a:p>
            <a:r>
              <a:rPr lang="en-US" smtClean="0"/>
              <a:t>Dileep Reddy Bolla</a:t>
            </a:r>
            <a:endParaRPr lang="en-US"/>
          </a:p>
        </p:txBody>
      </p:sp>
    </p:spTree>
    <p:extLst>
      <p:ext uri="{BB962C8B-B14F-4D97-AF65-F5344CB8AC3E}">
        <p14:creationId xmlns:p14="http://schemas.microsoft.com/office/powerpoint/2010/main" val="171940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C245E8A-F9EF-4856-8974-80A2B3110A6B}" type="datetime1">
              <a:rPr lang="en-US" smtClean="0"/>
              <a:pPr/>
              <a:t>2021-03-13</a:t>
            </a:fld>
            <a:endParaRPr lang="en-US"/>
          </a:p>
        </p:txBody>
      </p:sp>
      <p:sp>
        <p:nvSpPr>
          <p:cNvPr id="17" name="Footer Placeholder 16"/>
          <p:cNvSpPr>
            <a:spLocks noGrp="1"/>
          </p:cNvSpPr>
          <p:nvPr>
            <p:ph type="ftr" sz="quarter" idx="11"/>
          </p:nvPr>
        </p:nvSpPr>
        <p:spPr/>
        <p:txBody>
          <a:bodyPr/>
          <a:lstStyle/>
          <a:p>
            <a:r>
              <a:rPr lang="en-US" smtClean="0"/>
              <a:t>Jijesh J.J (1VE13PEN01)     Ph.D. Defence Presentation</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288E8B6-785A-4AA1-8D44-5378FB3C956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6C7B71-5164-4794-9A31-6BF5A15091A5}" type="datetime1">
              <a:rPr lang="en-US" smtClean="0"/>
              <a:pPr/>
              <a:t>2021-03-13</a:t>
            </a:fld>
            <a:endParaRPr lang="en-US"/>
          </a:p>
        </p:txBody>
      </p:sp>
      <p:sp>
        <p:nvSpPr>
          <p:cNvPr id="5" name="Footer Placeholder 4"/>
          <p:cNvSpPr>
            <a:spLocks noGrp="1"/>
          </p:cNvSpPr>
          <p:nvPr>
            <p:ph type="ftr" sz="quarter" idx="11"/>
          </p:nvPr>
        </p:nvSpPr>
        <p:spPr/>
        <p:txBody>
          <a:bodyPr/>
          <a:lstStyle/>
          <a:p>
            <a:r>
              <a:rPr lang="en-US" smtClean="0"/>
              <a:t>Jijesh J.J (1VE13PEN01)     Ph.D. Defence Presentation</a:t>
            </a:r>
            <a:endParaRPr lang="en-US"/>
          </a:p>
        </p:txBody>
      </p:sp>
      <p:sp>
        <p:nvSpPr>
          <p:cNvPr id="6" name="Slide Number Placeholder 5"/>
          <p:cNvSpPr>
            <a:spLocks noGrp="1"/>
          </p:cNvSpPr>
          <p:nvPr>
            <p:ph type="sldNum" sz="quarter" idx="12"/>
          </p:nvPr>
        </p:nvSpPr>
        <p:spPr/>
        <p:txBody>
          <a:bodyPr/>
          <a:lstStyle/>
          <a:p>
            <a:fld id="{2288E8B6-785A-4AA1-8D44-5378FB3C95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A049F7-A6F3-4C1E-84FF-3971CF70251F}" type="datetime1">
              <a:rPr lang="en-US" smtClean="0"/>
              <a:pPr/>
              <a:t>2021-03-13</a:t>
            </a:fld>
            <a:endParaRPr lang="en-US"/>
          </a:p>
        </p:txBody>
      </p:sp>
      <p:sp>
        <p:nvSpPr>
          <p:cNvPr id="5" name="Footer Placeholder 4"/>
          <p:cNvSpPr>
            <a:spLocks noGrp="1"/>
          </p:cNvSpPr>
          <p:nvPr>
            <p:ph type="ftr" sz="quarter" idx="11"/>
          </p:nvPr>
        </p:nvSpPr>
        <p:spPr/>
        <p:txBody>
          <a:bodyPr/>
          <a:lstStyle/>
          <a:p>
            <a:r>
              <a:rPr lang="en-US" smtClean="0"/>
              <a:t>Jijesh J.J (1VE13PEN01)     Ph.D. Defence Presentation</a:t>
            </a:r>
            <a:endParaRPr lang="en-US"/>
          </a:p>
        </p:txBody>
      </p:sp>
      <p:sp>
        <p:nvSpPr>
          <p:cNvPr id="6" name="Slide Number Placeholder 5"/>
          <p:cNvSpPr>
            <a:spLocks noGrp="1"/>
          </p:cNvSpPr>
          <p:nvPr>
            <p:ph type="sldNum" sz="quarter" idx="12"/>
          </p:nvPr>
        </p:nvSpPr>
        <p:spPr/>
        <p:txBody>
          <a:bodyPr/>
          <a:lstStyle/>
          <a:p>
            <a:fld id="{2288E8B6-785A-4AA1-8D44-5378FB3C95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CE4755-8C4B-4422-8261-0BA741DAA8DD}" type="datetime1">
              <a:rPr lang="en-US" smtClean="0"/>
              <a:pPr/>
              <a:t>2021-03-13</a:t>
            </a:fld>
            <a:endParaRPr lang="en-US"/>
          </a:p>
        </p:txBody>
      </p:sp>
      <p:sp>
        <p:nvSpPr>
          <p:cNvPr id="5" name="Footer Placeholder 4"/>
          <p:cNvSpPr>
            <a:spLocks noGrp="1"/>
          </p:cNvSpPr>
          <p:nvPr>
            <p:ph type="ftr" sz="quarter" idx="11"/>
          </p:nvPr>
        </p:nvSpPr>
        <p:spPr/>
        <p:txBody>
          <a:bodyPr/>
          <a:lstStyle/>
          <a:p>
            <a:r>
              <a:rPr lang="en-US" smtClean="0"/>
              <a:t>Jijesh J.J (1VE13PEN01)     Ph.D. Defence Presentation</a:t>
            </a:r>
            <a:endParaRPr lang="en-US"/>
          </a:p>
        </p:txBody>
      </p:sp>
      <p:sp>
        <p:nvSpPr>
          <p:cNvPr id="6" name="Slide Number Placeholder 5"/>
          <p:cNvSpPr>
            <a:spLocks noGrp="1"/>
          </p:cNvSpPr>
          <p:nvPr>
            <p:ph type="sldNum" sz="quarter" idx="12"/>
          </p:nvPr>
        </p:nvSpPr>
        <p:spPr/>
        <p:txBody>
          <a:bodyPr/>
          <a:lstStyle/>
          <a:p>
            <a:fld id="{2288E8B6-785A-4AA1-8D44-5378FB3C956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577E96-5E8A-41CE-82B9-D47FD13C1EC9}" type="datetime1">
              <a:rPr lang="en-US" smtClean="0"/>
              <a:pPr/>
              <a:t>2021-03-13</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Jijesh J.J (1VE13PEN01)     Ph.D. Defence Presentation</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288E8B6-785A-4AA1-8D44-5378FB3C95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3A86DF-FCFD-4DB6-8FE2-68EBDAAEBA4E}" type="datetime1">
              <a:rPr lang="en-US" smtClean="0"/>
              <a:pPr/>
              <a:t>2021-03-13</a:t>
            </a:fld>
            <a:endParaRPr lang="en-US"/>
          </a:p>
        </p:txBody>
      </p:sp>
      <p:sp>
        <p:nvSpPr>
          <p:cNvPr id="6" name="Footer Placeholder 5"/>
          <p:cNvSpPr>
            <a:spLocks noGrp="1"/>
          </p:cNvSpPr>
          <p:nvPr>
            <p:ph type="ftr" sz="quarter" idx="11"/>
          </p:nvPr>
        </p:nvSpPr>
        <p:spPr/>
        <p:txBody>
          <a:bodyPr/>
          <a:lstStyle/>
          <a:p>
            <a:r>
              <a:rPr lang="en-US" smtClean="0"/>
              <a:t>Jijesh J.J (1VE13PEN01)     Ph.D. Defence Presentation</a:t>
            </a:r>
            <a:endParaRPr lang="en-US"/>
          </a:p>
        </p:txBody>
      </p:sp>
      <p:sp>
        <p:nvSpPr>
          <p:cNvPr id="7" name="Slide Number Placeholder 6"/>
          <p:cNvSpPr>
            <a:spLocks noGrp="1"/>
          </p:cNvSpPr>
          <p:nvPr>
            <p:ph type="sldNum" sz="quarter" idx="12"/>
          </p:nvPr>
        </p:nvSpPr>
        <p:spPr/>
        <p:txBody>
          <a:bodyPr/>
          <a:lstStyle/>
          <a:p>
            <a:fld id="{2288E8B6-785A-4AA1-8D44-5378FB3C956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351B6DF-DDD1-4479-9430-555197DE7E53}" type="datetime1">
              <a:rPr lang="en-US" smtClean="0"/>
              <a:pPr/>
              <a:t>2021-03-13</a:t>
            </a:fld>
            <a:endParaRPr lang="en-US"/>
          </a:p>
        </p:txBody>
      </p:sp>
      <p:sp>
        <p:nvSpPr>
          <p:cNvPr id="8" name="Footer Placeholder 7"/>
          <p:cNvSpPr>
            <a:spLocks noGrp="1"/>
          </p:cNvSpPr>
          <p:nvPr>
            <p:ph type="ftr" sz="quarter" idx="11"/>
          </p:nvPr>
        </p:nvSpPr>
        <p:spPr/>
        <p:txBody>
          <a:bodyPr/>
          <a:lstStyle/>
          <a:p>
            <a:r>
              <a:rPr lang="en-US" smtClean="0"/>
              <a:t>Jijesh J.J (1VE13PEN01)     Ph.D. Defence Presentation</a:t>
            </a:r>
            <a:endParaRPr lang="en-US"/>
          </a:p>
        </p:txBody>
      </p:sp>
      <p:sp>
        <p:nvSpPr>
          <p:cNvPr id="9" name="Slide Number Placeholder 8"/>
          <p:cNvSpPr>
            <a:spLocks noGrp="1"/>
          </p:cNvSpPr>
          <p:nvPr>
            <p:ph type="sldNum" sz="quarter" idx="12"/>
          </p:nvPr>
        </p:nvSpPr>
        <p:spPr/>
        <p:txBody>
          <a:bodyPr/>
          <a:lstStyle/>
          <a:p>
            <a:fld id="{2288E8B6-785A-4AA1-8D44-5378FB3C956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3ACE6C-4545-4DAF-8D54-92DE6A87BF06}" type="datetime1">
              <a:rPr lang="en-US" smtClean="0"/>
              <a:pPr/>
              <a:t>2021-03-13</a:t>
            </a:fld>
            <a:endParaRPr lang="en-US"/>
          </a:p>
        </p:txBody>
      </p:sp>
      <p:sp>
        <p:nvSpPr>
          <p:cNvPr id="4" name="Footer Placeholder 3"/>
          <p:cNvSpPr>
            <a:spLocks noGrp="1"/>
          </p:cNvSpPr>
          <p:nvPr>
            <p:ph type="ftr" sz="quarter" idx="11"/>
          </p:nvPr>
        </p:nvSpPr>
        <p:spPr/>
        <p:txBody>
          <a:bodyPr/>
          <a:lstStyle/>
          <a:p>
            <a:r>
              <a:rPr lang="en-US" smtClean="0"/>
              <a:t>Jijesh J.J (1VE13PEN01)     Ph.D. Defence Presentation</a:t>
            </a:r>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03E28-D127-4D11-AF4E-E095797E7257}" type="datetime1">
              <a:rPr lang="en-US" smtClean="0"/>
              <a:pPr/>
              <a:t>2021-03-13</a:t>
            </a:fld>
            <a:endParaRPr lang="en-US"/>
          </a:p>
        </p:txBody>
      </p:sp>
      <p:sp>
        <p:nvSpPr>
          <p:cNvPr id="3" name="Footer Placeholder 2"/>
          <p:cNvSpPr>
            <a:spLocks noGrp="1"/>
          </p:cNvSpPr>
          <p:nvPr>
            <p:ph type="ftr" sz="quarter" idx="11"/>
          </p:nvPr>
        </p:nvSpPr>
        <p:spPr/>
        <p:txBody>
          <a:bodyPr/>
          <a:lstStyle/>
          <a:p>
            <a:r>
              <a:rPr lang="en-US" smtClean="0"/>
              <a:t>Jijesh J.J (1VE13PEN01)     Ph.D. Defence Presentation</a:t>
            </a:r>
            <a:endParaRPr lang="en-US"/>
          </a:p>
        </p:txBody>
      </p:sp>
      <p:sp>
        <p:nvSpPr>
          <p:cNvPr id="4" name="Slide Number Placeholder 3"/>
          <p:cNvSpPr>
            <a:spLocks noGrp="1"/>
          </p:cNvSpPr>
          <p:nvPr>
            <p:ph type="sldNum" sz="quarter" idx="12"/>
          </p:nvPr>
        </p:nvSpPr>
        <p:spPr/>
        <p:txBody>
          <a:bodyPr/>
          <a:lstStyle/>
          <a:p>
            <a:fld id="{2288E8B6-785A-4AA1-8D44-5378FB3C95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35CEB5-0D25-4910-8042-DFC27984BA00}" type="datetime1">
              <a:rPr lang="en-US" smtClean="0"/>
              <a:pPr/>
              <a:t>2021-03-13</a:t>
            </a:fld>
            <a:endParaRPr lang="en-US"/>
          </a:p>
        </p:txBody>
      </p:sp>
      <p:sp>
        <p:nvSpPr>
          <p:cNvPr id="6" name="Footer Placeholder 5"/>
          <p:cNvSpPr>
            <a:spLocks noGrp="1"/>
          </p:cNvSpPr>
          <p:nvPr>
            <p:ph type="ftr" sz="quarter" idx="11"/>
          </p:nvPr>
        </p:nvSpPr>
        <p:spPr/>
        <p:txBody>
          <a:bodyPr/>
          <a:lstStyle/>
          <a:p>
            <a:r>
              <a:rPr lang="en-US" smtClean="0"/>
              <a:t>Jijesh J.J (1VE13PEN01)     Ph.D. Defence Presentation</a:t>
            </a:r>
            <a:endParaRPr lang="en-US"/>
          </a:p>
        </p:txBody>
      </p:sp>
      <p:sp>
        <p:nvSpPr>
          <p:cNvPr id="7" name="Slide Number Placeholder 6"/>
          <p:cNvSpPr>
            <a:spLocks noGrp="1"/>
          </p:cNvSpPr>
          <p:nvPr>
            <p:ph type="sldNum" sz="quarter" idx="12"/>
          </p:nvPr>
        </p:nvSpPr>
        <p:spPr/>
        <p:txBody>
          <a:bodyPr/>
          <a:lstStyle/>
          <a:p>
            <a:fld id="{2288E8B6-785A-4AA1-8D44-5378FB3C956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898C83-2009-4F8B-B472-1EA5A2173BEF}" type="datetime1">
              <a:rPr lang="en-US" smtClean="0"/>
              <a:pPr/>
              <a:t>2021-03-13</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Jijesh J.J (1VE13PEN01)     Ph.D. Defence Presentation</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288E8B6-785A-4AA1-8D44-5378FB3C956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3298330-E891-473B-8DBF-410163C9C432}" type="datetime1">
              <a:rPr lang="en-US" smtClean="0"/>
              <a:pPr/>
              <a:t>2021-03-13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Jijesh J.J (1VE13PEN01)     Ph.D. Defence Presentation</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288E8B6-785A-4AA1-8D44-5378FB3C95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C:\Users\ECE%20HOD\Desktop\SAMRIDDHI\Samruddhiproject.mp4"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vcengg.edu.in/"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76400"/>
            <a:ext cx="9144000" cy="5105400"/>
          </a:xfrm>
          <a:solidFill>
            <a:schemeClr val="bg1"/>
          </a:solidFill>
        </p:spPr>
        <p:txBody>
          <a:bodyPr>
            <a:normAutofit fontScale="62500" lnSpcReduction="20000"/>
          </a:bodyPr>
          <a:lstStyle/>
          <a:p>
            <a:endParaRPr lang="en-US" sz="3500" b="1" dirty="0" smtClean="0">
              <a:solidFill>
                <a:srgbClr val="002060"/>
              </a:solidFill>
            </a:endParaRPr>
          </a:p>
          <a:p>
            <a:r>
              <a:rPr lang="en-US" sz="3500" b="1" dirty="0" smtClean="0">
                <a:solidFill>
                  <a:srgbClr val="FF0000"/>
                </a:solidFill>
              </a:rPr>
              <a:t>Under the Guidance</a:t>
            </a:r>
            <a:endParaRPr lang="en-US" sz="3500" b="1" dirty="0" smtClean="0">
              <a:solidFill>
                <a:srgbClr val="FF0000"/>
              </a:solidFill>
            </a:endParaRPr>
          </a:p>
          <a:p>
            <a:r>
              <a:rPr lang="en-US" sz="4400" b="1" dirty="0" smtClean="0">
                <a:solidFill>
                  <a:srgbClr val="00B050"/>
                </a:solidFill>
              </a:rPr>
              <a:t>Dr. Shivashankar</a:t>
            </a:r>
          </a:p>
          <a:p>
            <a:r>
              <a:rPr lang="en-US" sz="3500" b="1" dirty="0" smtClean="0">
                <a:solidFill>
                  <a:srgbClr val="002060"/>
                </a:solidFill>
              </a:rPr>
              <a:t>Professor and Head</a:t>
            </a:r>
          </a:p>
          <a:p>
            <a:r>
              <a:rPr lang="en-US" sz="3500" b="1" dirty="0" smtClean="0">
                <a:solidFill>
                  <a:srgbClr val="002060"/>
                </a:solidFill>
              </a:rPr>
              <a:t>Department of Electronics &amp; Communication Engineering,</a:t>
            </a:r>
            <a:endParaRPr lang="en-US" sz="2400" dirty="0" smtClean="0">
              <a:solidFill>
                <a:schemeClr val="accent6">
                  <a:lumMod val="75000"/>
                </a:schemeClr>
              </a:solidFill>
            </a:endParaRPr>
          </a:p>
          <a:p>
            <a:r>
              <a:rPr lang="en-US" sz="3600" b="1" dirty="0" smtClean="0">
                <a:solidFill>
                  <a:srgbClr val="C00000"/>
                </a:solidFill>
              </a:rPr>
              <a:t>(Affiliated to VTU, NBA Accredited )</a:t>
            </a:r>
          </a:p>
          <a:p>
            <a:r>
              <a:rPr lang="en-US" sz="3600" b="1" dirty="0" smtClean="0">
                <a:solidFill>
                  <a:srgbClr val="002060"/>
                </a:solidFill>
              </a:rPr>
              <a:t>Sri  Venkateshwara College of Engineering, Bangalore, India.</a:t>
            </a:r>
            <a:endParaRPr lang="en-US" sz="3500" b="1" dirty="0" smtClean="0">
              <a:solidFill>
                <a:srgbClr val="002060"/>
              </a:solidFill>
            </a:endParaRPr>
          </a:p>
          <a:p>
            <a:endParaRPr lang="en-US" sz="3500" b="1" dirty="0" smtClean="0">
              <a:solidFill>
                <a:srgbClr val="002060"/>
              </a:solidFill>
            </a:endParaRPr>
          </a:p>
          <a:p>
            <a:r>
              <a:rPr lang="en-US" sz="3500" b="1" dirty="0" smtClean="0">
                <a:solidFill>
                  <a:srgbClr val="FF0000"/>
                </a:solidFill>
              </a:rPr>
              <a:t>Presented by</a:t>
            </a:r>
          </a:p>
          <a:p>
            <a:r>
              <a:rPr lang="en-US" sz="3500" b="1" dirty="0" smtClean="0">
                <a:solidFill>
                  <a:srgbClr val="7030A0"/>
                </a:solidFill>
              </a:rPr>
              <a:t>Ms. </a:t>
            </a:r>
            <a:r>
              <a:rPr lang="en-US" sz="3500" b="1" dirty="0" err="1" smtClean="0">
                <a:solidFill>
                  <a:srgbClr val="7030A0"/>
                </a:solidFill>
              </a:rPr>
              <a:t>Navyashree</a:t>
            </a:r>
            <a:r>
              <a:rPr lang="en-US" sz="3500" b="1" dirty="0" smtClean="0">
                <a:solidFill>
                  <a:srgbClr val="7030A0"/>
                </a:solidFill>
              </a:rPr>
              <a:t> H A</a:t>
            </a:r>
          </a:p>
          <a:p>
            <a:r>
              <a:rPr lang="en-US" sz="3500" b="1" dirty="0" smtClean="0">
                <a:solidFill>
                  <a:srgbClr val="0070C0"/>
                </a:solidFill>
              </a:rPr>
              <a:t>7</a:t>
            </a:r>
            <a:r>
              <a:rPr lang="en-US" sz="3500" b="1" baseline="30000" dirty="0" smtClean="0">
                <a:solidFill>
                  <a:srgbClr val="0070C0"/>
                </a:solidFill>
              </a:rPr>
              <a:t>th</a:t>
            </a:r>
            <a:r>
              <a:rPr lang="en-US" sz="3500" b="1" dirty="0" smtClean="0">
                <a:solidFill>
                  <a:srgbClr val="0070C0"/>
                </a:solidFill>
              </a:rPr>
              <a:t> Semester, Department of Electronics &amp; Communication Engineering,</a:t>
            </a:r>
          </a:p>
          <a:p>
            <a:r>
              <a:rPr lang="en-US" sz="3500" b="1" dirty="0" smtClean="0">
                <a:solidFill>
                  <a:srgbClr val="0070C0"/>
                </a:solidFill>
              </a:rPr>
              <a:t>SVCE, </a:t>
            </a:r>
            <a:r>
              <a:rPr lang="en-US" sz="3500" b="1" dirty="0" err="1" smtClean="0">
                <a:solidFill>
                  <a:srgbClr val="0070C0"/>
                </a:solidFill>
              </a:rPr>
              <a:t>Bengaluru</a:t>
            </a:r>
            <a:r>
              <a:rPr lang="en-US" sz="3500" b="1" dirty="0" smtClean="0">
                <a:solidFill>
                  <a:srgbClr val="0070C0"/>
                </a:solidFill>
              </a:rPr>
              <a:t>, Karnataka, India-562157.</a:t>
            </a:r>
          </a:p>
          <a:p>
            <a:endParaRPr lang="en-US" dirty="0" smtClean="0">
              <a:solidFill>
                <a:schemeClr val="accent6">
                  <a:lumMod val="75000"/>
                </a:schemeClr>
              </a:solidFill>
            </a:endParaRPr>
          </a:p>
          <a:p>
            <a:r>
              <a:rPr lang="en-US" sz="4000" b="1" dirty="0" smtClean="0">
                <a:solidFill>
                  <a:srgbClr val="002060"/>
                </a:solidFill>
              </a:rPr>
              <a:t>August- 2019</a:t>
            </a:r>
            <a:endParaRPr lang="en-US" sz="4000" b="1" dirty="0">
              <a:solidFill>
                <a:srgbClr val="002060"/>
              </a:solidFill>
            </a:endParaRPr>
          </a:p>
        </p:txBody>
      </p:sp>
      <p:sp>
        <p:nvSpPr>
          <p:cNvPr id="2" name="Title 1"/>
          <p:cNvSpPr>
            <a:spLocks noGrp="1"/>
          </p:cNvSpPr>
          <p:nvPr>
            <p:ph type="ctrTitle"/>
          </p:nvPr>
        </p:nvSpPr>
        <p:spPr>
          <a:xfrm>
            <a:off x="0" y="0"/>
            <a:ext cx="9144000" cy="1295400"/>
          </a:xfrm>
          <a:solidFill>
            <a:srgbClr val="92D050"/>
          </a:solidFill>
        </p:spPr>
        <p:txBody>
          <a:bodyPr>
            <a:normAutofit/>
          </a:bodyPr>
          <a:lstStyle/>
          <a:p>
            <a:r>
              <a:rPr lang="en-US" sz="2200" b="1" i="1" dirty="0" smtClean="0">
                <a:solidFill>
                  <a:srgbClr val="FFFF00"/>
                </a:solidFill>
              </a:rPr>
              <a:t>Research proposal on </a:t>
            </a:r>
            <a:r>
              <a:rPr lang="en-US" sz="2200" dirty="0" smtClean="0">
                <a:solidFill>
                  <a:srgbClr val="FFFF00"/>
                </a:solidFill>
              </a:rPr>
              <a:t/>
            </a:r>
            <a:br>
              <a:rPr lang="en-US" sz="2200" dirty="0" smtClean="0">
                <a:solidFill>
                  <a:srgbClr val="FFFF00"/>
                </a:solidFill>
              </a:rPr>
            </a:br>
            <a:r>
              <a:rPr sz="2700" b="1" dirty="0" smtClean="0">
                <a:solidFill>
                  <a:schemeClr val="bg1"/>
                </a:solidFill>
                <a:latin typeface="Times New Roman" pitchFamily="18" charset="0"/>
                <a:cs typeface="Times New Roman"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 INNOVATIVE SMART RAILWAY PLATFORM ASSIST</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IN DOMESTIC RAILWAY </a:t>
            </a:r>
            <a:r>
              <a:rPr lang="en-US" sz="2400" b="1" dirty="0" smtClean="0">
                <a:solidFill>
                  <a:schemeClr val="bg1"/>
                </a:solidFill>
                <a:latin typeface="Times New Roman" panose="02020603050405020304" pitchFamily="18" charset="0"/>
                <a:cs typeface="Times New Roman" panose="02020603050405020304" pitchFamily="18" charset="0"/>
              </a:rPr>
              <a:t>STATIONS </a:t>
            </a:r>
            <a:endParaRPr lang="en-US" sz="2200" b="1" dirty="0">
              <a:solidFill>
                <a:schemeClr val="bg1"/>
              </a:solidFill>
              <a:latin typeface="Times New Roman" pitchFamily="18" charset="0"/>
              <a:cs typeface="Times New Roman" pitchFamily="18" charset="0"/>
            </a:endParaRPr>
          </a:p>
        </p:txBody>
      </p:sp>
      <p:sp>
        <p:nvSpPr>
          <p:cNvPr id="5" name="Title 1"/>
          <p:cNvSpPr txBox="1">
            <a:spLocks/>
          </p:cNvSpPr>
          <p:nvPr/>
        </p:nvSpPr>
        <p:spPr>
          <a:xfrm>
            <a:off x="0" y="1295400"/>
            <a:ext cx="9144000" cy="495300"/>
          </a:xfrm>
          <a:prstGeom prst="rect">
            <a:avLst/>
          </a:prstGeom>
          <a:solidFill>
            <a:schemeClr val="bg1"/>
          </a:solidFill>
        </p:spPr>
        <p:txBody>
          <a:bodyPr bIns="91440" anchor="ctr" anchorCtr="0">
            <a:normAutofit fontScale="25000" lnSpcReduction="20000"/>
          </a:bodyPr>
          <a:lstStyle/>
          <a:p>
            <a:pPr lvl="0" algn="ctr">
              <a:lnSpc>
                <a:spcPct val="150000"/>
              </a:lnSpc>
              <a:spcBef>
                <a:spcPct val="0"/>
              </a:spcBef>
            </a:pPr>
            <a:endParaRPr lang="en-US" sz="2100" b="1" dirty="0" smtClean="0">
              <a:solidFill>
                <a:srgbClr val="002060"/>
              </a:solidFill>
            </a:endParaRPr>
          </a:p>
          <a:p>
            <a:pPr lvl="0" algn="ctr">
              <a:lnSpc>
                <a:spcPct val="150000"/>
              </a:lnSpc>
              <a:spcBef>
                <a:spcPct val="0"/>
              </a:spcBef>
            </a:pPr>
            <a:endParaRPr lang="en-US" sz="2100" b="1" dirty="0" smtClean="0">
              <a:solidFill>
                <a:srgbClr val="002060"/>
              </a:solidFill>
            </a:endParaRPr>
          </a:p>
          <a:p>
            <a:pPr lvl="0" algn="ctr">
              <a:lnSpc>
                <a:spcPct val="150000"/>
              </a:lnSpc>
              <a:spcBef>
                <a:spcPct val="0"/>
              </a:spcBef>
            </a:pPr>
            <a:endParaRPr lang="en-US" sz="2100" b="1" dirty="0">
              <a:solidFill>
                <a:srgbClr val="002060"/>
              </a:solidFill>
            </a:endParaRPr>
          </a:p>
          <a:p>
            <a:pPr lvl="0" algn="ctr">
              <a:lnSpc>
                <a:spcPct val="150000"/>
              </a:lnSpc>
              <a:spcBef>
                <a:spcPct val="0"/>
              </a:spcBef>
            </a:pPr>
            <a:r>
              <a:rPr kumimoji="0" lang="en-US" sz="8000" b="1" i="0" u="none" strike="noStrike" kern="1200" cap="none" spc="0" normalizeH="0" baseline="0" noProof="0" dirty="0" smtClean="0">
                <a:ln>
                  <a:noFill/>
                </a:ln>
                <a:solidFill>
                  <a:schemeClr val="accent6">
                    <a:lumMod val="75000"/>
                  </a:schemeClr>
                </a:solidFill>
                <a:effectLst/>
                <a:uLnTx/>
                <a:uFillTx/>
                <a:latin typeface="Times New Roman" pitchFamily="18" charset="0"/>
                <a:ea typeface="+mj-ea"/>
                <a:cs typeface="Times New Roman" pitchFamily="18" charset="0"/>
              </a:rPr>
              <a:t>AICTE-SAMRIDDHI</a:t>
            </a:r>
            <a:r>
              <a:rPr kumimoji="0" lang="en-US" sz="8000" b="1" i="0" u="none" strike="noStrike" kern="1200" cap="none" spc="0" normalizeH="0" noProof="0" dirty="0" smtClean="0">
                <a:ln>
                  <a:noFill/>
                </a:ln>
                <a:solidFill>
                  <a:schemeClr val="accent6">
                    <a:lumMod val="75000"/>
                  </a:schemeClr>
                </a:solidFill>
                <a:effectLst/>
                <a:uLnTx/>
                <a:uFillTx/>
                <a:latin typeface="Times New Roman" pitchFamily="18" charset="0"/>
                <a:ea typeface="+mj-ea"/>
                <a:cs typeface="Times New Roman" pitchFamily="18" charset="0"/>
              </a:rPr>
              <a:t> </a:t>
            </a:r>
            <a:endParaRPr kumimoji="0" lang="en-US" sz="8000" b="1" i="0" u="none" strike="noStrike" kern="1200" cap="none" spc="0" normalizeH="0" baseline="0" noProof="0" dirty="0">
              <a:ln>
                <a:noFill/>
              </a:ln>
              <a:solidFill>
                <a:schemeClr val="accent6">
                  <a:lumMod val="75000"/>
                </a:schemeClr>
              </a:solidFill>
              <a:effectLst/>
              <a:uLnTx/>
              <a:uFillTx/>
              <a:latin typeface="Times New Roman" pitchFamily="18" charset="0"/>
              <a:ea typeface="+mj-ea"/>
              <a:cs typeface="Times New Roman" pitchFamily="18" charset="0"/>
            </a:endParaRPr>
          </a:p>
        </p:txBody>
      </p:sp>
      <p:sp>
        <p:nvSpPr>
          <p:cNvPr id="7" name="Date Placeholder 6"/>
          <p:cNvSpPr>
            <a:spLocks noGrp="1"/>
          </p:cNvSpPr>
          <p:nvPr>
            <p:ph type="dt" sz="half" idx="10"/>
          </p:nvPr>
        </p:nvSpPr>
        <p:spPr/>
        <p:txBody>
          <a:bodyPr/>
          <a:lstStyle/>
          <a:p>
            <a:fld id="{86C8F586-B9EE-4467-8A84-374C22DE14A2}" type="datetime1">
              <a:rPr lang="en-US" smtClean="0"/>
              <a:pPr/>
              <a:t>2021-03-13</a:t>
            </a:fld>
            <a:endParaRPr lang="en-US"/>
          </a:p>
        </p:txBody>
      </p:sp>
      <p:sp>
        <p:nvSpPr>
          <p:cNvPr id="8" name="Slide Number Placeholder 7"/>
          <p:cNvSpPr>
            <a:spLocks noGrp="1"/>
          </p:cNvSpPr>
          <p:nvPr>
            <p:ph type="sldNum" sz="quarter" idx="12"/>
          </p:nvPr>
        </p:nvSpPr>
        <p:spPr/>
        <p:txBody>
          <a:bodyPr/>
          <a:lstStyle/>
          <a:p>
            <a:fld id="{2288E8B6-785A-4AA1-8D44-5378FB3C956D}" type="slidenum">
              <a:rPr lang="en-US" smtClean="0"/>
              <a:pPr/>
              <a:t>1</a:t>
            </a:fld>
            <a:endParaRPr lang="en-US"/>
          </a:p>
        </p:txBody>
      </p:sp>
      <p:pic>
        <p:nvPicPr>
          <p:cNvPr id="9" name="Picture 8" descr="Description: F:\Logos\SVGI Logo.jpg"/>
          <p:cNvPicPr/>
          <p:nvPr/>
        </p:nvPicPr>
        <p:blipFill>
          <a:blip r:embed="rId3" cstate="print"/>
          <a:srcRect/>
          <a:stretch>
            <a:fillRect/>
          </a:stretch>
        </p:blipFill>
        <p:spPr bwMode="auto">
          <a:xfrm>
            <a:off x="0" y="1643050"/>
            <a:ext cx="1428728" cy="1214446"/>
          </a:xfrm>
          <a:prstGeom prst="rect">
            <a:avLst/>
          </a:prstGeom>
          <a:noFill/>
          <a:ln w="9525">
            <a:noFill/>
            <a:miter lim="800000"/>
            <a:headEnd/>
            <a:tailEnd/>
          </a:ln>
        </p:spPr>
      </p:pic>
      <p:pic>
        <p:nvPicPr>
          <p:cNvPr id="1026" name="Picture 2" descr="C:\Users\Mahaveer\Desktop\Proposals\AICTE Workdhop\AICTE.jpg"/>
          <p:cNvPicPr>
            <a:picLocks noChangeAspect="1" noChangeArrowheads="1"/>
          </p:cNvPicPr>
          <p:nvPr/>
        </p:nvPicPr>
        <p:blipFill>
          <a:blip r:embed="rId4" cstate="print"/>
          <a:srcRect/>
          <a:stretch>
            <a:fillRect/>
          </a:stretch>
        </p:blipFill>
        <p:spPr bwMode="auto">
          <a:xfrm>
            <a:off x="7786710" y="1714488"/>
            <a:ext cx="984264" cy="1168678"/>
          </a:xfrm>
          <a:prstGeom prst="rect">
            <a:avLst/>
          </a:prstGeom>
          <a:noFill/>
        </p:spPr>
      </p:pic>
    </p:spTree>
    <p:extLst>
      <p:ext uri="{BB962C8B-B14F-4D97-AF65-F5344CB8AC3E}">
        <p14:creationId xmlns:p14="http://schemas.microsoft.com/office/powerpoint/2010/main" val="4112775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439718"/>
          </a:xfrm>
          <a:solidFill>
            <a:srgbClr val="92D050"/>
          </a:solidFill>
        </p:spPr>
        <p:txBody>
          <a:bodyPr>
            <a:noAutofit/>
          </a:bodyPr>
          <a:lstStyle/>
          <a:p>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t>
            </a:r>
            <a:r>
              <a:rPr lang="en-US" sz="3200" b="1" dirty="0" smtClean="0">
                <a:solidFill>
                  <a:srgbClr val="002060"/>
                </a:solidFill>
                <a:latin typeface="Agency FB" pitchFamily="34" charset="0"/>
              </a:rPr>
              <a:t>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2800" b="1" dirty="0" smtClean="0">
                <a:latin typeface="Agency FB" pitchFamily="34" charset="0"/>
              </a:rPr>
              <a:t/>
            </a:r>
            <a:br>
              <a:rPr lang="en-US" sz="2800" b="1" dirty="0" smtClean="0">
                <a:latin typeface="Agency FB" pitchFamily="34" charset="0"/>
              </a:rPr>
            </a:br>
            <a:r>
              <a:rPr lang="en-US" sz="3200" b="1" dirty="0" err="1" smtClean="0">
                <a:solidFill>
                  <a:schemeClr val="bg1"/>
                </a:solidFill>
                <a:latin typeface="Agency FB" pitchFamily="34" charset="0"/>
              </a:rPr>
              <a:t>conti</a:t>
            </a:r>
            <a:r>
              <a:rPr lang="en-US" sz="3200" b="1" dirty="0" smtClean="0">
                <a:solidFill>
                  <a:schemeClr val="bg1"/>
                </a:solidFill>
                <a:latin typeface="Agency FB" pitchFamily="34" charset="0"/>
              </a:rPr>
              <a:t>..</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a:buNone/>
            </a:pPr>
            <a:endParaRPr lang="en-US" dirty="0"/>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10</a:t>
            </a:fld>
            <a:endParaRPr lang="en-US" dirty="0"/>
          </a:p>
        </p:txBody>
      </p:sp>
      <p:sp>
        <p:nvSpPr>
          <p:cNvPr id="9" name="Rectangle 8"/>
          <p:cNvSpPr/>
          <p:nvPr/>
        </p:nvSpPr>
        <p:spPr>
          <a:xfrm>
            <a:off x="419100" y="714356"/>
            <a:ext cx="8229599" cy="8663910"/>
          </a:xfrm>
          <a:prstGeom prst="rect">
            <a:avLst/>
          </a:prstGeom>
        </p:spPr>
        <p:txBody>
          <a:bodyPr wrap="square">
            <a:spAutoFit/>
          </a:bodyPr>
          <a:lstStyle/>
          <a:p>
            <a:pPr algn="just">
              <a:defRPr/>
            </a:pPr>
            <a:r>
              <a:rPr lang="en-IN" sz="2300" b="1" dirty="0" smtClean="0">
                <a:cs typeface="Times New Roman" pitchFamily="18" charset="0"/>
              </a:rPr>
              <a:t> </a:t>
            </a:r>
            <a:endParaRPr lang="en-IN" sz="2300" b="1" dirty="0" smtClean="0"/>
          </a:p>
          <a:p>
            <a:pPr marL="342900" indent="-342900" algn="just">
              <a:buFont typeface="Wingdings" pitchFamily="2" charset="2"/>
              <a:buChar char="Ø"/>
              <a:defRPr/>
            </a:pPr>
            <a:r>
              <a:rPr lang="en-IN" sz="2300" b="1" dirty="0" smtClean="0">
                <a:solidFill>
                  <a:srgbClr val="0070C0"/>
                </a:solidFill>
                <a:latin typeface="Times New Roman" pitchFamily="18" charset="0"/>
                <a:cs typeface="Times New Roman" pitchFamily="18" charset="0"/>
              </a:rPr>
              <a:t>The first module comes like </a:t>
            </a:r>
            <a:r>
              <a:rPr lang="en-IN" sz="2300" b="1" dirty="0" smtClean="0">
                <a:solidFill>
                  <a:srgbClr val="FF0000"/>
                </a:solidFill>
                <a:latin typeface="Times New Roman" pitchFamily="18" charset="0"/>
                <a:cs typeface="Times New Roman" pitchFamily="18" charset="0"/>
              </a:rPr>
              <a:t>“Automated Smart Railway platform”</a:t>
            </a:r>
            <a:r>
              <a:rPr lang="en-IN" sz="2300" b="1" dirty="0" smtClean="0">
                <a:solidFill>
                  <a:srgbClr val="0070C0"/>
                </a:solidFill>
                <a:latin typeface="Times New Roman" pitchFamily="18" charset="0"/>
                <a:cs typeface="Times New Roman" pitchFamily="18" charset="0"/>
              </a:rPr>
              <a:t>, provides service for the needy to cross domestic Railway platform in a very comfortable manner </a:t>
            </a:r>
          </a:p>
          <a:p>
            <a:pPr marL="342900" indent="-342900" algn="just">
              <a:buFont typeface="Wingdings" pitchFamily="2" charset="2"/>
              <a:buChar char="Ø"/>
              <a:defRPr/>
            </a:pPr>
            <a:endParaRPr lang="en-IN"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IN" sz="2300" b="1" dirty="0" smtClean="0">
                <a:solidFill>
                  <a:srgbClr val="0070C0"/>
                </a:solidFill>
                <a:latin typeface="Times New Roman" pitchFamily="18" charset="0"/>
                <a:cs typeface="Times New Roman" pitchFamily="18" charset="0"/>
              </a:rPr>
              <a:t>The second module is the </a:t>
            </a:r>
            <a:r>
              <a:rPr lang="en-IN" sz="2300" b="1" dirty="0" smtClean="0">
                <a:solidFill>
                  <a:srgbClr val="FF0000"/>
                </a:solidFill>
                <a:latin typeface="Times New Roman" pitchFamily="18" charset="0"/>
                <a:cs typeface="Times New Roman" pitchFamily="18" charset="0"/>
              </a:rPr>
              <a:t>“Automated Railway gate”</a:t>
            </a:r>
            <a:r>
              <a:rPr lang="en-IN" sz="2300" b="1" dirty="0" smtClean="0">
                <a:solidFill>
                  <a:srgbClr val="0070C0"/>
                </a:solidFill>
                <a:latin typeface="Times New Roman" pitchFamily="18" charset="0"/>
                <a:cs typeface="Times New Roman" pitchFamily="18" charset="0"/>
              </a:rPr>
              <a:t>, blocks the vehicles from crossing the Railway gate during the time when train is approaching. </a:t>
            </a:r>
          </a:p>
          <a:p>
            <a:pPr marL="342900" indent="-342900" algn="just">
              <a:buFont typeface="Wingdings" pitchFamily="2" charset="2"/>
              <a:buChar char="Ø"/>
              <a:defRPr/>
            </a:pPr>
            <a:endParaRPr lang="en-IN"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US" sz="2300" b="1" dirty="0">
                <a:solidFill>
                  <a:srgbClr val="0070C0"/>
                </a:solidFill>
                <a:latin typeface="Times New Roman" pitchFamily="18" charset="0"/>
                <a:cs typeface="Times New Roman" pitchFamily="18" charset="0"/>
              </a:rPr>
              <a:t>The smart railway platform integration between the </a:t>
            </a:r>
            <a:r>
              <a:rPr lang="en-US" sz="2300" b="1" dirty="0">
                <a:solidFill>
                  <a:srgbClr val="FF0000"/>
                </a:solidFill>
                <a:latin typeface="Times New Roman" pitchFamily="18" charset="0"/>
                <a:cs typeface="Times New Roman" pitchFamily="18" charset="0"/>
              </a:rPr>
              <a:t>railway platform helps the passengers to cross </a:t>
            </a:r>
            <a:r>
              <a:rPr lang="en-US" sz="2300" b="1" dirty="0" smtClean="0">
                <a:solidFill>
                  <a:srgbClr val="FF0000"/>
                </a:solidFill>
                <a:latin typeface="Times New Roman" pitchFamily="18" charset="0"/>
                <a:cs typeface="Times New Roman" pitchFamily="18" charset="0"/>
              </a:rPr>
              <a:t>t</a:t>
            </a:r>
            <a:r>
              <a:rPr lang="en-US" sz="2300" b="1" dirty="0" smtClean="0">
                <a:solidFill>
                  <a:srgbClr val="0070C0"/>
                </a:solidFill>
                <a:latin typeface="Times New Roman" pitchFamily="18" charset="0"/>
                <a:cs typeface="Times New Roman" pitchFamily="18" charset="0"/>
              </a:rPr>
              <a:t>hem.</a:t>
            </a:r>
          </a:p>
          <a:p>
            <a:pPr marL="342900" indent="-342900" algn="just">
              <a:buFont typeface="Wingdings" pitchFamily="2" charset="2"/>
              <a:buChar char="Ø"/>
              <a:defRPr/>
            </a:pPr>
            <a:endParaRPr lang="en-US"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US" sz="2300" b="1" dirty="0">
                <a:solidFill>
                  <a:srgbClr val="0070C0"/>
                </a:solidFill>
                <a:latin typeface="Times New Roman" pitchFamily="18" charset="0"/>
                <a:cs typeface="Times New Roman" pitchFamily="18" charset="0"/>
              </a:rPr>
              <a:t>The smart railway gate helps in </a:t>
            </a:r>
            <a:r>
              <a:rPr lang="en-US" sz="2300" b="1" dirty="0">
                <a:solidFill>
                  <a:srgbClr val="FF0000"/>
                </a:solidFill>
                <a:latin typeface="Times New Roman" pitchFamily="18" charset="0"/>
                <a:cs typeface="Times New Roman" pitchFamily="18" charset="0"/>
              </a:rPr>
              <a:t>avoiding accidents by using the semi-gates which operates automatically without any human </a:t>
            </a:r>
            <a:r>
              <a:rPr lang="en-US" sz="2300" b="1" dirty="0" smtClean="0">
                <a:solidFill>
                  <a:srgbClr val="FF0000"/>
                </a:solidFill>
                <a:latin typeface="Times New Roman" pitchFamily="18" charset="0"/>
                <a:cs typeface="Times New Roman" pitchFamily="18" charset="0"/>
              </a:rPr>
              <a:t>intervention.</a:t>
            </a:r>
            <a:endParaRPr lang="en-US" sz="2300" b="1" dirty="0">
              <a:solidFill>
                <a:srgbClr val="FF0000"/>
              </a:solidFill>
              <a:latin typeface="Times New Roman" pitchFamily="18" charset="0"/>
              <a:cs typeface="Times New Roman" pitchFamily="18" charset="0"/>
            </a:endParaRPr>
          </a:p>
          <a:p>
            <a:pPr algn="just">
              <a:defRPr/>
            </a:pPr>
            <a:endParaRPr lang="en-US" sz="2300" b="1" dirty="0">
              <a:cs typeface="Times New Roman" pitchFamily="18" charset="0"/>
            </a:endParaRPr>
          </a:p>
          <a:p>
            <a:pPr algn="just">
              <a:defRPr/>
            </a:pPr>
            <a:endParaRPr lang="en-US" altLang="zh-CN" sz="2300" dirty="0" smtClean="0">
              <a:latin typeface="Arial" pitchFamily="34" charset="0"/>
              <a:cs typeface="Arial" pitchFamily="34" charset="0"/>
            </a:endParaRPr>
          </a:p>
          <a:p>
            <a:pPr algn="just">
              <a:defRPr/>
            </a:pPr>
            <a:endParaRPr lang="en-IN" sz="2300" b="1" dirty="0" smtClean="0"/>
          </a:p>
          <a:p>
            <a:pPr algn="just">
              <a:defRPr/>
            </a:pPr>
            <a:endParaRPr lang="en-IN" sz="2300" b="1" dirty="0" smtClean="0"/>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11</a:t>
            </a:fld>
            <a:endParaRPr lang="en-US"/>
          </a:p>
        </p:txBody>
      </p:sp>
      <p:sp>
        <p:nvSpPr>
          <p:cNvPr id="6" name="Content Placeholder 5"/>
          <p:cNvSpPr>
            <a:spLocks noGrp="1"/>
          </p:cNvSpPr>
          <p:nvPr>
            <p:ph sz="quarter" idx="1"/>
          </p:nvPr>
        </p:nvSpPr>
        <p:spPr>
          <a:xfrm>
            <a:off x="467544" y="836712"/>
            <a:ext cx="8424936" cy="5592684"/>
          </a:xfrm>
        </p:spPr>
        <p:txBody>
          <a:bodyPr>
            <a:normAutofit fontScale="92500" lnSpcReduction="20000"/>
          </a:bodyPr>
          <a:lstStyle/>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design and implement a self initiated smart platform mechanism in Railway stations</a:t>
            </a:r>
          </a:p>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a:t>
            </a:r>
            <a:r>
              <a:rPr lang="en-US" b="1" dirty="0">
                <a:solidFill>
                  <a:srgbClr val="0070C0"/>
                </a:solidFill>
                <a:latin typeface="Times New Roman" pitchFamily="18" charset="0"/>
                <a:cs typeface="Times New Roman" pitchFamily="18" charset="0"/>
              </a:rPr>
              <a:t>help the physically </a:t>
            </a:r>
            <a:r>
              <a:rPr lang="en-US" b="1" dirty="0" smtClean="0">
                <a:solidFill>
                  <a:srgbClr val="0070C0"/>
                </a:solidFill>
                <a:latin typeface="Times New Roman" pitchFamily="18" charset="0"/>
                <a:cs typeface="Times New Roman" pitchFamily="18" charset="0"/>
              </a:rPr>
              <a:t>challenged and aged commuters in crossing the railway platforms.</a:t>
            </a:r>
            <a:endParaRPr lang="en-US" b="1" dirty="0">
              <a:solidFill>
                <a:srgbClr val="0070C0"/>
              </a:solidFill>
              <a:latin typeface="Times New Roman" pitchFamily="18" charset="0"/>
              <a:cs typeface="Times New Roman" pitchFamily="18" charset="0"/>
            </a:endParaRPr>
          </a:p>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avoid railway accidents happening at the railway gates</a:t>
            </a:r>
          </a:p>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establish a Startup in order to materialize this idea for safety and comfort of passengers  </a:t>
            </a:r>
          </a:p>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expand the scope of the project through the startup building </a:t>
            </a:r>
          </a:p>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create employment eventually support for the economic growth</a:t>
            </a:r>
          </a:p>
          <a:p>
            <a:pPr algn="just">
              <a:lnSpc>
                <a:spcPct val="120000"/>
              </a:lnSpc>
              <a:buFont typeface="Wingdings" pitchFamily="2" charset="2"/>
              <a:buChar char="Ø"/>
            </a:pPr>
            <a:r>
              <a:rPr lang="en-US" b="1" dirty="0" smtClean="0">
                <a:solidFill>
                  <a:srgbClr val="0070C0"/>
                </a:solidFill>
                <a:latin typeface="Times New Roman" pitchFamily="18" charset="0"/>
                <a:cs typeface="Times New Roman" pitchFamily="18" charset="0"/>
              </a:rPr>
              <a:t>To incorporate entrepreneurship culture in the academic institution</a:t>
            </a:r>
          </a:p>
          <a:p>
            <a:pPr>
              <a:lnSpc>
                <a:spcPct val="120000"/>
              </a:lnSpc>
              <a:buNone/>
            </a:pPr>
            <a:endParaRPr lang="en-US" sz="2300" b="1" dirty="0" smtClean="0">
              <a:cs typeface="Times New Roman" pitchFamily="18" charset="0"/>
            </a:endParaRPr>
          </a:p>
          <a:p>
            <a:pPr>
              <a:lnSpc>
                <a:spcPct val="120000"/>
              </a:lnSpc>
              <a:buFont typeface="Wingdings" pitchFamily="2" charset="2"/>
              <a:buChar char="Ø"/>
            </a:pPr>
            <a:endParaRPr lang="en-US" sz="2300" b="1" dirty="0" smtClean="0">
              <a:cs typeface="Times New Roman" pitchFamily="18" charset="0"/>
            </a:endParaRPr>
          </a:p>
          <a:p>
            <a:pPr>
              <a:lnSpc>
                <a:spcPct val="120000"/>
              </a:lnSpc>
              <a:buNone/>
            </a:pPr>
            <a:endParaRPr lang="en-US" sz="2300" b="1" dirty="0" smtClean="0">
              <a:cs typeface="Times New Roman" pitchFamily="18" charset="0"/>
            </a:endParaRPr>
          </a:p>
          <a:p>
            <a:pPr>
              <a:lnSpc>
                <a:spcPct val="120000"/>
              </a:lnSpc>
              <a:buFont typeface="Wingdings" pitchFamily="2" charset="2"/>
              <a:buChar char="Ø"/>
            </a:pPr>
            <a:endParaRPr lang="en-US" sz="2300" b="1" dirty="0">
              <a:cs typeface="Times New Roman" pitchFamily="18" charset="0"/>
            </a:endParaRPr>
          </a:p>
        </p:txBody>
      </p:sp>
      <p:sp>
        <p:nvSpPr>
          <p:cNvPr id="7" name="Title 1"/>
          <p:cNvSpPr>
            <a:spLocks noGrp="1"/>
          </p:cNvSpPr>
          <p:nvPr>
            <p:ph type="title"/>
          </p:nvPr>
        </p:nvSpPr>
        <p:spPr>
          <a:xfrm>
            <a:off x="381000" y="274638"/>
            <a:ext cx="8229600" cy="562074"/>
          </a:xfrm>
          <a:solidFill>
            <a:srgbClr val="92D050"/>
          </a:solidFill>
        </p:spPr>
        <p:txBody>
          <a:bodyPr>
            <a:noAutofit/>
          </a:bodyPr>
          <a:lstStyle/>
          <a:p>
            <a:pPr algn="ctr"/>
            <a:r>
              <a:rPr lang="en-IN" sz="3600" b="1" dirty="0" smtClean="0">
                <a:solidFill>
                  <a:schemeClr val="bg1"/>
                </a:solidFill>
                <a:latin typeface="Agency FB" pitchFamily="34" charset="0"/>
              </a:rPr>
              <a:t>OBJECTIVES</a:t>
            </a:r>
            <a:endParaRPr lang="en-US" sz="2800" b="1" dirty="0">
              <a:solidFill>
                <a:schemeClr val="bg1"/>
              </a:solidFill>
              <a:latin typeface="Agency FB" pitchFamily="34" charset="0"/>
            </a:endParaRPr>
          </a:p>
        </p:txBody>
      </p:sp>
    </p:spTree>
    <p:extLst>
      <p:ext uri="{BB962C8B-B14F-4D97-AF65-F5344CB8AC3E}">
        <p14:creationId xmlns:p14="http://schemas.microsoft.com/office/powerpoint/2010/main" val="5045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12</a:t>
            </a:fld>
            <a:endParaRPr lang="en-US"/>
          </a:p>
        </p:txBody>
      </p:sp>
      <p:sp>
        <p:nvSpPr>
          <p:cNvPr id="6" name="Content Placeholder 5"/>
          <p:cNvSpPr>
            <a:spLocks noGrp="1"/>
          </p:cNvSpPr>
          <p:nvPr>
            <p:ph sz="quarter" idx="1"/>
          </p:nvPr>
        </p:nvSpPr>
        <p:spPr>
          <a:xfrm>
            <a:off x="914400" y="1653610"/>
            <a:ext cx="7772400" cy="4918662"/>
          </a:xfrm>
        </p:spPr>
        <p:txBody>
          <a:bodyPr>
            <a:normAutofit fontScale="85000" lnSpcReduction="20000"/>
          </a:bodyPr>
          <a:lstStyle/>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2100" dirty="0" smtClean="0"/>
              <a:t>Figure 1: Block Diagram of Smart Railway Platform</a:t>
            </a:r>
            <a:endParaRPr lang="en-US" sz="2100" dirty="0"/>
          </a:p>
        </p:txBody>
      </p:sp>
      <p:sp>
        <p:nvSpPr>
          <p:cNvPr id="7" name="Title 1"/>
          <p:cNvSpPr>
            <a:spLocks noGrp="1"/>
          </p:cNvSpPr>
          <p:nvPr>
            <p:ph type="title"/>
          </p:nvPr>
        </p:nvSpPr>
        <p:spPr>
          <a:xfrm>
            <a:off x="381000" y="274638"/>
            <a:ext cx="8229600" cy="634082"/>
          </a:xfrm>
          <a:solidFill>
            <a:srgbClr val="92D050"/>
          </a:solidFill>
        </p:spPr>
        <p:txBody>
          <a:bodyPr>
            <a:noAutofit/>
          </a:bodyPr>
          <a:lstStyle/>
          <a:p>
            <a:pPr algn="ctr"/>
            <a:r>
              <a:rPr lang="en-US" sz="2800" b="1" dirty="0" smtClean="0">
                <a:solidFill>
                  <a:schemeClr val="bg1"/>
                </a:solidFill>
                <a:latin typeface="Agency FB" pitchFamily="34" charset="0"/>
              </a:rPr>
              <a:t>PROJECT OVERVIEW (SMART RAILWAY PLATFORM SCHEMATIC)</a:t>
            </a:r>
            <a:endParaRPr lang="en-US" sz="2800" b="1" dirty="0">
              <a:solidFill>
                <a:schemeClr val="bg1"/>
              </a:solidFill>
              <a:latin typeface="Agency FB" pitchFamily="34" charset="0"/>
            </a:endParaRPr>
          </a:p>
        </p:txBody>
      </p:sp>
      <p:grpSp>
        <p:nvGrpSpPr>
          <p:cNvPr id="18" name="Group 17"/>
          <p:cNvGrpSpPr/>
          <p:nvPr/>
        </p:nvGrpSpPr>
        <p:grpSpPr>
          <a:xfrm>
            <a:off x="304800" y="1345351"/>
            <a:ext cx="8529917" cy="4941170"/>
            <a:chOff x="80683" y="469091"/>
            <a:chExt cx="8910917" cy="5851987"/>
          </a:xfrm>
        </p:grpSpPr>
        <p:grpSp>
          <p:nvGrpSpPr>
            <p:cNvPr id="19" name="Group 45"/>
            <p:cNvGrpSpPr/>
            <p:nvPr/>
          </p:nvGrpSpPr>
          <p:grpSpPr>
            <a:xfrm rot="-5400000">
              <a:off x="5038640" y="2951945"/>
              <a:ext cx="5771823" cy="806115"/>
              <a:chOff x="-3646" y="4286802"/>
              <a:chExt cx="8489136" cy="913836"/>
            </a:xfrm>
          </p:grpSpPr>
          <p:sp>
            <p:nvSpPr>
              <p:cNvPr id="65" name="Rectangle 64"/>
              <p:cNvSpPr/>
              <p:nvPr/>
            </p:nvSpPr>
            <p:spPr>
              <a:xfrm flipV="1">
                <a:off x="-3646" y="4315819"/>
                <a:ext cx="8489136" cy="7580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8099" y="5146495"/>
                <a:ext cx="8417390" cy="5414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733439" y="4286802"/>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721266"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50029" y="4297453"/>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730277" y="429745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385217" y="4297454"/>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987308"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296602" y="429603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7590225"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957335" y="4297447"/>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310858" y="4297448"/>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582603" y="429603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93726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310998" y="4297449"/>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667193" y="4297450"/>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76487" y="4297451"/>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348374" y="4297452"/>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008917" y="429744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10787"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613483" y="429744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931675" y="4480516"/>
                <a:ext cx="1852088" cy="43463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chemeClr val="tx1"/>
                    </a:solidFill>
                    <a:latin typeface="Arial" pitchFamily="34" charset="0"/>
                    <a:cs typeface="Arial" pitchFamily="34" charset="0"/>
                  </a:rPr>
                  <a:t>RAILWAY TRACK</a:t>
                </a:r>
                <a:endParaRPr lang="en-US" sz="1100" dirty="0">
                  <a:solidFill>
                    <a:schemeClr val="tx1"/>
                  </a:solidFill>
                  <a:latin typeface="Arial" pitchFamily="34" charset="0"/>
                  <a:cs typeface="Arial" pitchFamily="34" charset="0"/>
                </a:endParaRPr>
              </a:p>
            </p:txBody>
          </p:sp>
          <p:sp>
            <p:nvSpPr>
              <p:cNvPr id="87" name="Rectangle 86"/>
              <p:cNvSpPr/>
              <p:nvPr/>
            </p:nvSpPr>
            <p:spPr>
              <a:xfrm>
                <a:off x="1391445" y="4296034"/>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066800" y="4292861"/>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10535" y="4286802"/>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788639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9134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rot="16200000">
              <a:off x="-2319617" y="3189607"/>
              <a:ext cx="5410200" cy="6096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rial" pitchFamily="34" charset="0"/>
                  <a:cs typeface="Arial" pitchFamily="34" charset="0"/>
                </a:rPr>
                <a:t>PLATFORM</a:t>
              </a:r>
              <a:endParaRPr lang="en-US" sz="3200" b="1" dirty="0">
                <a:latin typeface="Arial" pitchFamily="34" charset="0"/>
                <a:cs typeface="Arial" pitchFamily="34" charset="0"/>
              </a:endParaRPr>
            </a:p>
          </p:txBody>
        </p:sp>
        <p:sp>
          <p:nvSpPr>
            <p:cNvPr id="21" name="Rectangle 20"/>
            <p:cNvSpPr/>
            <p:nvPr/>
          </p:nvSpPr>
          <p:spPr>
            <a:xfrm rot="16200000">
              <a:off x="-786128" y="3248190"/>
              <a:ext cx="5451167" cy="533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rial" pitchFamily="34" charset="0"/>
                  <a:cs typeface="Arial" pitchFamily="34" charset="0"/>
                </a:rPr>
                <a:t>SMART PLATFORM</a:t>
              </a:r>
              <a:endParaRPr lang="en-US" sz="3200" b="1" dirty="0">
                <a:latin typeface="Arial" pitchFamily="34" charset="0"/>
                <a:cs typeface="Arial" pitchFamily="34" charset="0"/>
              </a:endParaRPr>
            </a:p>
          </p:txBody>
        </p:sp>
        <p:sp>
          <p:nvSpPr>
            <p:cNvPr id="22" name="Rectangle 21"/>
            <p:cNvSpPr/>
            <p:nvPr/>
          </p:nvSpPr>
          <p:spPr>
            <a:xfrm rot="5400000">
              <a:off x="4399117" y="3248633"/>
              <a:ext cx="5451168" cy="533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Arial" pitchFamily="34" charset="0"/>
                  <a:cs typeface="Arial" pitchFamily="34" charset="0"/>
                </a:rPr>
                <a:t>SMART PLATFORM</a:t>
              </a:r>
              <a:endParaRPr lang="en-US" sz="3200" b="1" dirty="0">
                <a:latin typeface="Arial" pitchFamily="34" charset="0"/>
                <a:cs typeface="Arial" pitchFamily="34" charset="0"/>
              </a:endParaRPr>
            </a:p>
          </p:txBody>
        </p:sp>
        <p:sp>
          <p:nvSpPr>
            <p:cNvPr id="23" name="Rectangle 22"/>
            <p:cNvSpPr/>
            <p:nvPr/>
          </p:nvSpPr>
          <p:spPr>
            <a:xfrm rot="5400000">
              <a:off x="5961217" y="3210532"/>
              <a:ext cx="5451165" cy="6096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rial" pitchFamily="34" charset="0"/>
                  <a:cs typeface="Arial" pitchFamily="34" charset="0"/>
                </a:rPr>
                <a:t>PLATFORM</a:t>
              </a:r>
              <a:endParaRPr lang="en-US" sz="3200" b="1" dirty="0">
                <a:latin typeface="Arial" pitchFamily="34" charset="0"/>
                <a:cs typeface="Arial" pitchFamily="34" charset="0"/>
              </a:endParaRPr>
            </a:p>
          </p:txBody>
        </p:sp>
        <p:grpSp>
          <p:nvGrpSpPr>
            <p:cNvPr id="24" name="Group 78"/>
            <p:cNvGrpSpPr/>
            <p:nvPr/>
          </p:nvGrpSpPr>
          <p:grpSpPr>
            <a:xfrm rot="5400000">
              <a:off x="-1581523" y="3139370"/>
              <a:ext cx="5531329" cy="832088"/>
              <a:chOff x="350063" y="4225720"/>
              <a:chExt cx="8135419" cy="943278"/>
            </a:xfrm>
          </p:grpSpPr>
          <p:sp>
            <p:nvSpPr>
              <p:cNvPr id="38" name="Rectangle 37"/>
              <p:cNvSpPr/>
              <p:nvPr/>
            </p:nvSpPr>
            <p:spPr>
              <a:xfrm>
                <a:off x="350063" y="4225720"/>
                <a:ext cx="8104487" cy="9821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0063" y="5045862"/>
                <a:ext cx="8135419" cy="12313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33439" y="4286802"/>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721266"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050029" y="4297453"/>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730277" y="429745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385217" y="4297454"/>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987308"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296602" y="429603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590225"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957335" y="4297447"/>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310858" y="4297448"/>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582603" y="429603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93726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10998" y="4297449"/>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67193" y="4297450"/>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76487" y="4297451"/>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348374" y="4297452"/>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008917" y="429744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10787"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613483" y="429744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931675" y="4480516"/>
                <a:ext cx="1852088" cy="43463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chemeClr val="tx1"/>
                    </a:solidFill>
                    <a:latin typeface="Arial" pitchFamily="34" charset="0"/>
                    <a:cs typeface="Arial" pitchFamily="34" charset="0"/>
                  </a:rPr>
                  <a:t>RAILWAY TRACK</a:t>
                </a:r>
                <a:endParaRPr lang="en-US" sz="1100" dirty="0">
                  <a:solidFill>
                    <a:schemeClr val="tx1"/>
                  </a:solidFill>
                  <a:latin typeface="Arial" pitchFamily="34" charset="0"/>
                  <a:cs typeface="Arial" pitchFamily="34" charset="0"/>
                </a:endParaRPr>
              </a:p>
            </p:txBody>
          </p:sp>
          <p:sp>
            <p:nvSpPr>
              <p:cNvPr id="60" name="Rectangle 59"/>
              <p:cNvSpPr/>
              <p:nvPr/>
            </p:nvSpPr>
            <p:spPr>
              <a:xfrm>
                <a:off x="1391445" y="4296034"/>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066800" y="4292861"/>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10535" y="4286802"/>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788639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19134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2548394" y="1591391"/>
              <a:ext cx="1295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itchFamily="34" charset="0"/>
                  <a:cs typeface="Arial" pitchFamily="34" charset="0"/>
                </a:rPr>
                <a:t>MOTOR</a:t>
              </a:r>
            </a:p>
          </p:txBody>
        </p:sp>
        <p:sp>
          <p:nvSpPr>
            <p:cNvPr id="26" name="Rectangle 25"/>
            <p:cNvSpPr/>
            <p:nvPr/>
          </p:nvSpPr>
          <p:spPr>
            <a:xfrm>
              <a:off x="2309583" y="4557024"/>
              <a:ext cx="1447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Arial" pitchFamily="34" charset="0"/>
                  <a:cs typeface="Arial" pitchFamily="34" charset="0"/>
                </a:rPr>
                <a:t>PROXIMITYSENSOR</a:t>
              </a:r>
            </a:p>
          </p:txBody>
        </p:sp>
        <p:sp>
          <p:nvSpPr>
            <p:cNvPr id="27" name="Rectangle 26"/>
            <p:cNvSpPr/>
            <p:nvPr/>
          </p:nvSpPr>
          <p:spPr>
            <a:xfrm>
              <a:off x="5095708" y="4797959"/>
              <a:ext cx="1295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itchFamily="34" charset="0"/>
                  <a:cs typeface="Arial" pitchFamily="34" charset="0"/>
                </a:rPr>
                <a:t>MOTOR</a:t>
              </a:r>
              <a:endParaRPr lang="en-US" sz="2000" b="1" dirty="0">
                <a:solidFill>
                  <a:schemeClr val="tx1"/>
                </a:solidFill>
                <a:latin typeface="Arial" pitchFamily="34" charset="0"/>
                <a:cs typeface="Arial" pitchFamily="34" charset="0"/>
              </a:endParaRPr>
            </a:p>
          </p:txBody>
        </p:sp>
        <p:sp>
          <p:nvSpPr>
            <p:cNvPr id="28" name="Rectangle 27"/>
            <p:cNvSpPr/>
            <p:nvPr/>
          </p:nvSpPr>
          <p:spPr>
            <a:xfrm>
              <a:off x="5334519" y="2473198"/>
              <a:ext cx="1447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Arial" pitchFamily="34" charset="0"/>
                  <a:cs typeface="Arial" pitchFamily="34" charset="0"/>
                </a:rPr>
                <a:t>PROXIMITY SENSOR</a:t>
              </a:r>
            </a:p>
          </p:txBody>
        </p:sp>
        <p:sp>
          <p:nvSpPr>
            <p:cNvPr id="29" name="Rectangle 28"/>
            <p:cNvSpPr/>
            <p:nvPr/>
          </p:nvSpPr>
          <p:spPr>
            <a:xfrm rot="5400000">
              <a:off x="2794531" y="3658920"/>
              <a:ext cx="34470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solidFill>
                    <a:schemeClr val="tx1"/>
                  </a:solidFill>
                </a:rPr>
                <a:t>CONTROL UNIT</a:t>
              </a:r>
              <a:endParaRPr lang="en-US" sz="2700" dirty="0">
                <a:solidFill>
                  <a:schemeClr val="tx1"/>
                </a:solidFill>
              </a:endParaRPr>
            </a:p>
          </p:txBody>
        </p:sp>
        <p:sp>
          <p:nvSpPr>
            <p:cNvPr id="30" name="Rectangle 29"/>
            <p:cNvSpPr/>
            <p:nvPr/>
          </p:nvSpPr>
          <p:spPr>
            <a:xfrm>
              <a:off x="3822051" y="469093"/>
              <a:ext cx="1371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itchFamily="34" charset="0"/>
                  <a:cs typeface="Arial" pitchFamily="34" charset="0"/>
                </a:rPr>
                <a:t>POWER</a:t>
              </a:r>
            </a:p>
            <a:p>
              <a:pPr algn="ctr"/>
              <a:r>
                <a:rPr lang="en-US" sz="2000" b="1" dirty="0" smtClean="0">
                  <a:solidFill>
                    <a:schemeClr val="tx1"/>
                  </a:solidFill>
                  <a:latin typeface="Arial" pitchFamily="34" charset="0"/>
                  <a:cs typeface="Arial" pitchFamily="34" charset="0"/>
                </a:rPr>
                <a:t>SUPPLY</a:t>
              </a:r>
              <a:endParaRPr lang="en-US" sz="2000" b="1" dirty="0">
                <a:solidFill>
                  <a:schemeClr val="tx1"/>
                </a:solidFill>
                <a:latin typeface="Arial" pitchFamily="34" charset="0"/>
                <a:cs typeface="Arial" pitchFamily="34" charset="0"/>
              </a:endParaRPr>
            </a:p>
          </p:txBody>
        </p:sp>
        <p:sp>
          <p:nvSpPr>
            <p:cNvPr id="31" name="Down Arrow 30"/>
            <p:cNvSpPr/>
            <p:nvPr/>
          </p:nvSpPr>
          <p:spPr>
            <a:xfrm>
              <a:off x="4299672" y="1431063"/>
              <a:ext cx="384404" cy="938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3742447" y="4878122"/>
              <a:ext cx="318414" cy="321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10800000">
              <a:off x="5016105" y="2743199"/>
              <a:ext cx="317896" cy="291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ent Arrow 33"/>
            <p:cNvSpPr/>
            <p:nvPr/>
          </p:nvSpPr>
          <p:spPr>
            <a:xfrm rot="16200000">
              <a:off x="2933103" y="2406902"/>
              <a:ext cx="1010413" cy="11430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Bent Arrow 34"/>
            <p:cNvSpPr/>
            <p:nvPr/>
          </p:nvSpPr>
          <p:spPr>
            <a:xfrm rot="5400000">
              <a:off x="5089820" y="3762273"/>
              <a:ext cx="919368" cy="1066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ight Arrow 35"/>
            <p:cNvSpPr/>
            <p:nvPr/>
          </p:nvSpPr>
          <p:spPr>
            <a:xfrm>
              <a:off x="6448969" y="5038452"/>
              <a:ext cx="381000" cy="400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2229979" y="1912048"/>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42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13</a:t>
            </a:fld>
            <a:endParaRPr lang="en-US"/>
          </a:p>
        </p:txBody>
      </p:sp>
      <p:sp>
        <p:nvSpPr>
          <p:cNvPr id="7" name="Title 1"/>
          <p:cNvSpPr>
            <a:spLocks noGrp="1"/>
          </p:cNvSpPr>
          <p:nvPr>
            <p:ph type="title"/>
          </p:nvPr>
        </p:nvSpPr>
        <p:spPr>
          <a:xfrm>
            <a:off x="381000" y="274638"/>
            <a:ext cx="8229600" cy="634082"/>
          </a:xfrm>
          <a:solidFill>
            <a:srgbClr val="92D050"/>
          </a:solidFill>
        </p:spPr>
        <p:txBody>
          <a:bodyPr>
            <a:noAutofit/>
          </a:bodyPr>
          <a:lstStyle/>
          <a:p>
            <a:pPr algn="ctr"/>
            <a:r>
              <a:rPr lang="en-US" sz="2800" b="1" dirty="0" smtClean="0">
                <a:solidFill>
                  <a:schemeClr val="bg1"/>
                </a:solidFill>
                <a:latin typeface="Agency FB" pitchFamily="34" charset="0"/>
              </a:rPr>
              <a:t>PROJECT OVERVIEW (SAMRT RAILWAY GATE SCHEMATIC)</a:t>
            </a:r>
            <a:endParaRPr lang="en-US" sz="2800" b="1" dirty="0">
              <a:solidFill>
                <a:schemeClr val="bg1"/>
              </a:solidFill>
              <a:latin typeface="Agency FB" pitchFamily="34" charset="0"/>
            </a:endParaRPr>
          </a:p>
        </p:txBody>
      </p:sp>
      <p:grpSp>
        <p:nvGrpSpPr>
          <p:cNvPr id="55" name="Group 54"/>
          <p:cNvGrpSpPr/>
          <p:nvPr/>
        </p:nvGrpSpPr>
        <p:grpSpPr>
          <a:xfrm>
            <a:off x="245440" y="1576177"/>
            <a:ext cx="8686800" cy="4567467"/>
            <a:chOff x="304800" y="895255"/>
            <a:chExt cx="8686800" cy="6267545"/>
          </a:xfrm>
        </p:grpSpPr>
        <p:grpSp>
          <p:nvGrpSpPr>
            <p:cNvPr id="56" name="Group 55"/>
            <p:cNvGrpSpPr/>
            <p:nvPr/>
          </p:nvGrpSpPr>
          <p:grpSpPr>
            <a:xfrm>
              <a:off x="304800" y="895255"/>
              <a:ext cx="8686800" cy="6267545"/>
              <a:chOff x="304800" y="895255"/>
              <a:chExt cx="8686800" cy="6267545"/>
            </a:xfrm>
          </p:grpSpPr>
          <p:grpSp>
            <p:nvGrpSpPr>
              <p:cNvPr id="61" name="Group 60"/>
              <p:cNvGrpSpPr/>
              <p:nvPr/>
            </p:nvGrpSpPr>
            <p:grpSpPr>
              <a:xfrm>
                <a:off x="304800" y="990600"/>
                <a:ext cx="8686800" cy="6172200"/>
                <a:chOff x="0" y="685800"/>
                <a:chExt cx="9144000" cy="6324600"/>
              </a:xfrm>
            </p:grpSpPr>
            <p:grpSp>
              <p:nvGrpSpPr>
                <p:cNvPr id="64" name="Group 63"/>
                <p:cNvGrpSpPr/>
                <p:nvPr/>
              </p:nvGrpSpPr>
              <p:grpSpPr>
                <a:xfrm rot="-5400000">
                  <a:off x="2820484" y="4266116"/>
                  <a:ext cx="3581401" cy="1145168"/>
                  <a:chOff x="1419728" y="4285110"/>
                  <a:chExt cx="7419475" cy="892512"/>
                </a:xfrm>
              </p:grpSpPr>
              <p:sp>
                <p:nvSpPr>
                  <p:cNvPr id="88" name="Rectangle 87"/>
                  <p:cNvSpPr/>
                  <p:nvPr/>
                </p:nvSpPr>
                <p:spPr>
                  <a:xfrm>
                    <a:off x="1419728" y="4285110"/>
                    <a:ext cx="7419474" cy="5938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419729" y="5116539"/>
                    <a:ext cx="7419474" cy="6108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721266"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385217" y="4297454"/>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987308"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590225"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310858" y="4297448"/>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393726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67193" y="4297450"/>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976487" y="4297451"/>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008917" y="4297445"/>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13483" y="429744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rot="5400000">
                    <a:off x="4402578" y="4152866"/>
                    <a:ext cx="772046" cy="115531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chemeClr val="tx1"/>
                        </a:solidFill>
                        <a:latin typeface="Arial" pitchFamily="34" charset="0"/>
                        <a:cs typeface="Arial" pitchFamily="34" charset="0"/>
                      </a:rPr>
                      <a:t>RAILWAY TRACK</a:t>
                    </a:r>
                    <a:endParaRPr lang="en-US" sz="1100" dirty="0">
                      <a:solidFill>
                        <a:schemeClr val="tx1"/>
                      </a:solidFill>
                      <a:latin typeface="Arial" pitchFamily="34" charset="0"/>
                      <a:cs typeface="Arial" pitchFamily="34" charset="0"/>
                    </a:endParaRPr>
                  </a:p>
                </p:txBody>
              </p:sp>
              <p:sp>
                <p:nvSpPr>
                  <p:cNvPr id="101" name="Rectangle 100"/>
                  <p:cNvSpPr/>
                  <p:nvPr/>
                </p:nvSpPr>
                <p:spPr>
                  <a:xfrm>
                    <a:off x="8191340" y="4297456"/>
                    <a:ext cx="75880" cy="855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p:cNvSpPr/>
                <p:nvPr/>
              </p:nvSpPr>
              <p:spPr>
                <a:xfrm>
                  <a:off x="5638800" y="3429000"/>
                  <a:ext cx="1371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t>STOPPERS</a:t>
                  </a:r>
                </a:p>
              </p:txBody>
            </p:sp>
            <p:sp>
              <p:nvSpPr>
                <p:cNvPr id="66" name="Rectangle 65"/>
                <p:cNvSpPr/>
                <p:nvPr/>
              </p:nvSpPr>
              <p:spPr>
                <a:xfrm>
                  <a:off x="2286000" y="5257800"/>
                  <a:ext cx="1371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t>STOPPERS</a:t>
                  </a:r>
                </a:p>
              </p:txBody>
            </p:sp>
            <p:sp>
              <p:nvSpPr>
                <p:cNvPr id="67" name="Rectangle 66"/>
                <p:cNvSpPr/>
                <p:nvPr/>
              </p:nvSpPr>
              <p:spPr>
                <a:xfrm>
                  <a:off x="2286000" y="3429000"/>
                  <a:ext cx="1371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t>STOPPERS</a:t>
                  </a:r>
                  <a:endParaRPr lang="en-US" sz="1600" b="1" dirty="0"/>
                </a:p>
              </p:txBody>
            </p:sp>
            <p:sp>
              <p:nvSpPr>
                <p:cNvPr id="68" name="Rectangle 67"/>
                <p:cNvSpPr/>
                <p:nvPr/>
              </p:nvSpPr>
              <p:spPr>
                <a:xfrm>
                  <a:off x="5638800" y="5257800"/>
                  <a:ext cx="1371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t>STOPPERS</a:t>
                  </a:r>
                </a:p>
              </p:txBody>
            </p:sp>
            <p:sp>
              <p:nvSpPr>
                <p:cNvPr id="69" name="Rectangle 68"/>
                <p:cNvSpPr/>
                <p:nvPr/>
              </p:nvSpPr>
              <p:spPr>
                <a:xfrm>
                  <a:off x="7391400" y="3429000"/>
                  <a:ext cx="1066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Arial" pitchFamily="34" charset="0"/>
                      <a:cs typeface="Arial" pitchFamily="34" charset="0"/>
                    </a:rPr>
                    <a:t>MOTOR</a:t>
                  </a:r>
                  <a:endParaRPr lang="en-US" sz="1200" b="1" dirty="0">
                    <a:latin typeface="Arial" pitchFamily="34" charset="0"/>
                    <a:cs typeface="Arial" pitchFamily="34" charset="0"/>
                  </a:endParaRPr>
                </a:p>
              </p:txBody>
            </p:sp>
            <p:sp>
              <p:nvSpPr>
                <p:cNvPr id="70" name="Rectangle 69"/>
                <p:cNvSpPr/>
                <p:nvPr/>
              </p:nvSpPr>
              <p:spPr>
                <a:xfrm>
                  <a:off x="7391400" y="5257800"/>
                  <a:ext cx="1066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Arial" pitchFamily="34" charset="0"/>
                      <a:cs typeface="Arial" pitchFamily="34" charset="0"/>
                    </a:rPr>
                    <a:t>MOTOR</a:t>
                  </a:r>
                  <a:endParaRPr lang="en-US" sz="1200" b="1" dirty="0">
                    <a:latin typeface="Arial" pitchFamily="34" charset="0"/>
                    <a:cs typeface="Arial" pitchFamily="34" charset="0"/>
                  </a:endParaRPr>
                </a:p>
              </p:txBody>
            </p:sp>
            <p:sp>
              <p:nvSpPr>
                <p:cNvPr id="71" name="Rectangle 70"/>
                <p:cNvSpPr/>
                <p:nvPr/>
              </p:nvSpPr>
              <p:spPr>
                <a:xfrm>
                  <a:off x="838200" y="3429000"/>
                  <a:ext cx="1066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Arial" pitchFamily="34" charset="0"/>
                      <a:cs typeface="Arial" pitchFamily="34" charset="0"/>
                    </a:rPr>
                    <a:t>MOTOR</a:t>
                  </a:r>
                  <a:endParaRPr lang="en-US" sz="1200" b="1" dirty="0">
                    <a:latin typeface="Arial" pitchFamily="34" charset="0"/>
                    <a:cs typeface="Arial" pitchFamily="34" charset="0"/>
                  </a:endParaRPr>
                </a:p>
              </p:txBody>
            </p:sp>
            <p:sp>
              <p:nvSpPr>
                <p:cNvPr id="72" name="Rectangle 71"/>
                <p:cNvSpPr/>
                <p:nvPr/>
              </p:nvSpPr>
              <p:spPr>
                <a:xfrm>
                  <a:off x="838200" y="5257800"/>
                  <a:ext cx="1066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Arial" pitchFamily="34" charset="0"/>
                      <a:cs typeface="Arial" pitchFamily="34" charset="0"/>
                    </a:rPr>
                    <a:t>MOTOR</a:t>
                  </a:r>
                  <a:endParaRPr lang="en-US" sz="1200" b="1" dirty="0">
                    <a:latin typeface="Arial" pitchFamily="34" charset="0"/>
                    <a:cs typeface="Arial" pitchFamily="34" charset="0"/>
                  </a:endParaRPr>
                </a:p>
              </p:txBody>
            </p:sp>
            <p:sp>
              <p:nvSpPr>
                <p:cNvPr id="73" name="Rectangle 72"/>
                <p:cNvSpPr/>
                <p:nvPr/>
              </p:nvSpPr>
              <p:spPr>
                <a:xfrm>
                  <a:off x="2667000" y="2133600"/>
                  <a:ext cx="38100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itchFamily="34" charset="0"/>
                      <a:cs typeface="Arial" pitchFamily="34" charset="0"/>
                    </a:rPr>
                    <a:t>CONTROL UNIT</a:t>
                  </a:r>
                  <a:endParaRPr lang="en-US" sz="2400" b="1" dirty="0">
                    <a:solidFill>
                      <a:schemeClr val="tx1"/>
                    </a:solidFill>
                    <a:latin typeface="Arial" pitchFamily="34" charset="0"/>
                    <a:cs typeface="Arial" pitchFamily="34" charset="0"/>
                  </a:endParaRPr>
                </a:p>
              </p:txBody>
            </p:sp>
            <p:sp>
              <p:nvSpPr>
                <p:cNvPr id="74" name="Rounded Rectangle 73"/>
                <p:cNvSpPr/>
                <p:nvPr/>
              </p:nvSpPr>
              <p:spPr>
                <a:xfrm>
                  <a:off x="3124200" y="685800"/>
                  <a:ext cx="30480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itchFamily="34" charset="0"/>
                      <a:cs typeface="Arial" pitchFamily="34" charset="0"/>
                    </a:rPr>
                    <a:t>POWER SUPPLY</a:t>
                  </a:r>
                  <a:endParaRPr lang="en-US" sz="2000" b="1" dirty="0">
                    <a:solidFill>
                      <a:schemeClr val="tx1"/>
                    </a:solidFill>
                    <a:latin typeface="Arial" pitchFamily="34" charset="0"/>
                    <a:cs typeface="Arial" pitchFamily="34" charset="0"/>
                  </a:endParaRPr>
                </a:p>
              </p:txBody>
            </p:sp>
            <p:sp>
              <p:nvSpPr>
                <p:cNvPr id="75" name="Down Arrow 74"/>
                <p:cNvSpPr/>
                <p:nvPr/>
              </p:nvSpPr>
              <p:spPr>
                <a:xfrm>
                  <a:off x="4267200" y="1600200"/>
                  <a:ext cx="484632"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1905000" y="3751729"/>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a:off x="1905000" y="5583933"/>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rot="10800000">
                  <a:off x="7010400" y="3751729"/>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Arrow 78"/>
                <p:cNvSpPr/>
                <p:nvPr/>
              </p:nvSpPr>
              <p:spPr>
                <a:xfrm rot="10800000">
                  <a:off x="7010400" y="56007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inus 79"/>
                <p:cNvSpPr/>
                <p:nvPr/>
              </p:nvSpPr>
              <p:spPr>
                <a:xfrm rot="5400000">
                  <a:off x="6019800" y="3886200"/>
                  <a:ext cx="5715000" cy="533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Minus 80"/>
                <p:cNvSpPr/>
                <p:nvPr/>
              </p:nvSpPr>
              <p:spPr>
                <a:xfrm rot="5400000">
                  <a:off x="-2590800" y="3886200"/>
                  <a:ext cx="5715000" cy="533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a:off x="289577" y="3751729"/>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Arrow 82"/>
                <p:cNvSpPr/>
                <p:nvPr/>
              </p:nvSpPr>
              <p:spPr>
                <a:xfrm>
                  <a:off x="304800" y="56007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p:cNvSpPr/>
                <p:nvPr/>
              </p:nvSpPr>
              <p:spPr>
                <a:xfrm rot="10800000">
                  <a:off x="8458200" y="56007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p:cNvSpPr/>
                <p:nvPr/>
              </p:nvSpPr>
              <p:spPr>
                <a:xfrm rot="10800000">
                  <a:off x="8458200" y="3752872"/>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p:cNvSpPr/>
                <p:nvPr/>
              </p:nvSpPr>
              <p:spPr>
                <a:xfrm>
                  <a:off x="6477000" y="2496671"/>
                  <a:ext cx="2362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eft Arrow 86"/>
                <p:cNvSpPr/>
                <p:nvPr/>
              </p:nvSpPr>
              <p:spPr>
                <a:xfrm>
                  <a:off x="304800" y="2496671"/>
                  <a:ext cx="2362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p:cNvSpPr/>
              <p:nvPr/>
            </p:nvSpPr>
            <p:spPr>
              <a:xfrm>
                <a:off x="6732896" y="900717"/>
                <a:ext cx="1981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METAL</a:t>
                </a:r>
              </a:p>
              <a:p>
                <a:pPr algn="ctr"/>
                <a:r>
                  <a:rPr lang="en-US" sz="1400" b="1" dirty="0" smtClean="0">
                    <a:solidFill>
                      <a:schemeClr val="tx1"/>
                    </a:solidFill>
                    <a:latin typeface="Arial" panose="020B0604020202020204" pitchFamily="34" charset="0"/>
                    <a:cs typeface="Arial" panose="020B0604020202020204" pitchFamily="34" charset="0"/>
                  </a:rPr>
                  <a:t>DETECTOR/SENSOR</a:t>
                </a:r>
                <a:endParaRPr lang="en-US" sz="1400" b="1" dirty="0">
                  <a:solidFill>
                    <a:schemeClr val="tx1"/>
                  </a:solidFill>
                  <a:latin typeface="Arial" panose="020B0604020202020204" pitchFamily="34" charset="0"/>
                  <a:cs typeface="Arial" panose="020B0604020202020204" pitchFamily="34" charset="0"/>
                </a:endParaRPr>
              </a:p>
            </p:txBody>
          </p:sp>
          <p:sp>
            <p:nvSpPr>
              <p:cNvPr id="63" name="Rectangle 62"/>
              <p:cNvSpPr/>
              <p:nvPr/>
            </p:nvSpPr>
            <p:spPr>
              <a:xfrm>
                <a:off x="533400" y="895255"/>
                <a:ext cx="1981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METAL</a:t>
                </a:r>
              </a:p>
              <a:p>
                <a:pPr algn="ctr"/>
                <a:r>
                  <a:rPr lang="en-US" sz="1400" b="1" dirty="0" smtClean="0">
                    <a:solidFill>
                      <a:schemeClr val="tx1"/>
                    </a:solidFill>
                    <a:latin typeface="Arial" panose="020B0604020202020204" pitchFamily="34" charset="0"/>
                    <a:cs typeface="Arial" panose="020B0604020202020204" pitchFamily="34" charset="0"/>
                  </a:rPr>
                  <a:t>DETECTOR/SENSOR</a:t>
                </a:r>
                <a:endParaRPr lang="en-US" sz="1400" b="1" dirty="0">
                  <a:solidFill>
                    <a:schemeClr val="tx1"/>
                  </a:solidFill>
                  <a:latin typeface="Arial" panose="020B0604020202020204" pitchFamily="34" charset="0"/>
                  <a:cs typeface="Arial" panose="020B0604020202020204" pitchFamily="34" charset="0"/>
                </a:endParaRPr>
              </a:p>
            </p:txBody>
          </p:sp>
        </p:grpSp>
        <p:sp>
          <p:nvSpPr>
            <p:cNvPr id="57" name="Minus 56"/>
            <p:cNvSpPr/>
            <p:nvPr/>
          </p:nvSpPr>
          <p:spPr>
            <a:xfrm rot="5400000">
              <a:off x="7153835" y="1723464"/>
              <a:ext cx="1008529"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inus 57"/>
            <p:cNvSpPr/>
            <p:nvPr/>
          </p:nvSpPr>
          <p:spPr>
            <a:xfrm rot="5400000">
              <a:off x="920219" y="1738917"/>
              <a:ext cx="1008530"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1524000" y="2316839"/>
              <a:ext cx="1143000" cy="332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rot="10800000">
              <a:off x="6477000" y="2318340"/>
              <a:ext cx="1143000" cy="332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p:cNvSpPr/>
          <p:nvPr/>
        </p:nvSpPr>
        <p:spPr>
          <a:xfrm>
            <a:off x="2571736" y="6000768"/>
            <a:ext cx="4151521" cy="369332"/>
          </a:xfrm>
          <a:prstGeom prst="rect">
            <a:avLst/>
          </a:prstGeom>
        </p:spPr>
        <p:txBody>
          <a:bodyPr wrap="none">
            <a:spAutoFit/>
          </a:bodyPr>
          <a:lstStyle/>
          <a:p>
            <a:pPr algn="ctr">
              <a:buNone/>
            </a:pPr>
            <a:r>
              <a:rPr lang="en-US" dirty="0" smtClean="0"/>
              <a:t>Figure 2: Block Diagram of Smart Railway Gate</a:t>
            </a:r>
            <a:endParaRPr lang="en-US" dirty="0"/>
          </a:p>
        </p:txBody>
      </p:sp>
    </p:spTree>
    <p:extLst>
      <p:ext uri="{BB962C8B-B14F-4D97-AF65-F5344CB8AC3E}">
        <p14:creationId xmlns:p14="http://schemas.microsoft.com/office/powerpoint/2010/main" val="1772810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4356"/>
          </a:xfrm>
          <a:solidFill>
            <a:srgbClr val="92D050"/>
          </a:solidFill>
        </p:spPr>
        <p:txBody>
          <a:bodyPr>
            <a:noAutofit/>
          </a:bodyPr>
          <a:lstStyle/>
          <a:p>
            <a:pPr algn="ctr"/>
            <a:r>
              <a:rPr lang="en-US" sz="3200" b="1" dirty="0" smtClean="0">
                <a:solidFill>
                  <a:schemeClr val="bg1"/>
                </a:solidFill>
                <a:latin typeface="Agency FB" pitchFamily="34" charset="0"/>
              </a:rPr>
              <a:t>METHODOLOGY (FIELD SURVEY)</a:t>
            </a:r>
            <a:endParaRPr lang="en-US" sz="3600" b="1" dirty="0">
              <a:solidFill>
                <a:schemeClr val="bg1"/>
              </a:solidFill>
              <a:latin typeface="Agency FB" pitchFamily="34" charset="0"/>
            </a:endParaRPr>
          </a:p>
        </p:txBody>
      </p:sp>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14</a:t>
            </a:fld>
            <a:endParaRPr lang="en-US" dirty="0"/>
          </a:p>
        </p:txBody>
      </p:sp>
      <p:sp>
        <p:nvSpPr>
          <p:cNvPr id="9" name="Rectangle 8"/>
          <p:cNvSpPr/>
          <p:nvPr/>
        </p:nvSpPr>
        <p:spPr>
          <a:xfrm>
            <a:off x="419100" y="714356"/>
            <a:ext cx="8229599" cy="10141238"/>
          </a:xfrm>
          <a:prstGeom prst="rect">
            <a:avLst/>
          </a:prstGeom>
        </p:spPr>
        <p:txBody>
          <a:bodyPr wrap="square">
            <a:spAutoFit/>
          </a:bodyPr>
          <a:lstStyle/>
          <a:p>
            <a:pPr marL="342900" indent="-342900" algn="just">
              <a:buFont typeface="Wingdings" pitchFamily="2" charset="2"/>
              <a:buChar char="Ø"/>
              <a:defRPr/>
            </a:pPr>
            <a:r>
              <a:rPr lang="en-US" sz="2300" b="1" dirty="0" smtClean="0">
                <a:cs typeface="Times New Roman" pitchFamily="18" charset="0"/>
              </a:rPr>
              <a:t> </a:t>
            </a:r>
            <a:r>
              <a:rPr lang="en-US" sz="2300" b="1" dirty="0" smtClean="0">
                <a:solidFill>
                  <a:srgbClr val="0070C0"/>
                </a:solidFill>
                <a:latin typeface="Times New Roman" pitchFamily="18" charset="0"/>
                <a:cs typeface="Times New Roman" pitchFamily="18" charset="0"/>
              </a:rPr>
              <a:t>The project implementation starts with the prototype implementation in a field where the system need to be installed.</a:t>
            </a:r>
          </a:p>
          <a:p>
            <a:pPr marL="342900" indent="-342900" algn="just">
              <a:buFont typeface="Wingdings" pitchFamily="2" charset="2"/>
              <a:buChar char="Ø"/>
              <a:defRPr/>
            </a:pPr>
            <a:endParaRPr lang="en-US"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US" sz="2300" b="1" dirty="0" smtClean="0">
                <a:solidFill>
                  <a:srgbClr val="0070C0"/>
                </a:solidFill>
                <a:latin typeface="Times New Roman" pitchFamily="18" charset="0"/>
                <a:cs typeface="Times New Roman" pitchFamily="18" charset="0"/>
              </a:rPr>
              <a:t>The survey results to select an optimal field for project installation and execution</a:t>
            </a:r>
          </a:p>
          <a:p>
            <a:pPr marL="342900" indent="-342900" algn="just">
              <a:buFont typeface="Wingdings" pitchFamily="2" charset="2"/>
              <a:buChar char="Ø"/>
              <a:defRPr/>
            </a:pPr>
            <a:endParaRPr lang="en-US"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US" sz="2300" b="1" dirty="0" smtClean="0">
                <a:solidFill>
                  <a:srgbClr val="0070C0"/>
                </a:solidFill>
                <a:latin typeface="Times New Roman" pitchFamily="18" charset="0"/>
                <a:cs typeface="Times New Roman" pitchFamily="18" charset="0"/>
              </a:rPr>
              <a:t>The field survey comprises distance measuring distance between the platforms and the selection of a Railway gate</a:t>
            </a:r>
          </a:p>
          <a:p>
            <a:pPr marL="342900" indent="-342900" algn="just">
              <a:buFont typeface="Wingdings" pitchFamily="2" charset="2"/>
              <a:buChar char="Ø"/>
              <a:defRPr/>
            </a:pPr>
            <a:endParaRPr lang="en-US"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US" sz="2300" b="1" dirty="0" smtClean="0">
                <a:solidFill>
                  <a:srgbClr val="0070C0"/>
                </a:solidFill>
                <a:latin typeface="Times New Roman" pitchFamily="18" charset="0"/>
                <a:cs typeface="Times New Roman" pitchFamily="18" charset="0"/>
              </a:rPr>
              <a:t>The survey leads to choose the appropriate components and its specifications required for project execution</a:t>
            </a:r>
          </a:p>
          <a:p>
            <a:pPr marL="342900" indent="-342900" algn="just">
              <a:buFont typeface="Wingdings" pitchFamily="2" charset="2"/>
              <a:buChar char="Ø"/>
              <a:defRPr/>
            </a:pPr>
            <a:endParaRPr lang="en-US"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US" sz="2300" b="1" dirty="0" err="1" smtClean="0">
                <a:solidFill>
                  <a:srgbClr val="0070C0"/>
                </a:solidFill>
                <a:latin typeface="Times New Roman" pitchFamily="18" charset="0"/>
                <a:cs typeface="Times New Roman" pitchFamily="18" charset="0"/>
              </a:rPr>
              <a:t>Devanahalli</a:t>
            </a:r>
            <a:r>
              <a:rPr lang="en-US" sz="2300" b="1" dirty="0" smtClean="0">
                <a:solidFill>
                  <a:srgbClr val="0070C0"/>
                </a:solidFill>
                <a:latin typeface="Times New Roman" pitchFamily="18" charset="0"/>
                <a:cs typeface="Times New Roman" pitchFamily="18" charset="0"/>
              </a:rPr>
              <a:t> Railway station in Karnataka has chosen to undergo the entire survey and Installation process, considering the location feasibility</a:t>
            </a:r>
          </a:p>
          <a:p>
            <a:pPr algn="just">
              <a:defRPr/>
            </a:pPr>
            <a:endParaRPr lang="en-US" sz="2300" b="1" dirty="0" smtClean="0">
              <a:cs typeface="Times New Roman" pitchFamily="18" charset="0"/>
            </a:endParaRPr>
          </a:p>
          <a:p>
            <a:pPr algn="just">
              <a:defRPr/>
            </a:pPr>
            <a:endParaRPr lang="en-US" sz="2300" b="1" dirty="0" smtClean="0">
              <a:cs typeface="Times New Roman" pitchFamily="18" charset="0"/>
            </a:endParaRPr>
          </a:p>
          <a:p>
            <a:pPr algn="just">
              <a:defRPr/>
            </a:pPr>
            <a:endParaRPr lang="en-US" sz="2400" dirty="0" smtClean="0">
              <a:latin typeface="Arial" panose="020B0604020202020204" pitchFamily="34" charset="0"/>
            </a:endParaRPr>
          </a:p>
          <a:p>
            <a:pPr algn="just">
              <a:defRPr/>
            </a:pPr>
            <a:endParaRPr lang="en-US" sz="2400" dirty="0" smtClean="0">
              <a:latin typeface="Arial" panose="020B0604020202020204" pitchFamily="34" charset="0"/>
            </a:endParaRPr>
          </a:p>
          <a:p>
            <a:pPr algn="just">
              <a:defRPr/>
            </a:pPr>
            <a:r>
              <a:rPr lang="en-US" sz="2400" dirty="0" smtClean="0">
                <a:latin typeface="Arial" pitchFamily="34" charset="0"/>
                <a:cs typeface="Arial" pitchFamily="34" charset="0"/>
              </a:rPr>
              <a:t>  </a:t>
            </a:r>
          </a:p>
          <a:p>
            <a:pPr algn="just">
              <a:defRPr/>
            </a:pPr>
            <a:endParaRPr lang="en-US" sz="2300" b="1" dirty="0" smtClean="0">
              <a:cs typeface="Times New Roman" pitchFamily="18" charset="0"/>
            </a:endParaRPr>
          </a:p>
          <a:p>
            <a:pPr algn="just">
              <a:defRPr/>
            </a:pPr>
            <a:r>
              <a:rPr lang="en-US" sz="2400" dirty="0" smtClean="0">
                <a:latin typeface="Arial" pitchFamily="34" charset="0"/>
                <a:cs typeface="Arial" pitchFamily="34" charset="0"/>
              </a:rPr>
              <a:t> </a:t>
            </a:r>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954914"/>
          </a:xfrm>
          <a:solidFill>
            <a:srgbClr val="92D050"/>
          </a:solidFill>
        </p:spPr>
        <p:txBody>
          <a:bodyPr>
            <a:noAutofit/>
          </a:bodyPr>
          <a:lstStyle/>
          <a:p>
            <a:pPr algn="ctr"/>
            <a:r>
              <a:rPr lang="en-US" sz="2800" b="1" dirty="0" smtClean="0">
                <a:solidFill>
                  <a:schemeClr val="bg1"/>
                </a:solidFill>
                <a:latin typeface="Times New Roman" pitchFamily="18" charset="0"/>
                <a:cs typeface="Times New Roman" pitchFamily="18" charset="0"/>
              </a:rPr>
              <a:t>SMART PLATFORM &amp; SMART RAILWAY GATE INSTALLATION</a:t>
            </a:r>
            <a:endParaRPr lang="en-US" sz="2800" b="1" dirty="0">
              <a:solidFill>
                <a:schemeClr val="bg1"/>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15</a:t>
            </a:fld>
            <a:endParaRPr lang="en-US" dirty="0"/>
          </a:p>
        </p:txBody>
      </p:sp>
      <p:sp>
        <p:nvSpPr>
          <p:cNvPr id="9" name="Rectangle 8"/>
          <p:cNvSpPr/>
          <p:nvPr/>
        </p:nvSpPr>
        <p:spPr>
          <a:xfrm>
            <a:off x="428596" y="857232"/>
            <a:ext cx="8229599" cy="8802410"/>
          </a:xfrm>
          <a:prstGeom prst="rect">
            <a:avLst/>
          </a:prstGeom>
        </p:spPr>
        <p:txBody>
          <a:bodyPr wrap="square">
            <a:spAutoFit/>
          </a:bodyPr>
          <a:lstStyle/>
          <a:p>
            <a:pPr algn="just">
              <a:defRPr/>
            </a:pPr>
            <a:endParaRPr lang="en-US" sz="2800" b="1" dirty="0" smtClean="0">
              <a:solidFill>
                <a:srgbClr val="0070C0"/>
              </a:solidFill>
              <a:latin typeface="Times New Roman" pitchFamily="18" charset="0"/>
              <a:cs typeface="Times New Roman" pitchFamily="18" charset="0"/>
            </a:endParaRPr>
          </a:p>
          <a:p>
            <a:pPr algn="just">
              <a:defRPr/>
            </a:pPr>
            <a:r>
              <a:rPr lang="en-US" sz="2800" b="1" dirty="0" smtClean="0">
                <a:solidFill>
                  <a:srgbClr val="0070C0"/>
                </a:solidFill>
                <a:latin typeface="Times New Roman" pitchFamily="18" charset="0"/>
                <a:cs typeface="Times New Roman" pitchFamily="18" charset="0"/>
              </a:rPr>
              <a:t>The Installation of Smart Platform involves in setting up of the following sub modules.</a:t>
            </a:r>
          </a:p>
          <a:p>
            <a:r>
              <a:rPr lang="en-US" sz="2800" b="1" dirty="0" smtClean="0">
                <a:solidFill>
                  <a:srgbClr val="C00000"/>
                </a:solidFill>
                <a:latin typeface="Times New Roman" pitchFamily="18" charset="0"/>
                <a:cs typeface="Times New Roman" pitchFamily="18" charset="0"/>
              </a:rPr>
              <a:t>Input </a:t>
            </a:r>
            <a:r>
              <a:rPr lang="en-US" sz="2800" b="1" dirty="0">
                <a:solidFill>
                  <a:srgbClr val="C00000"/>
                </a:solidFill>
                <a:latin typeface="Times New Roman" pitchFamily="18" charset="0"/>
                <a:cs typeface="Times New Roman" pitchFamily="18" charset="0"/>
              </a:rPr>
              <a:t>Unit</a:t>
            </a:r>
            <a:r>
              <a:rPr lang="en-US" sz="2800" b="1" dirty="0" smtClean="0">
                <a:solidFill>
                  <a:srgbClr val="C00000"/>
                </a:solidFill>
                <a:latin typeface="Times New Roman" pitchFamily="18" charset="0"/>
                <a:cs typeface="Times New Roman" pitchFamily="18" charset="0"/>
              </a:rPr>
              <a:t>: </a:t>
            </a:r>
            <a:r>
              <a:rPr lang="en-US" sz="2800" b="1" dirty="0" smtClean="0">
                <a:solidFill>
                  <a:srgbClr val="0070C0"/>
                </a:solidFill>
                <a:latin typeface="Times New Roman" pitchFamily="18" charset="0"/>
                <a:cs typeface="Times New Roman" pitchFamily="18" charset="0"/>
              </a:rPr>
              <a:t>It measures/senses </a:t>
            </a:r>
            <a:r>
              <a:rPr lang="en-US" sz="2800" b="1" dirty="0">
                <a:solidFill>
                  <a:srgbClr val="0070C0"/>
                </a:solidFill>
                <a:latin typeface="Times New Roman" pitchFamily="18" charset="0"/>
                <a:cs typeface="Times New Roman" pitchFamily="18" charset="0"/>
              </a:rPr>
              <a:t>the Train information, which is  approaching our intended Railway station. </a:t>
            </a:r>
            <a:endParaRPr lang="en-US" sz="2800" b="1" dirty="0" smtClean="0">
              <a:solidFill>
                <a:srgbClr val="0070C0"/>
              </a:solidFill>
              <a:latin typeface="Times New Roman" pitchFamily="18" charset="0"/>
              <a:cs typeface="Times New Roman" pitchFamily="18" charset="0"/>
            </a:endParaRPr>
          </a:p>
          <a:p>
            <a:pPr algn="just"/>
            <a:endParaRPr lang="en-US" sz="2800" b="1" dirty="0">
              <a:solidFill>
                <a:srgbClr val="0070C0"/>
              </a:solidFill>
              <a:latin typeface="Times New Roman" pitchFamily="18" charset="0"/>
              <a:cs typeface="Times New Roman" pitchFamily="18" charset="0"/>
            </a:endParaRPr>
          </a:p>
          <a:p>
            <a:pPr marL="457200" indent="-457200" algn="just">
              <a:buAutoNum type="arabicPeriod"/>
            </a:pPr>
            <a:r>
              <a:rPr lang="en-US" sz="2800" b="1" dirty="0" smtClean="0">
                <a:solidFill>
                  <a:srgbClr val="FF0000"/>
                </a:solidFill>
                <a:latin typeface="Times New Roman" pitchFamily="18" charset="0"/>
                <a:cs typeface="Times New Roman" pitchFamily="18" charset="0"/>
              </a:rPr>
              <a:t>Proximity </a:t>
            </a:r>
            <a:r>
              <a:rPr lang="en-US" sz="2800" b="1" dirty="0">
                <a:solidFill>
                  <a:srgbClr val="FF0000"/>
                </a:solidFill>
                <a:latin typeface="Times New Roman" pitchFamily="18" charset="0"/>
                <a:cs typeface="Times New Roman" pitchFamily="18" charset="0"/>
              </a:rPr>
              <a:t>Sensor: </a:t>
            </a:r>
            <a:r>
              <a:rPr lang="en-US" sz="2800" b="1" dirty="0" smtClean="0">
                <a:solidFill>
                  <a:srgbClr val="0070C0"/>
                </a:solidFill>
                <a:latin typeface="Times New Roman" pitchFamily="18" charset="0"/>
                <a:cs typeface="Times New Roman" pitchFamily="18" charset="0"/>
              </a:rPr>
              <a:t>T</a:t>
            </a:r>
            <a:r>
              <a:rPr lang="en-IN" sz="2800" dirty="0" smtClean="0">
                <a:solidFill>
                  <a:srgbClr val="0070C0"/>
                </a:solidFill>
                <a:latin typeface="Times New Roman" pitchFamily="18" charset="0"/>
                <a:cs typeface="Times New Roman" pitchFamily="18" charset="0"/>
              </a:rPr>
              <a:t>o </a:t>
            </a:r>
            <a:r>
              <a:rPr lang="en-IN" sz="2800" dirty="0">
                <a:solidFill>
                  <a:srgbClr val="0070C0"/>
                </a:solidFill>
                <a:latin typeface="Times New Roman" pitchFamily="18" charset="0"/>
                <a:cs typeface="Times New Roman" pitchFamily="18" charset="0"/>
              </a:rPr>
              <a:t>detect the presence of nearby objects without any physical contact. </a:t>
            </a:r>
            <a:endParaRPr lang="en-IN" sz="2800" dirty="0" smtClean="0">
              <a:solidFill>
                <a:srgbClr val="0070C0"/>
              </a:solidFill>
              <a:latin typeface="Times New Roman" pitchFamily="18" charset="0"/>
              <a:cs typeface="Times New Roman" pitchFamily="18" charset="0"/>
            </a:endParaRPr>
          </a:p>
          <a:p>
            <a:pPr algn="just"/>
            <a:endParaRPr lang="en-IN" sz="2800" dirty="0" smtClean="0">
              <a:solidFill>
                <a:srgbClr val="0070C0"/>
              </a:solidFill>
            </a:endParaRPr>
          </a:p>
          <a:p>
            <a:pPr marL="457200" indent="-457200" algn="just"/>
            <a:endParaRPr lang="en-IN" sz="2000" dirty="0" smtClean="0"/>
          </a:p>
          <a:p>
            <a:pPr marL="457200" indent="-457200" algn="just"/>
            <a:endParaRPr lang="en-IN" sz="2000" dirty="0"/>
          </a:p>
          <a:p>
            <a:pPr marL="457200" indent="-457200" algn="just"/>
            <a:endParaRPr lang="en-IN" sz="2000" dirty="0" smtClean="0"/>
          </a:p>
          <a:p>
            <a:pPr marL="457200" indent="-457200" algn="just"/>
            <a:r>
              <a:rPr lang="en-IN" sz="2000" dirty="0" smtClean="0"/>
              <a:t>					Figure 3: </a:t>
            </a:r>
            <a:r>
              <a:rPr lang="en-IN" sz="2000" dirty="0"/>
              <a:t>Proximity Sensor</a:t>
            </a:r>
          </a:p>
          <a:p>
            <a:pPr marL="457200" indent="-457200" algn="just">
              <a:buNone/>
            </a:pPr>
            <a:endParaRPr lang="en-IN" sz="2000" dirty="0"/>
          </a:p>
          <a:p>
            <a:pPr marL="457200" indent="-457200" algn="just">
              <a:buNone/>
            </a:pPr>
            <a:endParaRPr lang="en-IN" sz="2000" dirty="0"/>
          </a:p>
          <a:p>
            <a:pPr algn="just">
              <a:defRPr/>
            </a:pPr>
            <a:endParaRPr lang="en-US" sz="2300" b="1" dirty="0" smtClean="0">
              <a:cs typeface="Times New Roman" pitchFamily="18" charset="0"/>
            </a:endParaRPr>
          </a:p>
          <a:p>
            <a:pPr algn="just">
              <a:defRPr/>
            </a:pPr>
            <a:endParaRPr lang="en-US" sz="2300" b="1" dirty="0" smtClean="0">
              <a:cs typeface="Times New Roman" pitchFamily="18" charset="0"/>
            </a:endParaRPr>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pic>
        <p:nvPicPr>
          <p:cNvPr id="10" name="Picture 9" descr="PS.png"/>
          <p:cNvPicPr>
            <a:picLocks noChangeAspect="1"/>
          </p:cNvPicPr>
          <p:nvPr/>
        </p:nvPicPr>
        <p:blipFill>
          <a:blip r:embed="rId3" cstate="print"/>
          <a:stretch>
            <a:fillRect/>
          </a:stretch>
        </p:blipFill>
        <p:spPr>
          <a:xfrm>
            <a:off x="3707498" y="4790278"/>
            <a:ext cx="1652799" cy="114300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124744"/>
            <a:ext cx="8534400" cy="5376090"/>
          </a:xfrm>
        </p:spPr>
        <p:txBody>
          <a:bodyPr>
            <a:normAutofit/>
          </a:bodyPr>
          <a:lstStyle/>
          <a:p>
            <a:pPr marL="457200" indent="-457200" algn="just">
              <a:buNone/>
            </a:pPr>
            <a:r>
              <a:rPr lang="en-US" sz="2800" b="1" dirty="0" smtClean="0">
                <a:solidFill>
                  <a:srgbClr val="FF0000"/>
                </a:solidFill>
              </a:rPr>
              <a:t>2</a:t>
            </a:r>
            <a:r>
              <a:rPr lang="en-US" sz="2800" b="1" dirty="0" smtClean="0">
                <a:solidFill>
                  <a:srgbClr val="FF0000"/>
                </a:solidFill>
                <a:latin typeface="Times New Roman" pitchFamily="18" charset="0"/>
                <a:cs typeface="Times New Roman" pitchFamily="18" charset="0"/>
              </a:rPr>
              <a:t>.</a:t>
            </a:r>
            <a:r>
              <a:rPr lang="en-US" sz="2800" b="1"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Image processing/Machine Learning Paradigm: </a:t>
            </a:r>
          </a:p>
          <a:p>
            <a:pPr marL="457200" indent="-457200" algn="just">
              <a:buNone/>
            </a:pPr>
            <a:r>
              <a:rPr lang="en-US" sz="2400" b="1" dirty="0" smtClean="0">
                <a:latin typeface="Times New Roman" pitchFamily="18" charset="0"/>
                <a:cs typeface="Times New Roman" pitchFamily="18" charset="0"/>
              </a:rPr>
              <a:t>	</a:t>
            </a:r>
          </a:p>
          <a:p>
            <a:pPr algn="just">
              <a:buFont typeface="Wingdings" pitchFamily="2" charset="2"/>
              <a:buChar char="§"/>
            </a:pPr>
            <a:r>
              <a:rPr lang="en-US" sz="2400" b="1" dirty="0" smtClean="0">
                <a:solidFill>
                  <a:srgbClr val="0070C0"/>
                </a:solidFill>
                <a:latin typeface="Times New Roman" pitchFamily="18" charset="0"/>
                <a:cs typeface="Times New Roman" pitchFamily="18" charset="0"/>
              </a:rPr>
              <a:t>The problem with the proximity sensor /Infrared Sensor is, they are very agile in detecting the objects, means they will detect every object passed  across them and triggers the control unit. </a:t>
            </a:r>
          </a:p>
          <a:p>
            <a:pPr marL="0" indent="0" algn="just">
              <a:buNone/>
            </a:pPr>
            <a:endParaRPr lang="en-US" sz="2400" b="1" dirty="0" smtClean="0">
              <a:solidFill>
                <a:srgbClr val="0070C0"/>
              </a:solidFill>
              <a:latin typeface="Times New Roman" pitchFamily="18" charset="0"/>
              <a:cs typeface="Times New Roman" pitchFamily="18" charset="0"/>
            </a:endParaRPr>
          </a:p>
          <a:p>
            <a:pPr algn="just">
              <a:buFont typeface="Wingdings" pitchFamily="2" charset="2"/>
              <a:buChar char="§"/>
            </a:pPr>
            <a:r>
              <a:rPr lang="en-US" sz="2400" b="1" dirty="0" smtClean="0">
                <a:solidFill>
                  <a:srgbClr val="0070C0"/>
                </a:solidFill>
                <a:latin typeface="Times New Roman" pitchFamily="18" charset="0"/>
                <a:cs typeface="Times New Roman" pitchFamily="18" charset="0"/>
              </a:rPr>
              <a:t>To Machine algorithms for detecting the train approach with high accuracy eventually to reduce the errors.</a:t>
            </a:r>
          </a:p>
          <a:p>
            <a:pPr marL="457200" indent="-457200">
              <a:buNone/>
            </a:pPr>
            <a:endParaRPr lang="en-US" sz="2200" b="1" dirty="0" smtClean="0"/>
          </a:p>
          <a:p>
            <a:pPr marL="457200" indent="-457200">
              <a:buNone/>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16</a:t>
            </a:fld>
            <a:endParaRPr lang="en-US" dirty="0"/>
          </a:p>
        </p:txBody>
      </p:sp>
      <p:sp>
        <p:nvSpPr>
          <p:cNvPr id="9" name="Title 1"/>
          <p:cNvSpPr>
            <a:spLocks noGrp="1"/>
          </p:cNvSpPr>
          <p:nvPr>
            <p:ph type="title"/>
          </p:nvPr>
        </p:nvSpPr>
        <p:spPr>
          <a:xfrm>
            <a:off x="376642" y="116632"/>
            <a:ext cx="8229600" cy="714356"/>
          </a:xfrm>
          <a:solidFill>
            <a:srgbClr val="92D050"/>
          </a:solidFill>
        </p:spPr>
        <p:txBody>
          <a:bodyPr>
            <a:noAutofit/>
          </a:bodyPr>
          <a:lstStyle/>
          <a:p>
            <a:pPr algn="ctr"/>
            <a:r>
              <a:rPr lang="en-US" sz="2800" b="1" dirty="0" smtClean="0">
                <a:solidFill>
                  <a:schemeClr val="bg1"/>
                </a:solidFill>
                <a:latin typeface="Agency FB" pitchFamily="34" charset="0"/>
              </a:rPr>
              <a:t>Conti.</a:t>
            </a:r>
            <a:endParaRPr lang="en-US" sz="3200" b="1" dirty="0">
              <a:solidFill>
                <a:schemeClr val="bg1"/>
              </a:solidFill>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42" y="116632"/>
            <a:ext cx="8229600" cy="714356"/>
          </a:xfrm>
          <a:solidFill>
            <a:srgbClr val="92D050"/>
          </a:solidFill>
        </p:spPr>
        <p:txBody>
          <a:bodyPr>
            <a:noAutofit/>
          </a:bodyPr>
          <a:lstStyle/>
          <a:p>
            <a:pPr algn="ctr"/>
            <a:r>
              <a:rPr lang="en-US" sz="2800" b="1" dirty="0" smtClean="0">
                <a:solidFill>
                  <a:schemeClr val="bg1"/>
                </a:solidFill>
                <a:latin typeface="Agency FB" pitchFamily="34" charset="0"/>
              </a:rPr>
              <a:t>Conti.</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57158" y="785794"/>
            <a:ext cx="8534400" cy="5715040"/>
          </a:xfrm>
        </p:spPr>
        <p:txBody>
          <a:bodyPr>
            <a:normAutofit lnSpcReduction="10000"/>
          </a:bodyPr>
          <a:lstStyle/>
          <a:p>
            <a:pPr marL="457200" indent="-457200" algn="just">
              <a:buNone/>
            </a:pPr>
            <a:r>
              <a:rPr lang="en-US" sz="2200" b="1" dirty="0" smtClean="0">
                <a:solidFill>
                  <a:srgbClr val="FF0000"/>
                </a:solidFill>
                <a:latin typeface="Times New Roman" pitchFamily="18" charset="0"/>
                <a:cs typeface="Times New Roman" pitchFamily="18" charset="0"/>
              </a:rPr>
              <a:t>Image processing/Machine Learning Paradigm </a:t>
            </a:r>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just">
              <a:buNone/>
            </a:pPr>
            <a:endParaRPr lang="en-US" sz="2200" b="1" dirty="0" smtClean="0"/>
          </a:p>
          <a:p>
            <a:pPr marL="457200" indent="-457200" algn="ctr">
              <a:buNone/>
            </a:pPr>
            <a:endParaRPr lang="en-US" sz="2200" b="1" dirty="0" smtClean="0"/>
          </a:p>
          <a:p>
            <a:pPr marL="457200" indent="-457200" algn="ctr">
              <a:buNone/>
            </a:pPr>
            <a:endParaRPr lang="en-US" sz="2200" b="1" dirty="0" smtClean="0"/>
          </a:p>
          <a:p>
            <a:pPr marL="457200" indent="-457200" algn="ctr">
              <a:buNone/>
            </a:pPr>
            <a:r>
              <a:rPr lang="en-US" sz="2200" b="1" dirty="0" smtClean="0"/>
              <a:t>Figure 5: Learning Model</a:t>
            </a:r>
          </a:p>
          <a:p>
            <a:pPr marL="457200" indent="-457200" algn="just">
              <a:buNone/>
            </a:pPr>
            <a:r>
              <a:rPr lang="en-US" sz="2200" b="1" dirty="0" smtClean="0"/>
              <a:t>	</a:t>
            </a:r>
          </a:p>
          <a:p>
            <a:pPr marL="457200" indent="-457200">
              <a:buNone/>
            </a:pPr>
            <a:endParaRPr lang="en-US" sz="2200" b="1" dirty="0" smtClean="0"/>
          </a:p>
          <a:p>
            <a:pPr marL="457200" indent="-457200">
              <a:buNone/>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17</a:t>
            </a:fld>
            <a:endParaRPr lang="en-US" dirty="0"/>
          </a:p>
        </p:txBody>
      </p:sp>
      <p:pic>
        <p:nvPicPr>
          <p:cNvPr id="6" name="Picture 5" descr="Capture33.JPG"/>
          <p:cNvPicPr/>
          <p:nvPr/>
        </p:nvPicPr>
        <p:blipFill>
          <a:blip r:embed="rId3"/>
          <a:stretch>
            <a:fillRect/>
          </a:stretch>
        </p:blipFill>
        <p:spPr>
          <a:xfrm>
            <a:off x="785786" y="1357298"/>
            <a:ext cx="7786742" cy="414340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439718"/>
          </a:xfrm>
          <a:solidFill>
            <a:srgbClr val="92D050"/>
          </a:solidFill>
        </p:spPr>
        <p:txBody>
          <a:bodyPr>
            <a:noAutofit/>
          </a:bodyPr>
          <a:lstStyle/>
          <a:p>
            <a:pPr algn="ctr"/>
            <a:r>
              <a:rPr lang="en-US" sz="2800" b="1" dirty="0" smtClean="0">
                <a:solidFill>
                  <a:schemeClr val="bg1"/>
                </a:solidFill>
                <a:latin typeface="Agency FB" pitchFamily="34" charset="0"/>
              </a:rPr>
              <a:t>Conti. </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57158" y="785794"/>
            <a:ext cx="8501122" cy="7215238"/>
          </a:xfrm>
        </p:spPr>
        <p:txBody>
          <a:bodyPr>
            <a:normAutofit fontScale="77500" lnSpcReduction="20000"/>
          </a:bodyPr>
          <a:lstStyle/>
          <a:p>
            <a:pPr marL="457200" indent="-457200" algn="just">
              <a:buNone/>
            </a:pPr>
            <a:r>
              <a:rPr lang="en-US" sz="5700" b="1" dirty="0" smtClean="0">
                <a:solidFill>
                  <a:srgbClr val="C00000"/>
                </a:solidFill>
              </a:rPr>
              <a:t>C</a:t>
            </a:r>
            <a:r>
              <a:rPr lang="en-US" sz="4100" b="1" dirty="0" smtClean="0">
                <a:solidFill>
                  <a:srgbClr val="C00000"/>
                </a:solidFill>
              </a:rPr>
              <a:t>ommunication interface</a:t>
            </a:r>
          </a:p>
          <a:p>
            <a:pPr algn="just">
              <a:buFont typeface="Wingdings" pitchFamily="2" charset="2"/>
              <a:buChar char="Ø"/>
            </a:pPr>
            <a:r>
              <a:rPr lang="en-US" sz="3300" b="1" dirty="0" smtClean="0">
                <a:solidFill>
                  <a:srgbClr val="0070C0"/>
                </a:solidFill>
                <a:latin typeface="Times New Roman" pitchFamily="18" charset="0"/>
                <a:cs typeface="Times New Roman" pitchFamily="18" charset="0"/>
              </a:rPr>
              <a:t>The sensor/image data captured by the input unit need to be processed further upon sending to the control unit.</a:t>
            </a:r>
          </a:p>
          <a:p>
            <a:pPr algn="just">
              <a:buNone/>
            </a:pPr>
            <a:endParaRPr lang="en-US" sz="3300"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sz="3300" b="1" dirty="0" smtClean="0">
                <a:solidFill>
                  <a:srgbClr val="0070C0"/>
                </a:solidFill>
                <a:latin typeface="Times New Roman" pitchFamily="18" charset="0"/>
                <a:cs typeface="Times New Roman" pitchFamily="18" charset="0"/>
              </a:rPr>
              <a:t>The wireless mode  include GSM, Bluetooth, </a:t>
            </a:r>
            <a:r>
              <a:rPr lang="en-US" sz="3300" b="1" dirty="0" err="1" smtClean="0">
                <a:solidFill>
                  <a:srgbClr val="0070C0"/>
                </a:solidFill>
                <a:latin typeface="Times New Roman" pitchFamily="18" charset="0"/>
                <a:cs typeface="Times New Roman" pitchFamily="18" charset="0"/>
              </a:rPr>
              <a:t>Zigbee</a:t>
            </a:r>
            <a:r>
              <a:rPr lang="en-US" sz="3300" b="1" dirty="0" smtClean="0">
                <a:solidFill>
                  <a:srgbClr val="0070C0"/>
                </a:solidFill>
                <a:latin typeface="Times New Roman" pitchFamily="18" charset="0"/>
                <a:cs typeface="Times New Roman" pitchFamily="18" charset="0"/>
              </a:rPr>
              <a:t>, IoT and Cloud access.</a:t>
            </a:r>
          </a:p>
          <a:p>
            <a:pPr algn="just">
              <a:buNone/>
            </a:pPr>
            <a:endParaRPr lang="en-US" sz="3300"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sz="3300" b="1" dirty="0" smtClean="0">
                <a:solidFill>
                  <a:srgbClr val="0070C0"/>
                </a:solidFill>
                <a:latin typeface="Times New Roman" pitchFamily="18" charset="0"/>
                <a:cs typeface="Times New Roman" pitchFamily="18" charset="0"/>
              </a:rPr>
              <a:t>The wireless communication is not feasible considering the factors like internet availability, bandwidth issues, interference problems and line of sight issues for the safety and security for the commuters. </a:t>
            </a:r>
          </a:p>
          <a:p>
            <a:pPr algn="just">
              <a:buNone/>
            </a:pPr>
            <a:endParaRPr lang="en-US" sz="3300"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sz="3300" b="1" dirty="0" smtClean="0">
                <a:solidFill>
                  <a:srgbClr val="0070C0"/>
                </a:solidFill>
                <a:latin typeface="Times New Roman" pitchFamily="18" charset="0"/>
                <a:cs typeface="Times New Roman" pitchFamily="18" charset="0"/>
              </a:rPr>
              <a:t>So wired communication is feasible for this project implementation.</a:t>
            </a:r>
          </a:p>
          <a:p>
            <a:pPr marL="457200" indent="-457200" algn="just">
              <a:buNone/>
            </a:pPr>
            <a:r>
              <a:rPr lang="en-US" sz="4200" b="1" dirty="0" smtClean="0"/>
              <a:t>	</a:t>
            </a:r>
          </a:p>
          <a:p>
            <a:pPr marL="457200" indent="-457200" algn="just">
              <a:buNone/>
            </a:pPr>
            <a:r>
              <a:rPr lang="en-US" sz="4200" b="1" dirty="0" smtClean="0"/>
              <a:t>	</a:t>
            </a:r>
            <a:endParaRPr lang="en-US" sz="2200" b="1" dirty="0" smtClean="0"/>
          </a:p>
          <a:p>
            <a:pPr marL="457200" indent="-457200" algn="ctr">
              <a:buNone/>
            </a:pPr>
            <a:endParaRPr lang="en-US" sz="2200" b="1" dirty="0" smtClean="0"/>
          </a:p>
          <a:p>
            <a:pPr marL="457200" indent="-457200" algn="ctr">
              <a:buNone/>
            </a:pPr>
            <a:endParaRPr lang="en-US" sz="2200" b="1" dirty="0" smtClean="0"/>
          </a:p>
          <a:p>
            <a:pPr marL="457200" indent="-457200" algn="just">
              <a:buNone/>
            </a:pPr>
            <a:r>
              <a:rPr lang="en-US" sz="2200" b="1" dirty="0" smtClean="0"/>
              <a:t>	</a:t>
            </a:r>
          </a:p>
          <a:p>
            <a:pPr marL="457200" indent="-457200">
              <a:buNone/>
            </a:pPr>
            <a:endParaRPr lang="en-US" sz="2200" b="1" dirty="0" smtClean="0"/>
          </a:p>
          <a:p>
            <a:pPr marL="457200" indent="-457200">
              <a:buNone/>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439718"/>
          </a:xfrm>
          <a:solidFill>
            <a:srgbClr val="92D050"/>
          </a:solidFill>
        </p:spPr>
        <p:txBody>
          <a:bodyPr>
            <a:noAutofit/>
          </a:bodyPr>
          <a:lstStyle/>
          <a:p>
            <a:r>
              <a:rPr lang="en-US" sz="3200" b="1" dirty="0" smtClean="0">
                <a:solidFill>
                  <a:schemeClr val="bg1"/>
                </a:solidFill>
                <a:latin typeface="Agency FB" pitchFamily="34" charset="0"/>
              </a:rPr>
              <a:t>Conti. </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57158" y="785794"/>
            <a:ext cx="8501122" cy="7215238"/>
          </a:xfrm>
        </p:spPr>
        <p:txBody>
          <a:bodyPr>
            <a:normAutofit/>
          </a:bodyPr>
          <a:lstStyle/>
          <a:p>
            <a:pPr algn="just">
              <a:buNone/>
            </a:pPr>
            <a:r>
              <a:rPr lang="en-US" sz="3200" b="1" dirty="0" smtClean="0">
                <a:solidFill>
                  <a:srgbClr val="C00000"/>
                </a:solidFill>
                <a:latin typeface="Times New Roman" pitchFamily="18" charset="0"/>
                <a:cs typeface="Times New Roman" pitchFamily="18" charset="0"/>
              </a:rPr>
              <a:t>Processing Unit</a:t>
            </a:r>
          </a:p>
          <a:p>
            <a:pPr algn="just">
              <a:buFont typeface="Wingdings" pitchFamily="2" charset="2"/>
              <a:buChar char="Ø"/>
            </a:pPr>
            <a:r>
              <a:rPr lang="en-IN" sz="2300" b="1" dirty="0" smtClean="0">
                <a:solidFill>
                  <a:srgbClr val="0070C0"/>
                </a:solidFill>
                <a:latin typeface="Times New Roman" pitchFamily="18" charset="0"/>
                <a:cs typeface="Times New Roman" pitchFamily="18" charset="0"/>
              </a:rPr>
              <a:t>The </a:t>
            </a:r>
            <a:r>
              <a:rPr lang="en-IN" sz="2300" b="1" dirty="0" err="1" smtClean="0">
                <a:solidFill>
                  <a:srgbClr val="0070C0"/>
                </a:solidFill>
                <a:latin typeface="Times New Roman" pitchFamily="18" charset="0"/>
                <a:cs typeface="Times New Roman" pitchFamily="18" charset="0"/>
              </a:rPr>
              <a:t>Aurdino</a:t>
            </a:r>
            <a:r>
              <a:rPr lang="en-IN" sz="2300" b="1" dirty="0" smtClean="0">
                <a:solidFill>
                  <a:srgbClr val="0070C0"/>
                </a:solidFill>
                <a:latin typeface="Times New Roman" pitchFamily="18" charset="0"/>
                <a:cs typeface="Times New Roman" pitchFamily="18" charset="0"/>
              </a:rPr>
              <a:t> UNO is a widely used open-source microcontroller board based on the ATmega328P microcontroller and developed by Arduino</a:t>
            </a:r>
            <a:r>
              <a:rPr lang="en-IN" sz="2300" b="1" dirty="0" smtClean="0">
                <a:latin typeface="Times New Roman" pitchFamily="18" charset="0"/>
                <a:cs typeface="Times New Roman" pitchFamily="18" charset="0"/>
              </a:rPr>
              <a:t>.</a:t>
            </a:r>
          </a:p>
          <a:p>
            <a:pPr algn="just">
              <a:buNone/>
            </a:pPr>
            <a:r>
              <a:rPr lang="en-US" sz="3200" b="1" dirty="0">
                <a:solidFill>
                  <a:srgbClr val="C00000"/>
                </a:solidFill>
                <a:latin typeface="Times New Roman" pitchFamily="18" charset="0"/>
                <a:cs typeface="Times New Roman" pitchFamily="18" charset="0"/>
              </a:rPr>
              <a:t>Motor </a:t>
            </a:r>
            <a:r>
              <a:rPr lang="en-US" sz="3200" b="1" dirty="0" smtClean="0">
                <a:solidFill>
                  <a:srgbClr val="C00000"/>
                </a:solidFill>
                <a:latin typeface="Times New Roman" pitchFamily="18" charset="0"/>
                <a:cs typeface="Times New Roman" pitchFamily="18" charset="0"/>
              </a:rPr>
              <a:t>Unit</a:t>
            </a:r>
            <a:endParaRPr lang="en-US" sz="3200" b="1" dirty="0">
              <a:solidFill>
                <a:srgbClr val="C00000"/>
              </a:solidFill>
              <a:latin typeface="Times New Roman" pitchFamily="18" charset="0"/>
              <a:cs typeface="Times New Roman" pitchFamily="18" charset="0"/>
            </a:endParaRPr>
          </a:p>
          <a:p>
            <a:pPr algn="just">
              <a:buFont typeface="Wingdings" pitchFamily="2" charset="2"/>
              <a:buChar char="Ø"/>
            </a:pPr>
            <a:r>
              <a:rPr lang="en-US" sz="2300" b="1" dirty="0" smtClean="0">
                <a:solidFill>
                  <a:srgbClr val="0070C0"/>
                </a:solidFill>
                <a:latin typeface="Times New Roman" pitchFamily="18" charset="0"/>
                <a:cs typeface="Times New Roman" pitchFamily="18" charset="0"/>
              </a:rPr>
              <a:t>The </a:t>
            </a:r>
            <a:r>
              <a:rPr lang="en-US" sz="2300" b="1" dirty="0">
                <a:solidFill>
                  <a:srgbClr val="0070C0"/>
                </a:solidFill>
                <a:latin typeface="Times New Roman" pitchFamily="18" charset="0"/>
                <a:cs typeface="Times New Roman" pitchFamily="18" charset="0"/>
              </a:rPr>
              <a:t>motor unit plays the vital in the whole project, it rotates the plates of the virtual platform based on the control unit commands. </a:t>
            </a:r>
          </a:p>
          <a:p>
            <a:pPr marL="0" indent="0" algn="just">
              <a:buNone/>
            </a:pPr>
            <a:endParaRPr lang="en-US" sz="2300" b="1" dirty="0">
              <a:solidFill>
                <a:srgbClr val="0070C0"/>
              </a:solidFill>
              <a:latin typeface="Times New Roman" pitchFamily="18" charset="0"/>
              <a:cs typeface="Times New Roman" pitchFamily="18" charset="0"/>
            </a:endParaRPr>
          </a:p>
          <a:p>
            <a:pPr algn="just">
              <a:buFont typeface="Wingdings" pitchFamily="2" charset="2"/>
              <a:buChar char="Ø"/>
            </a:pPr>
            <a:r>
              <a:rPr lang="en-US" sz="2300" b="1" dirty="0" smtClean="0">
                <a:solidFill>
                  <a:srgbClr val="0070C0"/>
                </a:solidFill>
                <a:latin typeface="Times New Roman" pitchFamily="18" charset="0"/>
                <a:cs typeface="Times New Roman" pitchFamily="18" charset="0"/>
              </a:rPr>
              <a:t>The </a:t>
            </a:r>
            <a:r>
              <a:rPr lang="en-US" sz="2300" b="1" dirty="0">
                <a:solidFill>
                  <a:srgbClr val="0070C0"/>
                </a:solidFill>
                <a:latin typeface="Times New Roman" pitchFamily="18" charset="0"/>
                <a:cs typeface="Times New Roman" pitchFamily="18" charset="0"/>
              </a:rPr>
              <a:t>Motor unit mainly comprises of a AC motor and the AC drivers interfaced through processing unit.</a:t>
            </a:r>
          </a:p>
          <a:p>
            <a:pPr marL="0" indent="0" algn="just">
              <a:buNone/>
            </a:pPr>
            <a:r>
              <a:rPr lang="en-US" sz="2300" b="1" dirty="0">
                <a:solidFill>
                  <a:srgbClr val="0070C0"/>
                </a:solidFill>
                <a:latin typeface="Times New Roman" pitchFamily="18" charset="0"/>
                <a:cs typeface="Times New Roman" pitchFamily="18" charset="0"/>
              </a:rPr>
              <a:t>	</a:t>
            </a:r>
          </a:p>
          <a:p>
            <a:pPr algn="just">
              <a:buFont typeface="Wingdings" pitchFamily="2" charset="2"/>
              <a:buChar char="Ø"/>
            </a:pPr>
            <a:r>
              <a:rPr lang="en-US" sz="2300" b="1" dirty="0" smtClean="0">
                <a:solidFill>
                  <a:srgbClr val="0070C0"/>
                </a:solidFill>
                <a:latin typeface="Times New Roman" pitchFamily="18" charset="0"/>
                <a:cs typeface="Times New Roman" pitchFamily="18" charset="0"/>
              </a:rPr>
              <a:t>AC </a:t>
            </a:r>
            <a:r>
              <a:rPr lang="en-US" sz="2300" b="1" dirty="0">
                <a:solidFill>
                  <a:srgbClr val="0070C0"/>
                </a:solidFill>
                <a:latin typeface="Times New Roman" pitchFamily="18" charset="0"/>
                <a:cs typeface="Times New Roman" pitchFamily="18" charset="0"/>
              </a:rPr>
              <a:t>drivers decides the direction of Motor rotation and speed control</a:t>
            </a:r>
          </a:p>
          <a:p>
            <a:pPr marL="457200" indent="-457200" algn="just">
              <a:buNone/>
            </a:pPr>
            <a:endParaRPr lang="en-IN" sz="2300" b="1" dirty="0" smtClean="0"/>
          </a:p>
          <a:p>
            <a:pPr marL="457200" indent="-457200" algn="just">
              <a:buNone/>
            </a:pPr>
            <a:endParaRPr lang="en-IN" sz="2300" b="1" dirty="0" smtClean="0"/>
          </a:p>
          <a:p>
            <a:pPr marL="457200" indent="-457200" algn="just">
              <a:buNone/>
            </a:pPr>
            <a:r>
              <a:rPr lang="en-IN" sz="2300" b="1" dirty="0" smtClean="0"/>
              <a:t>		</a:t>
            </a: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715962"/>
          </a:xfrm>
          <a:solidFill>
            <a:srgbClr val="92D050"/>
          </a:solidFill>
        </p:spPr>
        <p:txBody>
          <a:bodyPr>
            <a:normAutofit fontScale="90000"/>
          </a:bodyPr>
          <a:lstStyle/>
          <a:p>
            <a:pPr algn="ctr"/>
            <a:r>
              <a:rPr lang="en-US" b="1" dirty="0" smtClean="0">
                <a:solidFill>
                  <a:schemeClr val="accent5">
                    <a:lumMod val="75000"/>
                  </a:schemeClr>
                </a:solidFill>
                <a:latin typeface="Agency FB" pitchFamily="34" charset="0"/>
              </a:rPr>
              <a:t/>
            </a:r>
            <a:br>
              <a:rPr lang="en-US" b="1" dirty="0" smtClean="0">
                <a:solidFill>
                  <a:schemeClr val="accent5">
                    <a:lumMod val="75000"/>
                  </a:schemeClr>
                </a:solidFill>
                <a:latin typeface="Agency FB" pitchFamily="34" charset="0"/>
              </a:rPr>
            </a:br>
            <a:r>
              <a:rPr lang="en-US" b="1" dirty="0" smtClean="0">
                <a:solidFill>
                  <a:schemeClr val="accent5">
                    <a:lumMod val="75000"/>
                  </a:schemeClr>
                </a:solidFill>
                <a:latin typeface="Agency FB" pitchFamily="34" charset="0"/>
              </a:rPr>
              <a:t/>
            </a:r>
            <a:br>
              <a:rPr lang="en-US" b="1" dirty="0" smtClean="0">
                <a:solidFill>
                  <a:schemeClr val="accent5">
                    <a:lumMod val="75000"/>
                  </a:schemeClr>
                </a:solidFill>
                <a:latin typeface="Agency FB" pitchFamily="34" charset="0"/>
              </a:rPr>
            </a:br>
            <a:r>
              <a:rPr lang="en-US" dirty="0" smtClean="0"/>
              <a:t/>
            </a:r>
            <a:br>
              <a:rPr lang="en-US" dirty="0" smtClean="0"/>
            </a:br>
            <a:r>
              <a:rPr lang="en-US" sz="4400" b="1" dirty="0" smtClean="0">
                <a:solidFill>
                  <a:schemeClr val="bg1"/>
                </a:solidFill>
                <a:latin typeface="Agency FB" pitchFamily="34" charset="0"/>
              </a:rPr>
              <a:t>OUTLINE</a:t>
            </a:r>
            <a:endParaRPr lang="en-US" sz="4400" dirty="0">
              <a:solidFill>
                <a:schemeClr val="bg1"/>
              </a:solidFill>
            </a:endParaRPr>
          </a:p>
        </p:txBody>
      </p:sp>
      <p:sp>
        <p:nvSpPr>
          <p:cNvPr id="3" name="Content Placeholder 2"/>
          <p:cNvSpPr>
            <a:spLocks noGrp="1"/>
          </p:cNvSpPr>
          <p:nvPr>
            <p:ph sz="quarter" idx="1"/>
          </p:nvPr>
        </p:nvSpPr>
        <p:spPr>
          <a:xfrm>
            <a:off x="685800" y="1066800"/>
            <a:ext cx="8153400" cy="5576910"/>
          </a:xfrm>
        </p:spPr>
        <p:txBody>
          <a:bodyPr>
            <a:normAutofit fontScale="92500" lnSpcReduction="10000"/>
          </a:bodyPr>
          <a:lstStyle/>
          <a:p>
            <a:pPr>
              <a:buFont typeface="Wingdings" pitchFamily="2" charset="2"/>
              <a:buChar char="v"/>
            </a:pPr>
            <a:r>
              <a:rPr lang="en-US" sz="2800" b="1" dirty="0" smtClean="0">
                <a:solidFill>
                  <a:schemeClr val="accent6">
                    <a:lumMod val="75000"/>
                  </a:schemeClr>
                </a:solidFill>
                <a:latin typeface="Aharoni" pitchFamily="2" charset="-79"/>
                <a:cs typeface="Aharoni" pitchFamily="2" charset="-79"/>
              </a:rPr>
              <a:t> </a:t>
            </a:r>
            <a:r>
              <a:rPr lang="en-US" sz="2800" b="1" dirty="0" smtClean="0">
                <a:solidFill>
                  <a:schemeClr val="accent6">
                    <a:lumMod val="75000"/>
                  </a:schemeClr>
                </a:solidFill>
                <a:latin typeface="Times New Roman" pitchFamily="18" charset="0"/>
                <a:cs typeface="Times New Roman" pitchFamily="18" charset="0"/>
              </a:rPr>
              <a:t>  About SVCE </a:t>
            </a:r>
            <a:r>
              <a:rPr lang="en-US" sz="2800" dirty="0" smtClean="0">
                <a:solidFill>
                  <a:schemeClr val="accent6">
                    <a:lumMod val="75000"/>
                  </a:schemeClr>
                </a:solidFill>
                <a:latin typeface="Times New Roman" pitchFamily="18" charset="0"/>
                <a:cs typeface="Times New Roman" pitchFamily="18" charset="0"/>
              </a:rPr>
              <a:t> </a:t>
            </a:r>
            <a:endParaRPr lang="en-US" sz="2800" b="1" dirty="0" smtClean="0">
              <a:solidFill>
                <a:schemeClr val="accent6">
                  <a:lumMod val="75000"/>
                </a:schemeClr>
              </a:solidFill>
              <a:latin typeface="Times New Roman" pitchFamily="18" charset="0"/>
              <a:cs typeface="Times New Roman" pitchFamily="18" charset="0"/>
            </a:endParaRP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Motivation of the proposal </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Introduction </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Research Objectives</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Project Overview</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Methodology</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Outcomes   </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Scope &amp; Scalability of the proposal</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Market analysis</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Financial Estimation </a:t>
            </a:r>
          </a:p>
          <a:p>
            <a:pPr>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Conclusion</a:t>
            </a:r>
          </a:p>
          <a:p>
            <a:pPr>
              <a:spcBef>
                <a:spcPts val="600"/>
              </a:spcBef>
              <a:buFont typeface="Wingdings" pitchFamily="2" charset="2"/>
              <a:buChar char="v"/>
            </a:pPr>
            <a:r>
              <a:rPr lang="en-US" sz="2800" b="1" dirty="0" smtClean="0">
                <a:solidFill>
                  <a:schemeClr val="accent6">
                    <a:lumMod val="75000"/>
                  </a:schemeClr>
                </a:solidFill>
                <a:latin typeface="Times New Roman" pitchFamily="18" charset="0"/>
                <a:cs typeface="Times New Roman" pitchFamily="18" charset="0"/>
              </a:rPr>
              <a:t>   References</a:t>
            </a:r>
          </a:p>
          <a:p>
            <a:pPr>
              <a:spcBef>
                <a:spcPts val="600"/>
              </a:spcBef>
              <a:buFont typeface="Wingdings" pitchFamily="2" charset="2"/>
              <a:buChar char="v"/>
            </a:pPr>
            <a:endParaRPr lang="en-US" sz="3000" b="1" dirty="0" smtClean="0">
              <a:solidFill>
                <a:schemeClr val="accent6">
                  <a:lumMod val="75000"/>
                </a:schemeClr>
              </a:solidFill>
              <a:latin typeface="Agency FB" pitchFamily="34" charset="0"/>
            </a:endParaRPr>
          </a:p>
          <a:p>
            <a:pPr>
              <a:spcBef>
                <a:spcPts val="600"/>
              </a:spcBef>
              <a:buFont typeface="Wingdings" pitchFamily="2" charset="2"/>
              <a:buChar char="v"/>
            </a:pPr>
            <a:endParaRPr lang="en-US" dirty="0" smtClean="0"/>
          </a:p>
          <a:p>
            <a:pPr>
              <a:buNone/>
            </a:pPr>
            <a:endParaRPr lang="en-US" dirty="0"/>
          </a:p>
        </p:txBody>
      </p:sp>
      <p:sp>
        <p:nvSpPr>
          <p:cNvPr id="16" name="Date Placeholder 15"/>
          <p:cNvSpPr>
            <a:spLocks noGrp="1"/>
          </p:cNvSpPr>
          <p:nvPr>
            <p:ph type="dt" sz="half" idx="10"/>
          </p:nvPr>
        </p:nvSpPr>
        <p:spPr/>
        <p:txBody>
          <a:bodyPr/>
          <a:lstStyle/>
          <a:p>
            <a:fld id="{283C603D-2E80-4302-A94D-A6D0B0748550}" type="datetime1">
              <a:rPr lang="en-US" smtClean="0"/>
              <a:pPr/>
              <a:t>2021-03-13</a:t>
            </a:fld>
            <a:endParaRPr lang="en-US" dirty="0"/>
          </a:p>
        </p:txBody>
      </p:sp>
      <p:sp>
        <p:nvSpPr>
          <p:cNvPr id="17" name="Slide Number Placeholder 16"/>
          <p:cNvSpPr>
            <a:spLocks noGrp="1"/>
          </p:cNvSpPr>
          <p:nvPr>
            <p:ph type="sldNum" sz="quarter" idx="12"/>
          </p:nvPr>
        </p:nvSpPr>
        <p:spPr/>
        <p:txBody>
          <a:bodyPr/>
          <a:lstStyle/>
          <a:p>
            <a:fld id="{2288E8B6-785A-4AA1-8D44-5378FB3C956D}"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439718"/>
          </a:xfrm>
          <a:solidFill>
            <a:srgbClr val="92D050"/>
          </a:solidFill>
        </p:spPr>
        <p:txBody>
          <a:bodyPr>
            <a:noAutofit/>
          </a:bodyPr>
          <a:lstStyle/>
          <a:p>
            <a:r>
              <a:rPr lang="en-US" sz="3200" b="1" dirty="0" smtClean="0">
                <a:solidFill>
                  <a:schemeClr val="bg1"/>
                </a:solidFill>
                <a:latin typeface="Agency FB" pitchFamily="34" charset="0"/>
              </a:rPr>
              <a:t>Conti.</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57158" y="785794"/>
            <a:ext cx="8501122" cy="6072206"/>
          </a:xfrm>
        </p:spPr>
        <p:txBody>
          <a:bodyPr>
            <a:normAutofit lnSpcReduction="10000"/>
          </a:bodyPr>
          <a:lstStyle/>
          <a:p>
            <a:pPr marL="457200" indent="-457200" algn="just">
              <a:buNone/>
            </a:pPr>
            <a:r>
              <a:rPr lang="en-US" sz="2400" b="1" dirty="0" smtClean="0">
                <a:solidFill>
                  <a:srgbClr val="FF0000"/>
                </a:solidFill>
              </a:rPr>
              <a:t>AC Motor Specifications</a:t>
            </a:r>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buNone/>
            </a:pPr>
            <a:r>
              <a:rPr lang="en-US" sz="2400" b="1" dirty="0" smtClean="0">
                <a:solidFill>
                  <a:srgbClr val="FF0000"/>
                </a:solidFill>
              </a:rPr>
              <a:t>Driver/Control Unit Specifications</a:t>
            </a:r>
          </a:p>
          <a:p>
            <a:pPr marL="457200" indent="-457200" algn="just">
              <a:buNone/>
            </a:pPr>
            <a:r>
              <a:rPr lang="en-US" sz="2400" dirty="0" smtClean="0"/>
              <a:t>	10HP, 1-Phase, 200-240V (Input), IP20 Enclosure, Variable Frequency Drive. Includes ADVANCED DIGITAL KEYPAD</a:t>
            </a:r>
          </a:p>
          <a:p>
            <a:pPr marL="457200" indent="-457200" algn="just">
              <a:buNone/>
            </a:pPr>
            <a:endParaRPr lang="en-US" sz="2400" b="1" dirty="0" smtClean="0"/>
          </a:p>
          <a:p>
            <a:pPr marL="457200" indent="-457200" algn="just">
              <a:buNone/>
            </a:pPr>
            <a:endParaRPr lang="en-US" sz="2400" b="1" dirty="0" smtClean="0"/>
          </a:p>
          <a:p>
            <a:pPr marL="457200" indent="-457200" algn="just">
              <a:buNone/>
            </a:pPr>
            <a:r>
              <a:rPr lang="en-US" sz="2400" b="1" dirty="0" smtClean="0"/>
              <a:t>	</a:t>
            </a:r>
          </a:p>
          <a:p>
            <a:pPr marL="457200" indent="-457200" algn="just">
              <a:buNone/>
            </a:pPr>
            <a:r>
              <a:rPr lang="en-US" sz="2400" b="1" dirty="0" smtClean="0"/>
              <a:t>	</a:t>
            </a:r>
            <a:r>
              <a:rPr lang="en-IN" sz="2400" dirty="0" smtClean="0"/>
              <a:t>	</a:t>
            </a: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20</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29224263"/>
              </p:ext>
            </p:extLst>
          </p:nvPr>
        </p:nvGraphicFramePr>
        <p:xfrm>
          <a:off x="285720" y="1285860"/>
          <a:ext cx="8429683" cy="2473626"/>
        </p:xfrm>
        <a:graphic>
          <a:graphicData uri="http://schemas.openxmlformats.org/drawingml/2006/table">
            <a:tbl>
              <a:tblPr firstRow="1" bandRow="1">
                <a:tableStyleId>{7DF18680-E054-41AD-8BC1-D1AEF772440D}</a:tableStyleId>
              </a:tblPr>
              <a:tblGrid>
                <a:gridCol w="1404947"/>
                <a:gridCol w="1404947"/>
                <a:gridCol w="1404947"/>
                <a:gridCol w="1744812"/>
                <a:gridCol w="1442651"/>
                <a:gridCol w="1027379"/>
              </a:tblGrid>
              <a:tr h="1641484">
                <a:tc>
                  <a:txBody>
                    <a:bodyPr/>
                    <a:lstStyle/>
                    <a:p>
                      <a:r>
                        <a:rPr lang="en-US" dirty="0" smtClean="0"/>
                        <a:t>Capacity</a:t>
                      </a:r>
                    </a:p>
                    <a:p>
                      <a:r>
                        <a:rPr lang="en-US" dirty="0" smtClean="0"/>
                        <a:t>(Kg)</a:t>
                      </a:r>
                      <a:endParaRPr lang="en-US" dirty="0"/>
                    </a:p>
                  </a:txBody>
                  <a:tcPr/>
                </a:tc>
                <a:tc>
                  <a:txBody>
                    <a:bodyPr/>
                    <a:lstStyle/>
                    <a:p>
                      <a:r>
                        <a:rPr lang="en-US" dirty="0" smtClean="0"/>
                        <a:t>Rated</a:t>
                      </a:r>
                      <a:r>
                        <a:rPr lang="en-US" baseline="0" dirty="0" smtClean="0"/>
                        <a:t> Speed (m/Sec)</a:t>
                      </a:r>
                      <a:endParaRPr lang="en-US" dirty="0"/>
                    </a:p>
                  </a:txBody>
                  <a:tcPr/>
                </a:tc>
                <a:tc>
                  <a:txBody>
                    <a:bodyPr/>
                    <a:lstStyle/>
                    <a:p>
                      <a:r>
                        <a:rPr lang="en-US" dirty="0" smtClean="0"/>
                        <a:t>Motor Output</a:t>
                      </a:r>
                      <a:r>
                        <a:rPr lang="en-US" baseline="0" dirty="0" smtClean="0"/>
                        <a:t> (KW)</a:t>
                      </a:r>
                      <a:endParaRPr lang="en-US" dirty="0"/>
                    </a:p>
                  </a:txBody>
                  <a:tcPr/>
                </a:tc>
                <a:tc>
                  <a:txBody>
                    <a:bodyPr/>
                    <a:lstStyle/>
                    <a:p>
                      <a:r>
                        <a:rPr lang="en-US" dirty="0" smtClean="0"/>
                        <a:t>Capacity of power supply (KVA)</a:t>
                      </a:r>
                      <a:endParaRPr lang="en-US" dirty="0"/>
                    </a:p>
                  </a:txBody>
                  <a:tcPr/>
                </a:tc>
                <a:tc>
                  <a:txBody>
                    <a:bodyPr/>
                    <a:lstStyle/>
                    <a:p>
                      <a:r>
                        <a:rPr lang="en-US" dirty="0" smtClean="0"/>
                        <a:t>Breaker current rating (A) 400V</a:t>
                      </a:r>
                      <a:endParaRPr lang="en-US" dirty="0"/>
                    </a:p>
                  </a:txBody>
                  <a:tcPr/>
                </a:tc>
                <a:tc>
                  <a:txBody>
                    <a:bodyPr/>
                    <a:lstStyle/>
                    <a:p>
                      <a:r>
                        <a:rPr lang="en-US" dirty="0" smtClean="0"/>
                        <a:t>Heat emissions (W)</a:t>
                      </a:r>
                      <a:endParaRPr lang="en-US" dirty="0"/>
                    </a:p>
                  </a:txBody>
                  <a:tcPr/>
                </a:tc>
              </a:tr>
              <a:tr h="416071">
                <a:tc rowSpan="2">
                  <a:txBody>
                    <a:bodyPr/>
                    <a:lstStyle/>
                    <a:p>
                      <a:r>
                        <a:rPr lang="en-US" dirty="0" smtClean="0"/>
                        <a:t>544</a:t>
                      </a:r>
                      <a:endParaRPr lang="en-US" dirty="0"/>
                    </a:p>
                  </a:txBody>
                  <a:tcPr/>
                </a:tc>
                <a:tc>
                  <a:txBody>
                    <a:bodyPr/>
                    <a:lstStyle/>
                    <a:p>
                      <a:r>
                        <a:rPr lang="en-US" dirty="0" smtClean="0"/>
                        <a:t>1.0</a:t>
                      </a:r>
                      <a:endParaRPr lang="en-US" dirty="0"/>
                    </a:p>
                  </a:txBody>
                  <a:tcPr/>
                </a:tc>
                <a:tc>
                  <a:txBody>
                    <a:bodyPr/>
                    <a:lstStyle/>
                    <a:p>
                      <a:r>
                        <a:rPr lang="en-US" dirty="0" smtClean="0"/>
                        <a:t>3.7</a:t>
                      </a:r>
                      <a:endParaRPr lang="en-US" dirty="0"/>
                    </a:p>
                  </a:txBody>
                  <a:tcPr/>
                </a:tc>
                <a:tc>
                  <a:txBody>
                    <a:bodyPr/>
                    <a:lstStyle/>
                    <a:p>
                      <a:r>
                        <a:rPr lang="en-US" dirty="0" smtClean="0"/>
                        <a:t>4</a:t>
                      </a:r>
                      <a:endParaRPr lang="en-US" dirty="0"/>
                    </a:p>
                  </a:txBody>
                  <a:tcPr/>
                </a:tc>
                <a:tc>
                  <a:txBody>
                    <a:bodyPr/>
                    <a:lstStyle/>
                    <a:p>
                      <a:r>
                        <a:rPr lang="en-US" dirty="0" smtClean="0"/>
                        <a:t>15</a:t>
                      </a:r>
                      <a:endParaRPr lang="en-US" dirty="0"/>
                    </a:p>
                  </a:txBody>
                  <a:tcPr/>
                </a:tc>
                <a:tc>
                  <a:txBody>
                    <a:bodyPr/>
                    <a:lstStyle/>
                    <a:p>
                      <a:r>
                        <a:rPr lang="en-US" dirty="0" smtClean="0"/>
                        <a:t>850</a:t>
                      </a:r>
                      <a:endParaRPr lang="en-US" dirty="0"/>
                    </a:p>
                  </a:txBody>
                  <a:tcPr/>
                </a:tc>
              </a:tr>
              <a:tr h="416071">
                <a:tc vMerge="1">
                  <a:txBody>
                    <a:bodyPr/>
                    <a:lstStyle/>
                    <a:p>
                      <a:endParaRPr lang="en-US" dirty="0"/>
                    </a:p>
                  </a:txBody>
                  <a:tcPr/>
                </a:tc>
                <a:tc>
                  <a:txBody>
                    <a:bodyPr/>
                    <a:lstStyle/>
                    <a:p>
                      <a:r>
                        <a:rPr lang="en-US" dirty="0" smtClean="0"/>
                        <a:t>1.75</a:t>
                      </a:r>
                      <a:endParaRPr lang="en-US" dirty="0"/>
                    </a:p>
                  </a:txBody>
                  <a:tcPr/>
                </a:tc>
                <a:tc>
                  <a:txBody>
                    <a:bodyPr/>
                    <a:lstStyle/>
                    <a:p>
                      <a:r>
                        <a:rPr lang="en-US" dirty="0" smtClean="0"/>
                        <a:t>6.5</a:t>
                      </a:r>
                      <a:endParaRPr lang="en-US" dirty="0"/>
                    </a:p>
                  </a:txBody>
                  <a:tcPr/>
                </a:tc>
                <a:tc>
                  <a:txBody>
                    <a:bodyPr/>
                    <a:lstStyle/>
                    <a:p>
                      <a:r>
                        <a:rPr lang="en-US" dirty="0" smtClean="0"/>
                        <a:t>6</a:t>
                      </a:r>
                      <a:endParaRPr lang="en-US" dirty="0"/>
                    </a:p>
                  </a:txBody>
                  <a:tcPr/>
                </a:tc>
                <a:tc>
                  <a:txBody>
                    <a:bodyPr/>
                    <a:lstStyle/>
                    <a:p>
                      <a:r>
                        <a:rPr lang="en-US" dirty="0" smtClean="0"/>
                        <a:t>20</a:t>
                      </a:r>
                      <a:endParaRPr lang="en-US" dirty="0"/>
                    </a:p>
                  </a:txBody>
                  <a:tcPr/>
                </a:tc>
                <a:tc>
                  <a:txBody>
                    <a:bodyPr/>
                    <a:lstStyle/>
                    <a:p>
                      <a:r>
                        <a:rPr lang="en-US" dirty="0" smtClean="0"/>
                        <a:t>1340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63688" y="1073181"/>
            <a:ext cx="5372670" cy="4029503"/>
          </a:xfrm>
          <a:prstGeom prst="rect">
            <a:avLst/>
          </a:prstGeom>
          <a:noFill/>
          <a:ln w="9525">
            <a:noFill/>
            <a:miter lim="800000"/>
            <a:headEnd/>
            <a:tailEnd/>
          </a:ln>
          <a:effectLst/>
        </p:spPr>
      </p:pic>
      <p:sp>
        <p:nvSpPr>
          <p:cNvPr id="5" name="Title 1"/>
          <p:cNvSpPr>
            <a:spLocks noGrp="1"/>
          </p:cNvSpPr>
          <p:nvPr>
            <p:ph type="title"/>
          </p:nvPr>
        </p:nvSpPr>
        <p:spPr>
          <a:xfrm>
            <a:off x="381000" y="274638"/>
            <a:ext cx="8229600" cy="654032"/>
          </a:xfrm>
          <a:solidFill>
            <a:srgbClr val="92D050"/>
          </a:solidFill>
        </p:spPr>
        <p:txBody>
          <a:bodyPr>
            <a:noAutofit/>
          </a:bodyPr>
          <a:lstStyle/>
          <a:p>
            <a:pPr algn="ctr"/>
            <a:r>
              <a:rPr lang="en-IN" sz="2800" b="1" dirty="0" smtClean="0">
                <a:solidFill>
                  <a:schemeClr val="bg1"/>
                </a:solidFill>
                <a:latin typeface="Agency FB" pitchFamily="34" charset="0"/>
              </a:rPr>
              <a:t>PROTOTYPE IMPLEMENTATION OF SMART RAILWAY PLATFORM</a:t>
            </a:r>
            <a:endParaRPr lang="en-US" sz="2800" b="1" dirty="0">
              <a:solidFill>
                <a:schemeClr val="bg1"/>
              </a:solidFill>
              <a:latin typeface="Agency FB" pitchFamily="34" charset="0"/>
            </a:endParaRPr>
          </a:p>
        </p:txBody>
      </p:sp>
      <p:sp>
        <p:nvSpPr>
          <p:cNvPr id="4" name="Action Button: Movie 3">
            <a:hlinkClick r:id="rId3" action="ppaction://program" highlightClick="1"/>
          </p:cNvPr>
          <p:cNvSpPr/>
          <p:nvPr/>
        </p:nvSpPr>
        <p:spPr>
          <a:xfrm>
            <a:off x="3707904" y="5301208"/>
            <a:ext cx="1042416" cy="1042416"/>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639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634082"/>
          </a:xfrm>
          <a:solidFill>
            <a:srgbClr val="92D050"/>
          </a:solidFill>
        </p:spPr>
        <p:txBody>
          <a:bodyPr>
            <a:noAutofit/>
          </a:bodyPr>
          <a:lstStyle/>
          <a:p>
            <a:pPr algn="ctr"/>
            <a:r>
              <a:rPr lang="en-US" sz="3200" b="1" dirty="0" smtClean="0">
                <a:solidFill>
                  <a:schemeClr val="bg1"/>
                </a:solidFill>
                <a:latin typeface="Times New Roman" pitchFamily="18" charset="0"/>
                <a:cs typeface="Times New Roman" pitchFamily="18" charset="0"/>
              </a:rPr>
              <a:t>OUTCOMES</a:t>
            </a:r>
            <a:endParaRPr lang="en-US" sz="3200" b="1" dirty="0">
              <a:solidFill>
                <a:schemeClr val="bg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57158" y="785794"/>
            <a:ext cx="8501122" cy="7215238"/>
          </a:xfrm>
        </p:spPr>
        <p:txBody>
          <a:bodyPr>
            <a:normAutofit fontScale="92500" lnSpcReduction="10000"/>
          </a:bodyPr>
          <a:lstStyle/>
          <a:p>
            <a:pPr marL="457200" indent="-457200" algn="just">
              <a:buNone/>
            </a:pPr>
            <a:endParaRPr lang="en-US" sz="2400" b="1" dirty="0" smtClean="0"/>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Smart Infrastructure development in Railway stations to help physically challenged and old aged people.</a:t>
            </a:r>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Advanced technology add on to current conventional Railway systems.</a:t>
            </a:r>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Self functional Smart railway platform for passengers comfort.</a:t>
            </a:r>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Self functional Smart railway gate mechanism without any human intervention.</a:t>
            </a:r>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Startup initiation for job creation and economic growth </a:t>
            </a:r>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Accidents control at Railway gates.</a:t>
            </a:r>
          </a:p>
          <a:p>
            <a:pPr algn="just">
              <a:buFont typeface="Wingdings" pitchFamily="2" charset="2"/>
              <a:buChar char="Ø"/>
            </a:pPr>
            <a:r>
              <a:rPr lang="en-US" sz="2800" b="1" dirty="0" smtClean="0">
                <a:solidFill>
                  <a:srgbClr val="0070C0"/>
                </a:solidFill>
                <a:latin typeface="Times New Roman" pitchFamily="18" charset="0"/>
                <a:cs typeface="Times New Roman" pitchFamily="18" charset="0"/>
              </a:rPr>
              <a:t>Private and public sector collaboration for improving the employment.</a:t>
            </a:r>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buNone/>
            </a:pPr>
            <a:r>
              <a:rPr lang="en-US" sz="2400" b="1" dirty="0" smtClean="0"/>
              <a:t>	</a:t>
            </a:r>
          </a:p>
          <a:p>
            <a:pPr marL="457200" indent="-457200" algn="just">
              <a:buNone/>
            </a:pPr>
            <a:r>
              <a:rPr lang="en-US" sz="2400" b="1" dirty="0" smtClean="0"/>
              <a:t>	</a:t>
            </a:r>
            <a:r>
              <a:rPr lang="en-IN" sz="2400" dirty="0" smtClean="0"/>
              <a:t>	</a:t>
            </a: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525716"/>
          </a:xfrm>
          <a:solidFill>
            <a:srgbClr val="92D050"/>
          </a:solidFill>
        </p:spPr>
        <p:txBody>
          <a:bodyPr>
            <a:noAutofit/>
          </a:bodyPr>
          <a:lstStyle/>
          <a:p>
            <a:pPr algn="ctr"/>
            <a:r>
              <a:rPr lang="en-US" sz="2800" b="1" dirty="0" smtClean="0">
                <a:solidFill>
                  <a:schemeClr val="bg1"/>
                </a:solidFill>
                <a:latin typeface="Agency FB" pitchFamily="34" charset="0"/>
              </a:rPr>
              <a:t/>
            </a:r>
            <a:br>
              <a:rPr lang="en-US" sz="2800" b="1" dirty="0" smtClean="0">
                <a:solidFill>
                  <a:schemeClr val="bg1"/>
                </a:solidFill>
                <a:latin typeface="Agency FB" pitchFamily="34" charset="0"/>
              </a:rPr>
            </a:br>
            <a:r>
              <a:rPr lang="en-US" sz="2800" b="1" dirty="0" smtClean="0">
                <a:solidFill>
                  <a:schemeClr val="bg1"/>
                </a:solidFill>
                <a:latin typeface="Agency FB" pitchFamily="34" charset="0"/>
              </a:rPr>
              <a:t>SCOPE &amp; SCALABILTY OF THE PROJECT</a:t>
            </a:r>
            <a:endParaRPr lang="en-US" sz="2800" b="1" dirty="0">
              <a:solidFill>
                <a:schemeClr val="bg1"/>
              </a:solidFill>
              <a:latin typeface="Agency FB" pitchFamily="34" charset="0"/>
            </a:endParaRPr>
          </a:p>
        </p:txBody>
      </p:sp>
      <p:sp>
        <p:nvSpPr>
          <p:cNvPr id="3" name="Content Placeholder 2"/>
          <p:cNvSpPr>
            <a:spLocks noGrp="1"/>
          </p:cNvSpPr>
          <p:nvPr>
            <p:ph sz="quarter" idx="1"/>
          </p:nvPr>
        </p:nvSpPr>
        <p:spPr>
          <a:xfrm>
            <a:off x="357158" y="785794"/>
            <a:ext cx="8501122" cy="7215238"/>
          </a:xfrm>
        </p:spPr>
        <p:txBody>
          <a:bodyPr>
            <a:normAutofit fontScale="85000" lnSpcReduction="20000"/>
          </a:bodyPr>
          <a:lstStyle/>
          <a:p>
            <a:pPr marL="457200" indent="-457200" algn="just"/>
            <a:endParaRPr lang="en-US" sz="2400" b="1" dirty="0" smtClean="0"/>
          </a:p>
          <a:p>
            <a:pPr algn="just">
              <a:buFont typeface="Wingdings" pitchFamily="2" charset="2"/>
              <a:buChar char="Ø"/>
            </a:pPr>
            <a:r>
              <a:rPr lang="en-US" b="1" dirty="0" smtClean="0">
                <a:solidFill>
                  <a:srgbClr val="0070C0"/>
                </a:solidFill>
                <a:latin typeface="Times New Roman" pitchFamily="18" charset="0"/>
                <a:cs typeface="Times New Roman" pitchFamily="18" charset="0"/>
              </a:rPr>
              <a:t>This Project has large scope to be installed in every Railway station across India</a:t>
            </a:r>
          </a:p>
          <a:p>
            <a:pPr algn="just">
              <a:buFont typeface="Wingdings" pitchFamily="2" charset="2"/>
              <a:buChar char="Ø"/>
            </a:pPr>
            <a:endParaRPr lang="en-US"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b="1" dirty="0" smtClean="0">
                <a:solidFill>
                  <a:srgbClr val="0070C0"/>
                </a:solidFill>
                <a:latin typeface="Times New Roman" pitchFamily="18" charset="0"/>
                <a:cs typeface="Times New Roman" pitchFamily="18" charset="0"/>
              </a:rPr>
              <a:t>Nearly 8500 Railway Stations can avail this add on across India</a:t>
            </a:r>
          </a:p>
          <a:p>
            <a:pPr algn="just">
              <a:buFont typeface="Wingdings" pitchFamily="2" charset="2"/>
              <a:buChar char="Ø"/>
            </a:pPr>
            <a:endParaRPr lang="en-US"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b="1" dirty="0" smtClean="0">
                <a:solidFill>
                  <a:srgbClr val="0070C0"/>
                </a:solidFill>
                <a:latin typeface="Times New Roman" pitchFamily="18" charset="0"/>
                <a:cs typeface="Times New Roman" pitchFamily="18" charset="0"/>
              </a:rPr>
              <a:t>Nearly 0.5 million lives can be saved every year</a:t>
            </a:r>
          </a:p>
          <a:p>
            <a:pPr algn="just">
              <a:buFont typeface="Wingdings" pitchFamily="2" charset="2"/>
              <a:buChar char="Ø"/>
            </a:pPr>
            <a:endParaRPr lang="en-US"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b="1" dirty="0" smtClean="0">
                <a:solidFill>
                  <a:srgbClr val="0070C0"/>
                </a:solidFill>
                <a:latin typeface="Times New Roman" pitchFamily="18" charset="0"/>
                <a:cs typeface="Times New Roman" pitchFamily="18" charset="0"/>
              </a:rPr>
              <a:t>World class Infrastructure at every Indian Railway Station</a:t>
            </a:r>
          </a:p>
          <a:p>
            <a:pPr algn="just">
              <a:buFont typeface="Wingdings" pitchFamily="2" charset="2"/>
              <a:buChar char="Ø"/>
            </a:pPr>
            <a:endParaRPr lang="en-US"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b="1" dirty="0" smtClean="0">
                <a:solidFill>
                  <a:srgbClr val="0070C0"/>
                </a:solidFill>
                <a:latin typeface="Times New Roman" pitchFamily="18" charset="0"/>
                <a:cs typeface="Times New Roman" pitchFamily="18" charset="0"/>
              </a:rPr>
              <a:t>Around 50,000 jobs creation with this start up establishment </a:t>
            </a:r>
          </a:p>
          <a:p>
            <a:pPr algn="just">
              <a:buFont typeface="Wingdings" pitchFamily="2" charset="2"/>
              <a:buChar char="Ø"/>
            </a:pPr>
            <a:endParaRPr lang="en-US" b="1"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b="1" dirty="0" smtClean="0">
                <a:solidFill>
                  <a:srgbClr val="0070C0"/>
                </a:solidFill>
                <a:latin typeface="Times New Roman" pitchFamily="18" charset="0"/>
                <a:cs typeface="Times New Roman" pitchFamily="18" charset="0"/>
              </a:rPr>
              <a:t>Around 1 million students can be motivated</a:t>
            </a:r>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endParaRPr lang="en-US" sz="2400" b="1" dirty="0" smtClean="0"/>
          </a:p>
          <a:p>
            <a:pPr marL="457200" indent="-457200" algn="just">
              <a:buNone/>
            </a:pPr>
            <a:r>
              <a:rPr lang="en-US" sz="2400" b="1" dirty="0" smtClean="0"/>
              <a:t>	</a:t>
            </a:r>
          </a:p>
          <a:p>
            <a:pPr marL="457200" indent="-457200" algn="just">
              <a:buNone/>
            </a:pPr>
            <a:r>
              <a:rPr lang="en-US" sz="2400" b="1" dirty="0" smtClean="0"/>
              <a:t>	</a:t>
            </a:r>
            <a:r>
              <a:rPr lang="en-IN" sz="2400" dirty="0" smtClean="0"/>
              <a:t>	</a:t>
            </a: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7158" y="285728"/>
            <a:ext cx="8229600" cy="504844"/>
          </a:xfrm>
          <a:solidFill>
            <a:srgbClr val="92D050"/>
          </a:solidFill>
        </p:spPr>
        <p:txBody>
          <a:bodyPr>
            <a:noAutofit/>
          </a:bodyPr>
          <a:lstStyle/>
          <a:p>
            <a:pPr algn="ctr"/>
            <a:r>
              <a:rPr lang="en-IN" sz="2800" b="1" dirty="0" smtClean="0">
                <a:solidFill>
                  <a:schemeClr val="bg1"/>
                </a:solidFill>
                <a:latin typeface="Agency FB" pitchFamily="34" charset="0"/>
              </a:rPr>
              <a:t>MARKET ANALYSIS</a:t>
            </a:r>
            <a:endParaRPr lang="en-US" sz="2800" b="1" dirty="0">
              <a:solidFill>
                <a:schemeClr val="bg1"/>
              </a:solidFill>
              <a:latin typeface="Agency FB" pitchFamily="34" charset="0"/>
            </a:endParaRPr>
          </a:p>
        </p:txBody>
      </p:sp>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24</a:t>
            </a:fld>
            <a:endParaRPr lang="en-US"/>
          </a:p>
        </p:txBody>
      </p:sp>
      <p:sp>
        <p:nvSpPr>
          <p:cNvPr id="6" name="Content Placeholder 5"/>
          <p:cNvSpPr>
            <a:spLocks noGrp="1"/>
          </p:cNvSpPr>
          <p:nvPr>
            <p:ph sz="quarter" idx="1"/>
          </p:nvPr>
        </p:nvSpPr>
        <p:spPr>
          <a:xfrm>
            <a:off x="428596" y="928670"/>
            <a:ext cx="8229600" cy="5715040"/>
          </a:xfrm>
        </p:spPr>
        <p:txBody>
          <a:bodyPr>
            <a:normAutofit lnSpcReduction="10000"/>
          </a:bodyPr>
          <a:lstStyle/>
          <a:p>
            <a:pPr algn="just" hangingPunct="0">
              <a:buNone/>
            </a:pPr>
            <a:r>
              <a:rPr lang="en-IN" sz="2400" b="1" dirty="0" smtClean="0">
                <a:solidFill>
                  <a:srgbClr val="FF0000"/>
                </a:solidFill>
                <a:latin typeface="Times New Roman" pitchFamily="18" charset="0"/>
                <a:cs typeface="Times New Roman" pitchFamily="18" charset="0"/>
              </a:rPr>
              <a:t>Target Market: </a:t>
            </a:r>
          </a:p>
          <a:p>
            <a:pPr algn="just" hangingPunct="0"/>
            <a:r>
              <a:rPr lang="en-IN" sz="2200" b="1" dirty="0" smtClean="0">
                <a:solidFill>
                  <a:srgbClr val="0070C0"/>
                </a:solidFill>
                <a:latin typeface="Times New Roman" pitchFamily="18" charset="0"/>
                <a:cs typeface="Times New Roman" pitchFamily="18" charset="0"/>
              </a:rPr>
              <a:t>Huge market scope for the project across India and abroad.</a:t>
            </a:r>
          </a:p>
          <a:p>
            <a:pPr algn="just" hangingPunct="0"/>
            <a:r>
              <a:rPr lang="en-IN" sz="2200" b="1" dirty="0" smtClean="0">
                <a:solidFill>
                  <a:srgbClr val="0070C0"/>
                </a:solidFill>
                <a:latin typeface="Times New Roman" pitchFamily="18" charset="0"/>
                <a:cs typeface="Times New Roman" pitchFamily="18" charset="0"/>
              </a:rPr>
              <a:t>Railway Stations and Railway gates are target zones.</a:t>
            </a:r>
          </a:p>
          <a:p>
            <a:pPr algn="just" hangingPunct="0"/>
            <a:r>
              <a:rPr lang="en-IN" sz="2200" b="1" dirty="0" smtClean="0">
                <a:solidFill>
                  <a:srgbClr val="0070C0"/>
                </a:solidFill>
                <a:latin typeface="Times New Roman" pitchFamily="18" charset="0"/>
                <a:cs typeface="Times New Roman" pitchFamily="18" charset="0"/>
              </a:rPr>
              <a:t>Nearly 8500 Railway stations and 179000 Railway gates across India can avail this add on</a:t>
            </a:r>
          </a:p>
          <a:p>
            <a:pPr algn="just" hangingPunct="0"/>
            <a:r>
              <a:rPr lang="en-IN" sz="2200" b="1" dirty="0" smtClean="0">
                <a:solidFill>
                  <a:srgbClr val="0070C0"/>
                </a:solidFill>
                <a:latin typeface="Times New Roman" pitchFamily="18" charset="0"/>
                <a:cs typeface="Times New Roman" pitchFamily="18" charset="0"/>
              </a:rPr>
              <a:t>Outsourcing this service to foreign countries results in financial benefit.</a:t>
            </a:r>
          </a:p>
          <a:p>
            <a:pPr algn="just" hangingPunct="0"/>
            <a:r>
              <a:rPr lang="en-IN" sz="2200" b="1" dirty="0" smtClean="0">
                <a:solidFill>
                  <a:srgbClr val="0070C0"/>
                </a:solidFill>
                <a:latin typeface="Times New Roman" pitchFamily="18" charset="0"/>
                <a:cs typeface="Times New Roman" pitchFamily="18" charset="0"/>
              </a:rPr>
              <a:t>Around 10 million dollar of  business scope is estimated with this project every year across India and abroad.</a:t>
            </a:r>
          </a:p>
          <a:p>
            <a:pPr algn="just" hangingPunct="0">
              <a:buNone/>
            </a:pPr>
            <a:r>
              <a:rPr lang="en-IN" sz="2400" b="1" dirty="0" smtClean="0">
                <a:solidFill>
                  <a:srgbClr val="FF0000"/>
                </a:solidFill>
                <a:latin typeface="Times New Roman" pitchFamily="18" charset="0"/>
                <a:cs typeface="Times New Roman" pitchFamily="18" charset="0"/>
              </a:rPr>
              <a:t>Demand:</a:t>
            </a:r>
          </a:p>
          <a:p>
            <a:pPr algn="just" hangingPunct="0"/>
            <a:r>
              <a:rPr lang="en-IN" sz="2200" b="1" dirty="0" smtClean="0">
                <a:solidFill>
                  <a:srgbClr val="0070C0"/>
                </a:solidFill>
                <a:latin typeface="Times New Roman" pitchFamily="18" charset="0"/>
                <a:cs typeface="Times New Roman" pitchFamily="18" charset="0"/>
              </a:rPr>
              <a:t>Government of India focuses on infrastructure development across the country by 2022. </a:t>
            </a:r>
          </a:p>
          <a:p>
            <a:pPr algn="just" hangingPunct="0"/>
            <a:r>
              <a:rPr lang="en-IN" sz="2200" b="1" dirty="0" smtClean="0">
                <a:solidFill>
                  <a:srgbClr val="0070C0"/>
                </a:solidFill>
                <a:latin typeface="Times New Roman" pitchFamily="18" charset="0"/>
                <a:cs typeface="Times New Roman" pitchFamily="18" charset="0"/>
              </a:rPr>
              <a:t>Nearly 5 trillion dollars are subjected to invest in next 5 years</a:t>
            </a:r>
          </a:p>
          <a:p>
            <a:pPr algn="just" hangingPunct="0"/>
            <a:r>
              <a:rPr lang="en-IN" sz="2200" b="1" dirty="0" smtClean="0">
                <a:solidFill>
                  <a:srgbClr val="0070C0"/>
                </a:solidFill>
                <a:latin typeface="Times New Roman" pitchFamily="18" charset="0"/>
                <a:cs typeface="Times New Roman" pitchFamily="18" charset="0"/>
              </a:rPr>
              <a:t>Always there will be huge demand for cost effective projects like ours in the current scenario of investment and requirement</a:t>
            </a:r>
          </a:p>
          <a:p>
            <a:pPr algn="just" hangingPunct="0"/>
            <a:endParaRPr lang="en-IN" sz="2200" b="1" dirty="0" smtClean="0">
              <a:solidFill>
                <a:srgbClr val="0070C0"/>
              </a:solidFill>
            </a:endParaRPr>
          </a:p>
          <a:p>
            <a:pPr algn="just" hangingPunct="0"/>
            <a:endParaRPr lang="en-IN" sz="2200" b="1" dirty="0" smtClean="0">
              <a:solidFill>
                <a:srgbClr val="0070C0"/>
              </a:solidFill>
            </a:endParaRPr>
          </a:p>
          <a:p>
            <a:pPr algn="just" hangingPunct="0"/>
            <a:endParaRPr lang="en-IN" sz="2400" b="1" dirty="0" smtClean="0">
              <a:solidFill>
                <a:srgbClr val="FF0000"/>
              </a:solidFill>
            </a:endParaRPr>
          </a:p>
          <a:p>
            <a:endParaRPr lang="en-IN" dirty="0" smtClean="0"/>
          </a:p>
        </p:txBody>
      </p:sp>
    </p:spTree>
    <p:extLst>
      <p:ext uri="{BB962C8B-B14F-4D97-AF65-F5344CB8AC3E}">
        <p14:creationId xmlns:p14="http://schemas.microsoft.com/office/powerpoint/2010/main" val="3314642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25</a:t>
            </a:fld>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1081775044"/>
              </p:ext>
            </p:extLst>
          </p:nvPr>
        </p:nvGraphicFramePr>
        <p:xfrm>
          <a:off x="500034" y="928670"/>
          <a:ext cx="8215370" cy="5310179"/>
        </p:xfrm>
        <a:graphic>
          <a:graphicData uri="http://schemas.openxmlformats.org/drawingml/2006/table">
            <a:tbl>
              <a:tblPr firstRow="1" firstCol="1" bandRow="1">
                <a:tableStyleId>{BDBED569-4797-4DF1-A0F4-6AAB3CD982D8}</a:tableStyleId>
              </a:tblPr>
              <a:tblGrid>
                <a:gridCol w="6002469"/>
                <a:gridCol w="2212901"/>
              </a:tblGrid>
              <a:tr h="433381">
                <a:tc>
                  <a:txBody>
                    <a:bodyPr/>
                    <a:lstStyle/>
                    <a:p>
                      <a:pPr marL="0" marR="36195" algn="ctr">
                        <a:lnSpc>
                          <a:spcPct val="100000"/>
                        </a:lnSpc>
                        <a:spcBef>
                          <a:spcPts val="0"/>
                        </a:spcBef>
                        <a:spcAft>
                          <a:spcPts val="0"/>
                        </a:spcAft>
                      </a:pPr>
                      <a:r>
                        <a:rPr lang="en-US" sz="1600" dirty="0" smtClean="0">
                          <a:effectLst/>
                          <a:latin typeface="Times New Roman" pitchFamily="18" charset="0"/>
                          <a:ea typeface="Times New Roman"/>
                          <a:cs typeface="Times New Roman" pitchFamily="18" charset="0"/>
                        </a:rPr>
                        <a:t>Estimation</a:t>
                      </a:r>
                      <a:r>
                        <a:rPr lang="en-US" sz="1600" baseline="0" dirty="0" smtClean="0">
                          <a:effectLst/>
                          <a:latin typeface="Times New Roman" pitchFamily="18" charset="0"/>
                          <a:ea typeface="Times New Roman"/>
                          <a:cs typeface="Times New Roman" pitchFamily="18" charset="0"/>
                        </a:rPr>
                        <a:t> for Implementation and Expansion</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6195" algn="ctr">
                        <a:lnSpc>
                          <a:spcPct val="100000"/>
                        </a:lnSpc>
                        <a:spcBef>
                          <a:spcPts val="0"/>
                        </a:spcBef>
                        <a:spcAft>
                          <a:spcPts val="0"/>
                        </a:spcAft>
                      </a:pPr>
                      <a:r>
                        <a:rPr lang="en-US" sz="1600" dirty="0">
                          <a:effectLst/>
                          <a:latin typeface="Times New Roman" pitchFamily="18" charset="0"/>
                          <a:cs typeface="Times New Roman" pitchFamily="18" charset="0"/>
                        </a:rPr>
                        <a:t>Amount</a:t>
                      </a:r>
                      <a:endParaRPr lang="en-US" sz="1600" dirty="0">
                        <a:effectLst/>
                        <a:latin typeface="Times New Roman" pitchFamily="18" charset="0"/>
                        <a:ea typeface="Times New Roman"/>
                        <a:cs typeface="Times New Roman" pitchFamily="18" charset="0"/>
                      </a:endParaRPr>
                    </a:p>
                  </a:txBody>
                  <a:tcPr marL="68580" marR="68580" marT="0" marB="0"/>
                </a:tc>
              </a:tr>
              <a:tr h="433381">
                <a:tc gridSpan="2">
                  <a:txBody>
                    <a:bodyPr/>
                    <a:lstStyle/>
                    <a:p>
                      <a:pPr marL="0" marR="36195">
                        <a:lnSpc>
                          <a:spcPct val="100000"/>
                        </a:lnSpc>
                        <a:spcBef>
                          <a:spcPts val="0"/>
                        </a:spcBef>
                        <a:spcAft>
                          <a:spcPts val="0"/>
                        </a:spcAft>
                      </a:pPr>
                      <a:r>
                        <a:rPr lang="en-IN" sz="1600" dirty="0">
                          <a:effectLst/>
                          <a:latin typeface="Times New Roman" pitchFamily="18" charset="0"/>
                          <a:cs typeface="Times New Roman" pitchFamily="18" charset="0"/>
                        </a:rPr>
                        <a:t>1) The cost of purchase of raw materials </a:t>
                      </a:r>
                      <a:endParaRPr lang="en-US" sz="1600"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r>
              <a:tr h="433381">
                <a:tc>
                  <a:txBody>
                    <a:bodyPr/>
                    <a:lstStyle/>
                    <a:p>
                      <a:pPr marL="0" marR="36195">
                        <a:lnSpc>
                          <a:spcPct val="100000"/>
                        </a:lnSpc>
                        <a:spcBef>
                          <a:spcPts val="0"/>
                        </a:spcBef>
                        <a:spcAft>
                          <a:spcPts val="0"/>
                        </a:spcAft>
                      </a:pPr>
                      <a:r>
                        <a:rPr lang="en-US" sz="1600" dirty="0">
                          <a:effectLst/>
                          <a:latin typeface="Times New Roman" pitchFamily="18" charset="0"/>
                          <a:cs typeface="Times New Roman" pitchFamily="18" charset="0"/>
                        </a:rPr>
                        <a:t>a) Materials / Consumables</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smtClean="0">
                          <a:solidFill>
                            <a:schemeClr val="tx1"/>
                          </a:solidFill>
                          <a:effectLst/>
                          <a:latin typeface="Times New Roman" pitchFamily="18" charset="0"/>
                          <a:ea typeface="Times New Roman"/>
                          <a:cs typeface="Times New Roman" pitchFamily="18" charset="0"/>
                        </a:rPr>
                        <a:t>5,00,000.00</a:t>
                      </a:r>
                      <a:endParaRPr lang="en-US" sz="1600" dirty="0">
                        <a:solidFill>
                          <a:schemeClr val="tx1"/>
                        </a:solidFill>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US" sz="1600" dirty="0">
                          <a:effectLst/>
                          <a:latin typeface="Times New Roman" pitchFamily="18" charset="0"/>
                          <a:cs typeface="Times New Roman" pitchFamily="18" charset="0"/>
                        </a:rPr>
                        <a:t>b) Labor</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smtClean="0">
                          <a:effectLst/>
                          <a:latin typeface="Times New Roman" pitchFamily="18" charset="0"/>
                          <a:cs typeface="Times New Roman" pitchFamily="18" charset="0"/>
                        </a:rPr>
                        <a:t>55,000.00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US" sz="1600" dirty="0">
                          <a:effectLst/>
                          <a:latin typeface="Times New Roman" pitchFamily="18" charset="0"/>
                          <a:cs typeface="Times New Roman" pitchFamily="18" charset="0"/>
                        </a:rPr>
                        <a:t>c) Travel</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a:effectLst/>
                          <a:latin typeface="Times New Roman" pitchFamily="18" charset="0"/>
                          <a:cs typeface="Times New Roman" pitchFamily="18" charset="0"/>
                        </a:rPr>
                        <a:t>10,000.00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US" sz="1600" dirty="0">
                          <a:effectLst/>
                          <a:latin typeface="Times New Roman" pitchFamily="18" charset="0"/>
                          <a:cs typeface="Times New Roman" pitchFamily="18" charset="0"/>
                        </a:rPr>
                        <a:t>d) Report</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a:effectLst/>
                          <a:latin typeface="Times New Roman" pitchFamily="18" charset="0"/>
                          <a:cs typeface="Times New Roman" pitchFamily="18" charset="0"/>
                        </a:rPr>
                        <a:t>5,000.00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US" sz="1600" dirty="0">
                          <a:effectLst/>
                          <a:latin typeface="Times New Roman" pitchFamily="18" charset="0"/>
                          <a:cs typeface="Times New Roman" pitchFamily="18" charset="0"/>
                        </a:rPr>
                        <a:t>e) Miscellaneous</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a:effectLst/>
                          <a:latin typeface="Times New Roman" pitchFamily="18" charset="0"/>
                          <a:cs typeface="Times New Roman" pitchFamily="18" charset="0"/>
                        </a:rPr>
                        <a:t>25,000.00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IN" sz="1600" dirty="0">
                          <a:effectLst/>
                          <a:latin typeface="Times New Roman" pitchFamily="18" charset="0"/>
                          <a:cs typeface="Times New Roman" pitchFamily="18" charset="0"/>
                        </a:rPr>
                        <a:t>2) The cost of contingencies</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35,000.00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IN" sz="1600" dirty="0">
                          <a:effectLst/>
                          <a:latin typeface="Times New Roman" pitchFamily="18" charset="0"/>
                          <a:cs typeface="Times New Roman" pitchFamily="18" charset="0"/>
                        </a:rPr>
                        <a:t>3) </a:t>
                      </a:r>
                      <a:r>
                        <a:rPr lang="en-IN" sz="1600" dirty="0" smtClean="0">
                          <a:effectLst/>
                          <a:latin typeface="Times New Roman" pitchFamily="18" charset="0"/>
                          <a:cs typeface="Times New Roman" pitchFamily="18" charset="0"/>
                        </a:rPr>
                        <a:t>Maintenance</a:t>
                      </a:r>
                      <a:r>
                        <a:rPr lang="en-IN" sz="1600" baseline="0" dirty="0" smtClean="0">
                          <a:effectLst/>
                          <a:latin typeface="Times New Roman" pitchFamily="18" charset="0"/>
                          <a:cs typeface="Times New Roman" pitchFamily="18" charset="0"/>
                        </a:rPr>
                        <a:t> cost</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a:effectLst/>
                          <a:latin typeface="Times New Roman" pitchFamily="18" charset="0"/>
                          <a:cs typeface="Times New Roman" pitchFamily="18" charset="0"/>
                        </a:rPr>
                        <a:t>3</a:t>
                      </a:r>
                      <a:r>
                        <a:rPr lang="en-US" sz="1600" dirty="0" smtClean="0">
                          <a:effectLst/>
                          <a:latin typeface="Times New Roman" pitchFamily="18" charset="0"/>
                          <a:cs typeface="Times New Roman" pitchFamily="18" charset="0"/>
                        </a:rPr>
                        <a:t>5,000.00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IN" sz="1600" dirty="0">
                          <a:effectLst/>
                          <a:latin typeface="Times New Roman" pitchFamily="18" charset="0"/>
                          <a:cs typeface="Times New Roman" pitchFamily="18" charset="0"/>
                        </a:rPr>
                        <a:t>4) </a:t>
                      </a:r>
                      <a:r>
                        <a:rPr lang="en-IN" sz="1600" dirty="0" smtClean="0">
                          <a:effectLst/>
                          <a:latin typeface="Times New Roman" pitchFamily="18" charset="0"/>
                          <a:cs typeface="Times New Roman" pitchFamily="18" charset="0"/>
                        </a:rPr>
                        <a:t>Marketing</a:t>
                      </a:r>
                      <a:r>
                        <a:rPr lang="en-IN" sz="1600" baseline="0" dirty="0" smtClean="0">
                          <a:effectLst/>
                          <a:latin typeface="Times New Roman" pitchFamily="18" charset="0"/>
                          <a:cs typeface="Times New Roman" pitchFamily="18" charset="0"/>
                        </a:rPr>
                        <a:t> cost</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smtClean="0">
                          <a:effectLst/>
                          <a:latin typeface="Times New Roman" pitchFamily="18" charset="0"/>
                          <a:cs typeface="Times New Roman" pitchFamily="18" charset="0"/>
                        </a:rPr>
                        <a:t>80,000.00</a:t>
                      </a:r>
                      <a:endParaRPr lang="en-US" sz="1600" dirty="0">
                        <a:effectLst/>
                        <a:latin typeface="Times New Roman" pitchFamily="18" charset="0"/>
                        <a:ea typeface="Times New Roman"/>
                        <a:cs typeface="Times New Roman" pitchFamily="18" charset="0"/>
                      </a:endParaRPr>
                    </a:p>
                  </a:txBody>
                  <a:tcPr marL="68580" marR="68580" marT="0" marB="0"/>
                </a:tc>
              </a:tr>
              <a:tr h="433381">
                <a:tc>
                  <a:txBody>
                    <a:bodyPr/>
                    <a:lstStyle/>
                    <a:p>
                      <a:pPr marL="0" marR="36195">
                        <a:lnSpc>
                          <a:spcPct val="100000"/>
                        </a:lnSpc>
                        <a:spcBef>
                          <a:spcPts val="0"/>
                        </a:spcBef>
                        <a:spcAft>
                          <a:spcPts val="0"/>
                        </a:spcAft>
                      </a:pPr>
                      <a:r>
                        <a:rPr lang="en-US" sz="1600" dirty="0" smtClean="0">
                          <a:effectLst/>
                          <a:latin typeface="Times New Roman" pitchFamily="18" charset="0"/>
                          <a:ea typeface="Times New Roman"/>
                          <a:cs typeface="Times New Roman" pitchFamily="18" charset="0"/>
                        </a:rPr>
                        <a:t>5) Start</a:t>
                      </a:r>
                      <a:r>
                        <a:rPr lang="en-US" sz="1600" baseline="0" dirty="0" smtClean="0">
                          <a:effectLst/>
                          <a:latin typeface="Times New Roman" pitchFamily="18" charset="0"/>
                          <a:ea typeface="Times New Roman"/>
                          <a:cs typeface="Times New Roman" pitchFamily="18" charset="0"/>
                        </a:rPr>
                        <a:t> up capacity building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marL="0" marR="311785" algn="r">
                        <a:lnSpc>
                          <a:spcPct val="100000"/>
                        </a:lnSpc>
                        <a:spcBef>
                          <a:spcPts val="0"/>
                        </a:spcBef>
                        <a:spcAft>
                          <a:spcPts val="0"/>
                        </a:spcAft>
                      </a:pPr>
                      <a:r>
                        <a:rPr lang="en-US" sz="1600" dirty="0" smtClean="0">
                          <a:effectLst/>
                          <a:latin typeface="Times New Roman" pitchFamily="18" charset="0"/>
                          <a:ea typeface="Times New Roman"/>
                          <a:cs typeface="Times New Roman" pitchFamily="18" charset="0"/>
                        </a:rPr>
                        <a:t>50,000.00</a:t>
                      </a:r>
                      <a:endParaRPr lang="en-US" sz="1600" dirty="0">
                        <a:effectLst/>
                        <a:latin typeface="Times New Roman" pitchFamily="18" charset="0"/>
                        <a:ea typeface="Times New Roman"/>
                        <a:cs typeface="Times New Roman" pitchFamily="18" charset="0"/>
                      </a:endParaRPr>
                    </a:p>
                  </a:txBody>
                  <a:tcPr marL="68580" marR="68580" marT="0" marB="0"/>
                </a:tc>
              </a:tr>
              <a:tr h="542988">
                <a:tc>
                  <a:txBody>
                    <a:bodyPr/>
                    <a:lstStyle/>
                    <a:p>
                      <a:pPr marL="0" marR="36195" algn="l" rtl="0" eaLnBrk="1" latinLnBrk="0" hangingPunct="1">
                        <a:lnSpc>
                          <a:spcPct val="115000"/>
                        </a:lnSpc>
                        <a:spcBef>
                          <a:spcPts val="0"/>
                        </a:spcBef>
                        <a:spcAft>
                          <a:spcPts val="0"/>
                        </a:spcAft>
                      </a:pPr>
                      <a:r>
                        <a:rPr kumimoji="0" lang="en-US" sz="1600" b="1" kern="1200" dirty="0" smtClean="0">
                          <a:solidFill>
                            <a:schemeClr val="tx1"/>
                          </a:solidFill>
                          <a:effectLst/>
                          <a:latin typeface="Times New Roman" pitchFamily="18" charset="0"/>
                          <a:ea typeface="+mn-ea"/>
                          <a:cs typeface="Times New Roman" pitchFamily="18" charset="0"/>
                        </a:rPr>
                        <a:t>GRAND TOTAL </a:t>
                      </a:r>
                      <a:endParaRPr kumimoji="0" lang="en-US" sz="1600" b="1" kern="1200" dirty="0">
                        <a:solidFill>
                          <a:schemeClr val="tx1"/>
                        </a:solidFill>
                        <a:effectLst/>
                        <a:latin typeface="Times New Roman" pitchFamily="18" charset="0"/>
                        <a:ea typeface="+mn-ea"/>
                        <a:cs typeface="Times New Roman" pitchFamily="18" charset="0"/>
                      </a:endParaRPr>
                    </a:p>
                  </a:txBody>
                  <a:tcPr marL="68580" marR="68580" marT="0" marB="0"/>
                </a:tc>
                <a:tc>
                  <a:txBody>
                    <a:bodyPr/>
                    <a:lstStyle/>
                    <a:p>
                      <a:pPr marL="0" marR="311785" algn="r">
                        <a:lnSpc>
                          <a:spcPct val="115000"/>
                        </a:lnSpc>
                        <a:spcBef>
                          <a:spcPts val="0"/>
                        </a:spcBef>
                        <a:spcAft>
                          <a:spcPts val="0"/>
                        </a:spcAft>
                      </a:pPr>
                      <a:r>
                        <a:rPr lang="en-US" sz="1600" b="1" dirty="0" smtClean="0">
                          <a:effectLst/>
                          <a:latin typeface="Times New Roman" pitchFamily="18" charset="0"/>
                          <a:ea typeface="Times New Roman"/>
                          <a:cs typeface="Times New Roman" pitchFamily="18" charset="0"/>
                        </a:rPr>
                        <a:t>7,95,000.00</a:t>
                      </a:r>
                      <a:endParaRPr lang="en-US" sz="1600" b="1" dirty="0">
                        <a:effectLst/>
                        <a:latin typeface="Times New Roman" pitchFamily="18" charset="0"/>
                        <a:ea typeface="Times New Roman"/>
                        <a:cs typeface="Times New Roman" pitchFamily="18" charset="0"/>
                      </a:endParaRPr>
                    </a:p>
                  </a:txBody>
                  <a:tcPr marL="68580" marR="68580" marT="0" marB="0"/>
                </a:tc>
              </a:tr>
            </a:tbl>
          </a:graphicData>
        </a:graphic>
      </p:graphicFrame>
      <p:sp>
        <p:nvSpPr>
          <p:cNvPr id="8" name="Title 1"/>
          <p:cNvSpPr txBox="1">
            <a:spLocks/>
          </p:cNvSpPr>
          <p:nvPr/>
        </p:nvSpPr>
        <p:spPr>
          <a:xfrm>
            <a:off x="457200" y="122238"/>
            <a:ext cx="8229600" cy="639762"/>
          </a:xfrm>
          <a:prstGeom prst="rect">
            <a:avLst/>
          </a:prstGeom>
          <a:solidFill>
            <a:srgbClr val="92D050"/>
          </a:solidFill>
          <a:ln>
            <a:solidFill>
              <a:schemeClr val="accent6">
                <a:lumMod val="75000"/>
              </a:schemeClr>
            </a:solidFill>
          </a:ln>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spcAft>
                <a:spcPts val="1200"/>
              </a:spcAft>
            </a:pPr>
            <a:r>
              <a:rPr lang="en-US" sz="3200" b="1" dirty="0" smtClean="0">
                <a:solidFill>
                  <a:schemeClr val="bg1"/>
                </a:solidFill>
                <a:latin typeface="Agency FB" pitchFamily="34" charset="0"/>
              </a:rPr>
              <a:t>FINANCIAL ESTIMATION</a:t>
            </a:r>
            <a:endParaRPr lang="en-US" sz="3200" b="1" dirty="0">
              <a:solidFill>
                <a:schemeClr val="bg1"/>
              </a:solidFill>
              <a:latin typeface="Agency FB" pitchFamily="34" charset="0"/>
            </a:endParaRPr>
          </a:p>
        </p:txBody>
      </p:sp>
    </p:spTree>
    <p:extLst>
      <p:ext uri="{BB962C8B-B14F-4D97-AF65-F5344CB8AC3E}">
        <p14:creationId xmlns:p14="http://schemas.microsoft.com/office/powerpoint/2010/main" val="3790223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82752"/>
            <a:ext cx="8381999" cy="5360958"/>
          </a:xfrm>
        </p:spPr>
        <p:txBody>
          <a:bodyPr>
            <a:noAutofit/>
          </a:bodyPr>
          <a:lstStyle/>
          <a:p>
            <a:pPr algn="just">
              <a:buNone/>
            </a:pPr>
            <a:r>
              <a:rPr lang="en-IN" sz="1600" dirty="0" smtClean="0"/>
              <a:t>	</a:t>
            </a:r>
            <a:endParaRPr lang="en-US" sz="1600" dirty="0">
              <a:latin typeface="Aharoni" pitchFamily="2" charset="-79"/>
              <a:cs typeface="Aharoni" pitchFamily="2" charset="-79"/>
            </a:endParaRPr>
          </a:p>
        </p:txBody>
      </p:sp>
      <p:sp>
        <p:nvSpPr>
          <p:cNvPr id="8" name="Title 1"/>
          <p:cNvSpPr txBox="1">
            <a:spLocks/>
          </p:cNvSpPr>
          <p:nvPr/>
        </p:nvSpPr>
        <p:spPr>
          <a:xfrm>
            <a:off x="381000" y="642918"/>
            <a:ext cx="8229600" cy="576282"/>
          </a:xfrm>
          <a:prstGeom prst="rect">
            <a:avLst/>
          </a:prstGeom>
          <a:solidFill>
            <a:srgbClr val="92D050"/>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600" b="1" dirty="0" smtClean="0">
                <a:solidFill>
                  <a:schemeClr val="bg1"/>
                </a:solidFill>
                <a:latin typeface="Agency FB" pitchFamily="34" charset="0"/>
              </a:rPr>
              <a:t>CONCLUSION </a:t>
            </a:r>
            <a:endParaRPr lang="en-US" sz="3600" b="1" dirty="0">
              <a:solidFill>
                <a:schemeClr val="bg1"/>
              </a:solidFill>
              <a:latin typeface="Agency FB" pitchFamily="34" charset="0"/>
            </a:endParaRPr>
          </a:p>
        </p:txBody>
      </p:sp>
      <p:sp>
        <p:nvSpPr>
          <p:cNvPr id="4" name="Content Placeholder 5"/>
          <p:cNvSpPr txBox="1">
            <a:spLocks/>
          </p:cNvSpPr>
          <p:nvPr/>
        </p:nvSpPr>
        <p:spPr>
          <a:xfrm>
            <a:off x="428596" y="1285860"/>
            <a:ext cx="8229600" cy="5357850"/>
          </a:xfrm>
          <a:prstGeom prst="rect">
            <a:avLst/>
          </a:prstGeom>
        </p:spPr>
        <p:txBody>
          <a:bodyPr vert="horz">
            <a:normAutofit/>
          </a:bodyPr>
          <a:lstStyle/>
          <a:p>
            <a:pPr marL="274320" marR="0" lvl="0" indent="-274320" algn="just" defTabSz="914400" rtl="0" eaLnBrk="1" fontAlgn="auto" latinLnBrk="0" hangingPunct="0">
              <a:lnSpc>
                <a:spcPct val="100000"/>
              </a:lnSpc>
              <a:spcBef>
                <a:spcPts val="580"/>
              </a:spcBef>
              <a:spcAft>
                <a:spcPts val="0"/>
              </a:spcAft>
              <a:buClr>
                <a:schemeClr val="accent1"/>
              </a:buClr>
              <a:buSzPct val="85000"/>
              <a:buFont typeface="Wingdings 2"/>
              <a:buChar char=""/>
              <a:tabLst/>
              <a:defRPr/>
            </a:pPr>
            <a:r>
              <a:rPr kumimoji="0" lang="en-IN" sz="2200" b="1"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rPr>
              <a:t>In</a:t>
            </a:r>
            <a:r>
              <a:rPr kumimoji="0" lang="en-IN" sz="2200" b="1" i="0" u="none" strike="noStrike" kern="1200" cap="none" spc="0" normalizeH="0" noProof="0" dirty="0" smtClean="0">
                <a:ln>
                  <a:noFill/>
                </a:ln>
                <a:solidFill>
                  <a:srgbClr val="0070C0"/>
                </a:solidFill>
                <a:effectLst/>
                <a:uLnTx/>
                <a:uFillTx/>
                <a:latin typeface="Times New Roman" pitchFamily="18" charset="0"/>
                <a:ea typeface="+mn-ea"/>
                <a:cs typeface="Times New Roman" pitchFamily="18" charset="0"/>
              </a:rPr>
              <a:t> conclusion, this project helps the physically handicapped and old aged commuters to cross the railway platforms in a very comfortable manner along with the mitigation</a:t>
            </a:r>
            <a:r>
              <a:rPr lang="en-IN" sz="2200" b="1" dirty="0" smtClean="0">
                <a:solidFill>
                  <a:srgbClr val="0070C0"/>
                </a:solidFill>
                <a:latin typeface="Times New Roman" pitchFamily="18" charset="0"/>
                <a:cs typeface="Times New Roman" pitchFamily="18" charset="0"/>
              </a:rPr>
              <a:t> of accidents at Railway gates.</a:t>
            </a:r>
          </a:p>
          <a:p>
            <a:pPr marL="274320" marR="0" lvl="0" indent="-274320" algn="just" defTabSz="914400" rtl="0" eaLnBrk="1" fontAlgn="auto" latinLnBrk="0" hangingPunct="0">
              <a:lnSpc>
                <a:spcPct val="100000"/>
              </a:lnSpc>
              <a:spcBef>
                <a:spcPts val="580"/>
              </a:spcBef>
              <a:spcAft>
                <a:spcPts val="0"/>
              </a:spcAft>
              <a:buClr>
                <a:schemeClr val="accent1"/>
              </a:buClr>
              <a:buSzPct val="85000"/>
              <a:tabLst/>
              <a:defRPr/>
            </a:pPr>
            <a:endParaRPr lang="en-IN" sz="2200" b="1" dirty="0" smtClean="0">
              <a:solidFill>
                <a:srgbClr val="0070C0"/>
              </a:solidFill>
              <a:latin typeface="Times New Roman" pitchFamily="18" charset="0"/>
              <a:cs typeface="Times New Roman" pitchFamily="18" charset="0"/>
            </a:endParaRPr>
          </a:p>
          <a:p>
            <a:pPr marL="274320" marR="0" lvl="0" indent="-274320" algn="just" defTabSz="914400" rtl="0" eaLnBrk="1" fontAlgn="auto" latinLnBrk="0" hangingPunct="0">
              <a:lnSpc>
                <a:spcPct val="100000"/>
              </a:lnSpc>
              <a:spcBef>
                <a:spcPts val="580"/>
              </a:spcBef>
              <a:spcAft>
                <a:spcPts val="0"/>
              </a:spcAft>
              <a:buClr>
                <a:schemeClr val="accent1"/>
              </a:buClr>
              <a:buSzPct val="85000"/>
              <a:buFont typeface="Wingdings 2"/>
              <a:buChar char=""/>
              <a:tabLst/>
              <a:defRPr/>
            </a:pPr>
            <a:r>
              <a:rPr lang="en-IN" sz="2200" b="1" dirty="0" smtClean="0">
                <a:solidFill>
                  <a:srgbClr val="0070C0"/>
                </a:solidFill>
                <a:latin typeface="Times New Roman" pitchFamily="18" charset="0"/>
                <a:cs typeface="Times New Roman" pitchFamily="18" charset="0"/>
              </a:rPr>
              <a:t>This cost effective approach proves  to be the best replacement for current day high budget foot over bridges.</a:t>
            </a:r>
          </a:p>
          <a:p>
            <a:pPr marL="274320" marR="0" lvl="0" indent="-274320" algn="just" defTabSz="914400" rtl="0" eaLnBrk="1" fontAlgn="auto" latinLnBrk="0" hangingPunct="0">
              <a:lnSpc>
                <a:spcPct val="100000"/>
              </a:lnSpc>
              <a:spcBef>
                <a:spcPts val="580"/>
              </a:spcBef>
              <a:spcAft>
                <a:spcPts val="0"/>
              </a:spcAft>
              <a:buClr>
                <a:schemeClr val="accent1"/>
              </a:buClr>
              <a:buSzPct val="85000"/>
              <a:tabLst/>
              <a:defRPr/>
            </a:pPr>
            <a:endParaRPr lang="en-IN" sz="2200" b="1" dirty="0" smtClean="0">
              <a:solidFill>
                <a:srgbClr val="0070C0"/>
              </a:solidFill>
              <a:latin typeface="Times New Roman" pitchFamily="18" charset="0"/>
              <a:cs typeface="Times New Roman" pitchFamily="18" charset="0"/>
            </a:endParaRPr>
          </a:p>
          <a:p>
            <a:pPr marL="274320" marR="0" lvl="0" indent="-274320" algn="just" defTabSz="914400" rtl="0" eaLnBrk="1" fontAlgn="auto" latinLnBrk="0" hangingPunct="0">
              <a:lnSpc>
                <a:spcPct val="100000"/>
              </a:lnSpc>
              <a:spcBef>
                <a:spcPts val="580"/>
              </a:spcBef>
              <a:spcAft>
                <a:spcPts val="0"/>
              </a:spcAft>
              <a:buClr>
                <a:schemeClr val="accent1"/>
              </a:buClr>
              <a:buSzPct val="85000"/>
              <a:buFont typeface="Wingdings 2"/>
              <a:buChar char=""/>
              <a:tabLst/>
              <a:defRPr/>
            </a:pPr>
            <a:r>
              <a:rPr lang="en-IN" sz="2200" b="1" dirty="0" smtClean="0">
                <a:solidFill>
                  <a:srgbClr val="0070C0"/>
                </a:solidFill>
                <a:latin typeface="Times New Roman" pitchFamily="18" charset="0"/>
                <a:cs typeface="Times New Roman" pitchFamily="18" charset="0"/>
              </a:rPr>
              <a:t>This venture ultimately benefits all its stakeholders directly or indirectly in terms of safety enhancement, financial growth, community empowerment,  infrastructure update, job creation, industrial revolution and economic growth of the country.</a:t>
            </a:r>
          </a:p>
          <a:p>
            <a:pPr marL="274320" marR="0" lvl="0" indent="-274320" algn="just" defTabSz="914400" rtl="0" eaLnBrk="1" fontAlgn="auto" latinLnBrk="0" hangingPunct="0">
              <a:lnSpc>
                <a:spcPct val="100000"/>
              </a:lnSpc>
              <a:spcBef>
                <a:spcPts val="580"/>
              </a:spcBef>
              <a:spcAft>
                <a:spcPts val="0"/>
              </a:spcAft>
              <a:buClr>
                <a:schemeClr val="accent1"/>
              </a:buClr>
              <a:buSzPct val="85000"/>
              <a:buFont typeface="Wingdings 2"/>
              <a:buChar char=""/>
              <a:tabLst/>
              <a:defRPr/>
            </a:pPr>
            <a:endParaRPr kumimoji="0" lang="en-IN" sz="2200" b="1"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endParaRPr>
          </a:p>
          <a:p>
            <a:pPr marL="274320" marR="0" lvl="0" indent="-274320" algn="just" defTabSz="914400" rtl="0" eaLnBrk="1" fontAlgn="auto" latinLnBrk="0" hangingPunct="0">
              <a:lnSpc>
                <a:spcPct val="100000"/>
              </a:lnSpc>
              <a:spcBef>
                <a:spcPts val="580"/>
              </a:spcBef>
              <a:spcAft>
                <a:spcPts val="0"/>
              </a:spcAft>
              <a:buClr>
                <a:schemeClr val="accent1"/>
              </a:buClr>
              <a:buSzPct val="85000"/>
              <a:tabLst/>
              <a:defRPr/>
            </a:pPr>
            <a:endParaRPr kumimoji="0" lang="en-IN" sz="2200" b="1" i="0" u="none" strike="noStrike" kern="1200" cap="none" spc="0" normalizeH="0" baseline="0" noProof="0" dirty="0" smtClean="0">
              <a:ln>
                <a:noFill/>
              </a:ln>
              <a:solidFill>
                <a:srgbClr val="0070C0"/>
              </a:solidFill>
              <a:effectLst/>
              <a:uLnTx/>
              <a:uFillTx/>
              <a:latin typeface="+mn-lt"/>
              <a:ea typeface="+mn-ea"/>
              <a:cs typeface="+mn-cs"/>
            </a:endParaRPr>
          </a:p>
          <a:p>
            <a:pPr marL="274320" marR="0" lvl="0" indent="-274320" algn="just" defTabSz="914400" rtl="0" eaLnBrk="1" fontAlgn="auto" latinLnBrk="0" hangingPunct="0">
              <a:lnSpc>
                <a:spcPct val="100000"/>
              </a:lnSpc>
              <a:spcBef>
                <a:spcPts val="580"/>
              </a:spcBef>
              <a:spcAft>
                <a:spcPts val="0"/>
              </a:spcAft>
              <a:buClr>
                <a:schemeClr val="accent1"/>
              </a:buClr>
              <a:buSzPct val="85000"/>
              <a:buFont typeface="Wingdings 2"/>
              <a:buChar char=""/>
              <a:tabLst/>
              <a:defRPr/>
            </a:pPr>
            <a:endParaRPr kumimoji="0" lang="en-IN" sz="2200" b="1" i="0" u="none" strike="noStrike" kern="1200" cap="none" spc="0" normalizeH="0" baseline="0" noProof="0" dirty="0" smtClean="0">
              <a:ln>
                <a:noFill/>
              </a:ln>
              <a:solidFill>
                <a:srgbClr val="0070C0"/>
              </a:solidFill>
              <a:effectLst/>
              <a:uLnTx/>
              <a:uFillTx/>
              <a:latin typeface="+mn-lt"/>
              <a:ea typeface="+mn-ea"/>
              <a:cs typeface="+mn-cs"/>
            </a:endParaRPr>
          </a:p>
          <a:p>
            <a:pPr marL="274320" marR="0" lvl="0" indent="-274320" algn="just" defTabSz="914400" rtl="0" eaLnBrk="1" fontAlgn="auto" latinLnBrk="0" hangingPunct="0">
              <a:lnSpc>
                <a:spcPct val="100000"/>
              </a:lnSpc>
              <a:spcBef>
                <a:spcPts val="580"/>
              </a:spcBef>
              <a:spcAft>
                <a:spcPts val="0"/>
              </a:spcAft>
              <a:buClr>
                <a:schemeClr val="accent1"/>
              </a:buClr>
              <a:buSzPct val="85000"/>
              <a:buFont typeface="Wingdings 2"/>
              <a:buChar char=""/>
              <a:tabLst/>
              <a:defRPr/>
            </a:pPr>
            <a:endParaRPr kumimoji="0" lang="en-IN" sz="2400" b="1"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020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82752"/>
            <a:ext cx="8381999" cy="3777622"/>
          </a:xfrm>
        </p:spPr>
        <p:txBody>
          <a:bodyPr>
            <a:noAutofit/>
          </a:bodyPr>
          <a:lstStyle/>
          <a:p>
            <a:pPr algn="just">
              <a:buFont typeface="Wingdings" pitchFamily="2" charset="2"/>
              <a:buChar char="Ø"/>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Arundas</a:t>
            </a:r>
            <a:r>
              <a:rPr lang="en-US" sz="1600" dirty="0">
                <a:latin typeface="Times New Roman" pitchFamily="18" charset="0"/>
                <a:cs typeface="Times New Roman" pitchFamily="18" charset="0"/>
              </a:rPr>
              <a:t> M H, Nikhil </a:t>
            </a:r>
            <a:r>
              <a:rPr lang="en-US" sz="1600" dirty="0" err="1">
                <a:latin typeface="Times New Roman" pitchFamily="18" charset="0"/>
                <a:cs typeface="Times New Roman" pitchFamily="18" charset="0"/>
              </a:rPr>
              <a:t>Babu</a:t>
            </a:r>
            <a:r>
              <a:rPr lang="en-US" sz="1600" dirty="0">
                <a:latin typeface="Times New Roman" pitchFamily="18" charset="0"/>
                <a:cs typeface="Times New Roman" pitchFamily="18" charset="0"/>
              </a:rPr>
              <a:t> T S, </a:t>
            </a:r>
            <a:r>
              <a:rPr lang="en-US" sz="1600" dirty="0" err="1">
                <a:latin typeface="Times New Roman" pitchFamily="18" charset="0"/>
                <a:cs typeface="Times New Roman" pitchFamily="18" charset="0"/>
              </a:rPr>
              <a:t>Lijo</a:t>
            </a:r>
            <a:r>
              <a:rPr lang="en-US" sz="1600" dirty="0">
                <a:latin typeface="Times New Roman" pitchFamily="18" charset="0"/>
                <a:cs typeface="Times New Roman" pitchFamily="18" charset="0"/>
              </a:rPr>
              <a:t> K J, “SMART AUTOMATION IN RAILWAY SYSTEM”, IJRET: International Journal of Research in Engineering and Technology, Volume: 04 Special Issue: 03 | August-2016 </a:t>
            </a:r>
            <a:r>
              <a:rPr lang="en-US" sz="1600" dirty="0" err="1">
                <a:latin typeface="Times New Roman" pitchFamily="18" charset="0"/>
                <a:cs typeface="Times New Roman" pitchFamily="18" charset="0"/>
              </a:rPr>
              <a:t>eISSN</a:t>
            </a:r>
            <a:r>
              <a:rPr lang="en-US" sz="1600" dirty="0">
                <a:latin typeface="Times New Roman" pitchFamily="18" charset="0"/>
                <a:cs typeface="Times New Roman" pitchFamily="18" charset="0"/>
              </a:rPr>
              <a:t>: 2319-1163 | </a:t>
            </a:r>
            <a:r>
              <a:rPr lang="en-US" sz="1600" dirty="0" err="1">
                <a:latin typeface="Times New Roman" pitchFamily="18" charset="0"/>
                <a:cs typeface="Times New Roman" pitchFamily="18" charset="0"/>
              </a:rPr>
              <a:t>pISSN</a:t>
            </a:r>
            <a:r>
              <a:rPr lang="en-US" sz="1600" dirty="0">
                <a:latin typeface="Times New Roman" pitchFamily="18" charset="0"/>
                <a:cs typeface="Times New Roman" pitchFamily="18" charset="0"/>
              </a:rPr>
              <a:t>: 2321-7308</a:t>
            </a:r>
          </a:p>
          <a:p>
            <a:pPr algn="just">
              <a:buFont typeface="Wingdings" pitchFamily="2" charset="2"/>
              <a:buChar char="Ø"/>
            </a:pPr>
            <a:endParaRPr lang="en-US" sz="1600" dirty="0" smtClean="0">
              <a:latin typeface="Times New Roman" pitchFamily="18" charset="0"/>
              <a:cs typeface="Times New Roman" pitchFamily="18" charset="0"/>
            </a:endParaRPr>
          </a:p>
          <a:p>
            <a:pPr algn="just">
              <a:buFont typeface="Wingdings" pitchFamily="2" charset="2"/>
              <a:buChar char="Ø"/>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2] SUDARSAN </a:t>
            </a:r>
            <a:r>
              <a:rPr lang="en-US" sz="1600" dirty="0">
                <a:latin typeface="Times New Roman" pitchFamily="18" charset="0"/>
                <a:cs typeface="Times New Roman" pitchFamily="18" charset="0"/>
              </a:rPr>
              <a:t>.P, RAM KUMAR. S, SURENDAR. R, UDAY SANKAR. T, KARTHIK. S,“ ARTIFICIAL RAILWAY PLATFORM FOR DOMESTIC RAILWAY STATION”, 21st IRF International Conference, 15th March 2015, Chennai, </a:t>
            </a:r>
            <a:r>
              <a:rPr lang="en-US" sz="1600" dirty="0" smtClean="0">
                <a:latin typeface="Times New Roman" pitchFamily="18" charset="0"/>
                <a:cs typeface="Times New Roman" pitchFamily="18" charset="0"/>
              </a:rPr>
              <a:t>India,ISBN:978-93-82702-78-8</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buFont typeface="Wingdings" pitchFamily="2" charset="2"/>
              <a:buChar char="Ø"/>
            </a:pPr>
            <a:endParaRPr lang="en-US" sz="1600" dirty="0" smtClean="0">
              <a:latin typeface="Times New Roman" pitchFamily="18" charset="0"/>
              <a:cs typeface="Times New Roman" pitchFamily="18" charset="0"/>
            </a:endParaRPr>
          </a:p>
          <a:p>
            <a:pPr algn="just">
              <a:buFont typeface="Wingdings" pitchFamily="2" charset="2"/>
              <a:buChar char="Ø"/>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3</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Prashantha.B.Y</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Harisha.S</a:t>
            </a:r>
            <a:r>
              <a:rPr lang="en-US" sz="1600" dirty="0" smtClean="0">
                <a:latin typeface="Times New Roman" pitchFamily="18" charset="0"/>
                <a:cs typeface="Times New Roman" pitchFamily="18" charset="0"/>
              </a:rPr>
              <a:t>, “  SMART </a:t>
            </a:r>
            <a:r>
              <a:rPr lang="en-US" sz="1600" dirty="0">
                <a:latin typeface="Times New Roman" pitchFamily="18" charset="0"/>
                <a:cs typeface="Times New Roman" pitchFamily="18" charset="0"/>
              </a:rPr>
              <a:t>RAILWAY CROSSING EMBEDDED WITH AUTOMATED PLATFORM BRIDGE”, IJRET: International Journal of Research in Engineering and Technology, Volume: 04 Issue: 08 | August-2015,  </a:t>
            </a:r>
            <a:r>
              <a:rPr lang="en-US" sz="1600" dirty="0" err="1">
                <a:latin typeface="Times New Roman" pitchFamily="18" charset="0"/>
                <a:cs typeface="Times New Roman" pitchFamily="18" charset="0"/>
              </a:rPr>
              <a:t>eISSN</a:t>
            </a:r>
            <a:r>
              <a:rPr lang="en-US" sz="1600" dirty="0">
                <a:latin typeface="Times New Roman" pitchFamily="18" charset="0"/>
                <a:cs typeface="Times New Roman" pitchFamily="18" charset="0"/>
              </a:rPr>
              <a:t>: 2319-1163 | </a:t>
            </a:r>
            <a:r>
              <a:rPr lang="en-US" sz="1600" dirty="0" err="1">
                <a:latin typeface="Times New Roman" pitchFamily="18" charset="0"/>
                <a:cs typeface="Times New Roman" pitchFamily="18" charset="0"/>
              </a:rPr>
              <a:t>pISSN</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2321-7308</a:t>
            </a:r>
          </a:p>
          <a:p>
            <a:pPr marL="0" indent="0" algn="just">
              <a:buNone/>
            </a:pP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buFont typeface="Wingdings" pitchFamily="2" charset="2"/>
              <a:buChar char="Ø"/>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4] </a:t>
            </a:r>
            <a:r>
              <a:rPr lang="en-US" sz="1600" dirty="0" err="1">
                <a:latin typeface="Times New Roman" pitchFamily="18" charset="0"/>
                <a:cs typeface="Times New Roman" pitchFamily="18" charset="0"/>
              </a:rPr>
              <a:t>G.Prabhavathi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B.Sanjana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Ms.S.P.Dhivya</a:t>
            </a:r>
            <a:r>
              <a:rPr lang="en-US" sz="1600" dirty="0">
                <a:latin typeface="Times New Roman" pitchFamily="18" charset="0"/>
                <a:cs typeface="Times New Roman" pitchFamily="18" charset="0"/>
              </a:rPr>
              <a:t>, “Railway Track Pedestrian Crossing between Platforms”, IOSR Journal of Electronics and Communication Engineering (IOSR-JECE) e-ISSN: 2278-2834,p- ISSN: 2278-8735.Volume 9, Issue 2, Ver. III (Mar - Apr. 2014), PP 87-</a:t>
            </a:r>
            <a:r>
              <a:rPr lang="en-US" sz="1600" i="1" dirty="0">
                <a:latin typeface="Times New Roman" pitchFamily="18" charset="0"/>
                <a:cs typeface="Times New Roman" pitchFamily="18" charset="0"/>
              </a:rPr>
              <a:t>91</a:t>
            </a:r>
            <a:endParaRPr lang="en-US" sz="1600" dirty="0">
              <a:latin typeface="Times New Roman" pitchFamily="18" charset="0"/>
              <a:cs typeface="Times New Roman" pitchFamily="18" charset="0"/>
            </a:endParaRPr>
          </a:p>
          <a:p>
            <a:pPr algn="just">
              <a:buFont typeface="Wingdings" pitchFamily="2" charset="2"/>
              <a:buChar char="Ø"/>
            </a:pPr>
            <a:endParaRPr lang="en-US" sz="1600" dirty="0">
              <a:latin typeface="Arial" pitchFamily="34" charset="0"/>
              <a:cs typeface="Arial" pitchFamily="34" charset="0"/>
            </a:endParaRPr>
          </a:p>
        </p:txBody>
      </p:sp>
      <p:sp>
        <p:nvSpPr>
          <p:cNvPr id="8" name="Title 1"/>
          <p:cNvSpPr txBox="1">
            <a:spLocks/>
          </p:cNvSpPr>
          <p:nvPr/>
        </p:nvSpPr>
        <p:spPr>
          <a:xfrm>
            <a:off x="381000" y="274638"/>
            <a:ext cx="8229600" cy="944562"/>
          </a:xfrm>
          <a:prstGeom prst="rect">
            <a:avLst/>
          </a:prstGeom>
          <a:solidFill>
            <a:srgbClr val="92D050"/>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600" b="1" dirty="0" smtClean="0">
                <a:solidFill>
                  <a:schemeClr val="bg1"/>
                </a:solidFill>
                <a:latin typeface="Agency FB" pitchFamily="34" charset="0"/>
              </a:rPr>
              <a:t>REFERENCES </a:t>
            </a:r>
            <a:endParaRPr lang="en-US" sz="3600" b="1" dirty="0">
              <a:solidFill>
                <a:schemeClr val="bg1"/>
              </a:solidFill>
              <a:latin typeface="Agency FB" pitchFamily="34" charset="0"/>
            </a:endParaRPr>
          </a:p>
        </p:txBody>
      </p:sp>
    </p:spTree>
    <p:extLst>
      <p:ext uri="{BB962C8B-B14F-4D97-AF65-F5344CB8AC3E}">
        <p14:creationId xmlns:p14="http://schemas.microsoft.com/office/powerpoint/2010/main" val="32020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7772400" cy="1143000"/>
          </a:xfrm>
        </p:spPr>
        <p:txBody>
          <a:bodyPr>
            <a:normAutofit/>
          </a:bodyPr>
          <a:lstStyle/>
          <a:p>
            <a:pPr algn="ctr"/>
            <a:r>
              <a:rPr lang="en-US" sz="6600" b="1" dirty="0" smtClean="0">
                <a:solidFill>
                  <a:srgbClr val="FF0000"/>
                </a:solidFill>
              </a:rPr>
              <a:t>Thank you </a:t>
            </a:r>
            <a:endParaRPr lang="en-US" sz="6600" b="1" dirty="0">
              <a:solidFill>
                <a:srgbClr val="FF0000"/>
              </a:solidFill>
            </a:endParaRPr>
          </a:p>
        </p:txBody>
      </p:sp>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28</a:t>
            </a:fld>
            <a:endParaRPr lang="en-US"/>
          </a:p>
        </p:txBody>
      </p:sp>
    </p:spTree>
    <p:extLst>
      <p:ext uri="{BB962C8B-B14F-4D97-AF65-F5344CB8AC3E}">
        <p14:creationId xmlns:p14="http://schemas.microsoft.com/office/powerpoint/2010/main" val="902974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E4755-8C4B-4422-8261-0BA741DAA8DD}" type="datetime1">
              <a:rPr lang="en-US" smtClean="0"/>
              <a:pPr/>
              <a:t>2021-03-13</a:t>
            </a:fld>
            <a:endParaRPr lang="en-US"/>
          </a:p>
        </p:txBody>
      </p:sp>
      <p:sp>
        <p:nvSpPr>
          <p:cNvPr id="5" name="Slide Number Placeholder 4"/>
          <p:cNvSpPr>
            <a:spLocks noGrp="1"/>
          </p:cNvSpPr>
          <p:nvPr>
            <p:ph type="sldNum" sz="quarter" idx="12"/>
          </p:nvPr>
        </p:nvSpPr>
        <p:spPr/>
        <p:txBody>
          <a:bodyPr/>
          <a:lstStyle/>
          <a:p>
            <a:fld id="{2288E8B6-785A-4AA1-8D44-5378FB3C956D}" type="slidenum">
              <a:rPr lang="en-US" smtClean="0"/>
              <a:pPr/>
              <a:t>3</a:t>
            </a:fld>
            <a:endParaRPr lang="en-US"/>
          </a:p>
        </p:txBody>
      </p:sp>
      <p:sp>
        <p:nvSpPr>
          <p:cNvPr id="7" name="Title 1"/>
          <p:cNvSpPr>
            <a:spLocks noGrp="1"/>
          </p:cNvSpPr>
          <p:nvPr>
            <p:ph type="title"/>
          </p:nvPr>
        </p:nvSpPr>
        <p:spPr>
          <a:solidFill>
            <a:srgbClr val="92D050"/>
          </a:solidFill>
        </p:spPr>
        <p:txBody>
          <a:bodyPr>
            <a:normAutofit fontScale="90000"/>
          </a:bodyPr>
          <a:lstStyle/>
          <a:p>
            <a:pPr algn="ctr"/>
            <a:r>
              <a:rPr lang="en-US" b="1" dirty="0" smtClean="0">
                <a:solidFill>
                  <a:schemeClr val="accent5">
                    <a:lumMod val="75000"/>
                  </a:schemeClr>
                </a:solidFill>
                <a:latin typeface="Agency FB" pitchFamily="34" charset="0"/>
              </a:rPr>
              <a:t/>
            </a:r>
            <a:br>
              <a:rPr lang="en-US" b="1" dirty="0" smtClean="0">
                <a:solidFill>
                  <a:schemeClr val="accent5">
                    <a:lumMod val="75000"/>
                  </a:schemeClr>
                </a:solidFill>
                <a:latin typeface="Agency FB" pitchFamily="34" charset="0"/>
              </a:rPr>
            </a:br>
            <a:r>
              <a:rPr lang="en-US" b="1" dirty="0" smtClean="0">
                <a:solidFill>
                  <a:schemeClr val="accent5">
                    <a:lumMod val="75000"/>
                  </a:schemeClr>
                </a:solidFill>
                <a:latin typeface="Agency FB" pitchFamily="34" charset="0"/>
              </a:rPr>
              <a:t/>
            </a:r>
            <a:br>
              <a:rPr lang="en-US" b="1" dirty="0" smtClean="0">
                <a:solidFill>
                  <a:schemeClr val="accent5">
                    <a:lumMod val="75000"/>
                  </a:schemeClr>
                </a:solidFill>
                <a:latin typeface="Agency FB" pitchFamily="34" charset="0"/>
              </a:rPr>
            </a:br>
            <a:r>
              <a:rPr lang="en-US" dirty="0" smtClean="0"/>
              <a:t/>
            </a:r>
            <a:br>
              <a:rPr lang="en-US" dirty="0" smtClean="0"/>
            </a:br>
            <a:r>
              <a:rPr lang="en-US" sz="4400" b="1" dirty="0" smtClean="0">
                <a:solidFill>
                  <a:schemeClr val="bg1"/>
                </a:solidFill>
                <a:latin typeface="Agency FB" pitchFamily="34" charset="0"/>
              </a:rPr>
              <a:t>ABOUT SVCE </a:t>
            </a:r>
            <a:endParaRPr lang="en-US" sz="4400" dirty="0">
              <a:solidFill>
                <a:schemeClr val="bg1"/>
              </a:solidFill>
            </a:endParaRPr>
          </a:p>
        </p:txBody>
      </p:sp>
      <p:pic>
        <p:nvPicPr>
          <p:cNvPr id="4098" name="Picture 2" descr="Slider 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77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txBox="1">
            <a:spLocks/>
          </p:cNvSpPr>
          <p:nvPr/>
        </p:nvSpPr>
        <p:spPr>
          <a:xfrm>
            <a:off x="0" y="5410200"/>
            <a:ext cx="9144000" cy="533400"/>
          </a:xfrm>
          <a:prstGeom prst="rect">
            <a:avLst/>
          </a:prstGeom>
          <a:solidFill>
            <a:schemeClr val="bg1"/>
          </a:solidFill>
        </p:spPr>
        <p:txBody>
          <a:bodyPr vert="horz">
            <a:normAutofit fontScale="92500"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a:r>
              <a:rPr lang="en-US" sz="3200" dirty="0">
                <a:hlinkClick r:id="rId3"/>
              </a:rPr>
              <a:t>http://</a:t>
            </a:r>
            <a:r>
              <a:rPr lang="en-US" sz="3200" dirty="0" smtClean="0">
                <a:hlinkClick r:id="rId3"/>
              </a:rPr>
              <a:t>www.svcengg.edu.in</a:t>
            </a:r>
            <a:endParaRPr lang="en-US" sz="3500" b="1" dirty="0" smtClean="0">
              <a:solidFill>
                <a:srgbClr val="002060"/>
              </a:solidFill>
            </a:endParaRPr>
          </a:p>
        </p:txBody>
      </p:sp>
    </p:spTree>
    <p:extLst>
      <p:ext uri="{BB962C8B-B14F-4D97-AF65-F5344CB8AC3E}">
        <p14:creationId xmlns:p14="http://schemas.microsoft.com/office/powerpoint/2010/main" val="1505849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654032"/>
          </a:xfrm>
          <a:solidFill>
            <a:srgbClr val="92D050"/>
          </a:solidFill>
        </p:spPr>
        <p:txBody>
          <a:bodyPr>
            <a:noAutofit/>
          </a:bodyPr>
          <a:lstStyle/>
          <a:p>
            <a:pPr algn="ct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t>
            </a:r>
            <a:r>
              <a:rPr lang="en-US" sz="3200" b="1" dirty="0" smtClean="0">
                <a:solidFill>
                  <a:srgbClr val="002060"/>
                </a:solidFill>
                <a:latin typeface="Agency FB" pitchFamily="34" charset="0"/>
              </a:rPr>
              <a:t>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2800" b="1" dirty="0" smtClean="0">
                <a:latin typeface="Agency FB" pitchFamily="34" charset="0"/>
              </a:rPr>
              <a:t/>
            </a:r>
            <a:br>
              <a:rPr lang="en-US" sz="2800" b="1" dirty="0" smtClean="0">
                <a:latin typeface="Agency FB" pitchFamily="34" charset="0"/>
              </a:rPr>
            </a:br>
            <a:r>
              <a:rPr lang="en-US" sz="3200" b="1" dirty="0" smtClean="0">
                <a:solidFill>
                  <a:schemeClr val="bg1"/>
                </a:solidFill>
                <a:latin typeface="Agency FB" pitchFamily="34" charset="0"/>
              </a:rPr>
              <a:t>ABOUT SVCE</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a:buNone/>
            </a:pPr>
            <a:endParaRPr lang="en-US" dirty="0"/>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4</a:t>
            </a:fld>
            <a:endParaRPr lang="en-US"/>
          </a:p>
        </p:txBody>
      </p:sp>
      <p:sp>
        <p:nvSpPr>
          <p:cNvPr id="9" name="Rectangle 8"/>
          <p:cNvSpPr/>
          <p:nvPr/>
        </p:nvSpPr>
        <p:spPr>
          <a:xfrm>
            <a:off x="419100" y="928670"/>
            <a:ext cx="8229599" cy="6801862"/>
          </a:xfrm>
          <a:prstGeom prst="rect">
            <a:avLst/>
          </a:prstGeom>
        </p:spPr>
        <p:txBody>
          <a:bodyPr wrap="square">
            <a:spAutoFit/>
          </a:bodyPr>
          <a:lstStyle/>
          <a:p>
            <a:pPr marL="457200" indent="-457200" algn="just">
              <a:buFont typeface="Wingdings" pitchFamily="2" charset="2"/>
              <a:buChar char="Ø"/>
              <a:defRPr/>
            </a:pPr>
            <a:r>
              <a:rPr lang="en-IN" sz="2600" b="1" dirty="0" smtClean="0">
                <a:solidFill>
                  <a:srgbClr val="0070C0"/>
                </a:solidFill>
                <a:latin typeface="Times New Roman" pitchFamily="18" charset="0"/>
                <a:cs typeface="Times New Roman" pitchFamily="18" charset="0"/>
              </a:rPr>
              <a:t>Sri Venkateshwara College of Engineering (SVCE), </a:t>
            </a:r>
            <a:r>
              <a:rPr lang="en-IN" sz="2600" b="1" dirty="0" err="1" smtClean="0">
                <a:solidFill>
                  <a:srgbClr val="0070C0"/>
                </a:solidFill>
                <a:latin typeface="Times New Roman" pitchFamily="18" charset="0"/>
                <a:cs typeface="Times New Roman" pitchFamily="18" charset="0"/>
              </a:rPr>
              <a:t>Bengaluru</a:t>
            </a:r>
            <a:r>
              <a:rPr lang="en-IN" sz="2600" b="1" dirty="0" smtClean="0">
                <a:solidFill>
                  <a:srgbClr val="0070C0"/>
                </a:solidFill>
                <a:latin typeface="Times New Roman" pitchFamily="18" charset="0"/>
                <a:cs typeface="Times New Roman" pitchFamily="18" charset="0"/>
              </a:rPr>
              <a:t> over 19 years has emerged with world class unique learning practices.  </a:t>
            </a:r>
          </a:p>
          <a:p>
            <a:pPr marL="457200" indent="-457200" algn="just">
              <a:defRPr/>
            </a:pPr>
            <a:endParaRPr lang="en-IN" sz="2600" b="1" dirty="0" smtClean="0">
              <a:solidFill>
                <a:srgbClr val="0070C0"/>
              </a:solidFill>
              <a:latin typeface="Times New Roman" pitchFamily="18" charset="0"/>
              <a:cs typeface="Times New Roman" pitchFamily="18" charset="0"/>
            </a:endParaRPr>
          </a:p>
          <a:p>
            <a:pPr marL="457200" indent="-457200" algn="just">
              <a:buFont typeface="Wingdings" pitchFamily="2" charset="2"/>
              <a:buChar char="Ø"/>
              <a:defRPr/>
            </a:pPr>
            <a:r>
              <a:rPr lang="en-IN" sz="2600" b="1" dirty="0" smtClean="0">
                <a:solidFill>
                  <a:srgbClr val="0070C0"/>
                </a:solidFill>
                <a:latin typeface="Times New Roman" pitchFamily="18" charset="0"/>
                <a:cs typeface="Times New Roman" pitchFamily="18" charset="0"/>
              </a:rPr>
              <a:t>Received “GOLD band Rating from the most prestigious INDIAN COLLEGE &amp; UNIVERSITY ranking organization QS-I.GUAGE”</a:t>
            </a:r>
          </a:p>
          <a:p>
            <a:pPr marL="457200" indent="-457200" algn="just">
              <a:defRPr/>
            </a:pPr>
            <a:endParaRPr lang="en-IN" sz="2600" b="1" dirty="0" smtClean="0">
              <a:solidFill>
                <a:srgbClr val="0070C0"/>
              </a:solidFill>
              <a:latin typeface="Times New Roman" pitchFamily="18" charset="0"/>
              <a:cs typeface="Times New Roman" pitchFamily="18" charset="0"/>
            </a:endParaRPr>
          </a:p>
          <a:p>
            <a:pPr marL="457200" indent="-457200" algn="just">
              <a:buFont typeface="Wingdings" pitchFamily="2" charset="2"/>
              <a:buChar char="Ø"/>
              <a:defRPr/>
            </a:pPr>
            <a:r>
              <a:rPr lang="en-IN" sz="2600" b="1" dirty="0" smtClean="0">
                <a:solidFill>
                  <a:srgbClr val="0070C0"/>
                </a:solidFill>
                <a:latin typeface="Times New Roman" pitchFamily="18" charset="0"/>
                <a:cs typeface="Times New Roman" pitchFamily="18" charset="0"/>
              </a:rPr>
              <a:t>Accredited by National Board of Accreditation (NBA) for the Departments ECE, CSE, MECHANICAL &amp; CIVIL</a:t>
            </a:r>
          </a:p>
          <a:p>
            <a:pPr marL="457200" indent="-457200" algn="just">
              <a:defRPr/>
            </a:pPr>
            <a:endParaRPr lang="en-IN" sz="2600" b="1" dirty="0" smtClean="0">
              <a:solidFill>
                <a:srgbClr val="0070C0"/>
              </a:solidFill>
              <a:latin typeface="Times New Roman" pitchFamily="18" charset="0"/>
              <a:cs typeface="Times New Roman" pitchFamily="18" charset="0"/>
            </a:endParaRPr>
          </a:p>
          <a:p>
            <a:pPr marL="457200" indent="-457200">
              <a:buFont typeface="Wingdings" pitchFamily="2" charset="2"/>
              <a:buChar char="Ø"/>
              <a:defRPr/>
            </a:pPr>
            <a:r>
              <a:rPr lang="en-US" altLang="zh-CN" sz="2600" b="1" dirty="0" smtClean="0">
                <a:solidFill>
                  <a:srgbClr val="0070C0"/>
                </a:solidFill>
                <a:latin typeface="Times New Roman" pitchFamily="18" charset="0"/>
                <a:cs typeface="Times New Roman" pitchFamily="18" charset="0"/>
              </a:rPr>
              <a:t>SVCE has its own Incubation </a:t>
            </a:r>
            <a:r>
              <a:rPr lang="en-US" altLang="zh-CN" sz="2600" b="1" dirty="0">
                <a:solidFill>
                  <a:srgbClr val="0070C0"/>
                </a:solidFill>
                <a:latin typeface="Times New Roman" pitchFamily="18" charset="0"/>
                <a:cs typeface="Times New Roman" pitchFamily="18" charset="0"/>
              </a:rPr>
              <a:t>C</a:t>
            </a:r>
            <a:r>
              <a:rPr lang="en-US" altLang="zh-CN" sz="2600" b="1" dirty="0" smtClean="0">
                <a:solidFill>
                  <a:srgbClr val="0070C0"/>
                </a:solidFill>
                <a:latin typeface="Times New Roman" pitchFamily="18" charset="0"/>
                <a:cs typeface="Times New Roman" pitchFamily="18" charset="0"/>
              </a:rPr>
              <a:t>entre and started new start-up “CRYTONIX SERVICE PRIVATE LTD”.</a:t>
            </a:r>
          </a:p>
          <a:p>
            <a:pPr>
              <a:defRPr/>
            </a:pPr>
            <a:endParaRPr lang="en-US" altLang="zh-CN" sz="2400" dirty="0" smtClean="0"/>
          </a:p>
          <a:p>
            <a:pPr>
              <a:defRPr/>
            </a:pPr>
            <a:endParaRPr lang="en-US" altLang="zh-CN" sz="2400" i="1" dirty="0" smtClean="0"/>
          </a:p>
          <a:p>
            <a:pPr>
              <a:defRPr/>
            </a:pPr>
            <a:endParaRPr lang="en-US" altLang="zh-CN" sz="24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5</a:t>
            </a:fld>
            <a:endParaRPr lang="en-US" dirty="0"/>
          </a:p>
        </p:txBody>
      </p:sp>
      <p:sp>
        <p:nvSpPr>
          <p:cNvPr id="9" name="Rectangle 8"/>
          <p:cNvSpPr/>
          <p:nvPr/>
        </p:nvSpPr>
        <p:spPr>
          <a:xfrm>
            <a:off x="419100" y="714356"/>
            <a:ext cx="8229599" cy="10002738"/>
          </a:xfrm>
          <a:prstGeom prst="rect">
            <a:avLst/>
          </a:prstGeom>
        </p:spPr>
        <p:txBody>
          <a:bodyPr wrap="square">
            <a:spAutoFit/>
          </a:bodyPr>
          <a:lstStyle/>
          <a:p>
            <a:pPr algn="just">
              <a:defRPr/>
            </a:pPr>
            <a:endParaRPr lang="en-US" sz="2300" b="1" dirty="0" smtClean="0">
              <a:cs typeface="Times New Roman" pitchFamily="18" charset="0"/>
            </a:endParaRPr>
          </a:p>
          <a:p>
            <a:pPr algn="just">
              <a:buFont typeface="Wingdings" pitchFamily="2" charset="2"/>
              <a:buChar char="Ø"/>
              <a:defRPr/>
            </a:pPr>
            <a:r>
              <a:rPr lang="en-US" sz="2800" b="1" dirty="0" smtClean="0">
                <a:solidFill>
                  <a:srgbClr val="0070C0"/>
                </a:solidFill>
                <a:latin typeface="Times New Roman" pitchFamily="18" charset="0"/>
                <a:cs typeface="Times New Roman" pitchFamily="18" charset="0"/>
              </a:rPr>
              <a:t>The Indian railway system have limitations in providing facilities to the </a:t>
            </a:r>
            <a:r>
              <a:rPr lang="en-US" sz="2800" b="1" dirty="0" smtClean="0">
                <a:solidFill>
                  <a:srgbClr val="FF0000"/>
                </a:solidFill>
                <a:latin typeface="Times New Roman" pitchFamily="18" charset="0"/>
                <a:cs typeface="Times New Roman" pitchFamily="18" charset="0"/>
              </a:rPr>
              <a:t>handicapped and elderly aged people for crossing the platforms in the Railway stations.</a:t>
            </a:r>
          </a:p>
          <a:p>
            <a:pPr algn="just">
              <a:buFont typeface="Wingdings" pitchFamily="2" charset="2"/>
              <a:buChar char="Ø"/>
              <a:defRPr/>
            </a:pPr>
            <a:r>
              <a:rPr lang="en-US" sz="2800" b="1" dirty="0" smtClean="0">
                <a:solidFill>
                  <a:srgbClr val="FF0000"/>
                </a:solidFill>
                <a:latin typeface="Times New Roman" pitchFamily="18" charset="0"/>
                <a:cs typeface="Times New Roman" pitchFamily="18" charset="0"/>
              </a:rPr>
              <a:t>The aged and disabled commuters</a:t>
            </a:r>
            <a:r>
              <a:rPr lang="en-US" sz="2800" b="1" dirty="0" smtClean="0">
                <a:solidFill>
                  <a:srgbClr val="0070C0"/>
                </a:solidFill>
                <a:latin typeface="Times New Roman" pitchFamily="18" charset="0"/>
                <a:cs typeface="Times New Roman" pitchFamily="18" charset="0"/>
              </a:rPr>
              <a:t> feel difficult to take the foot over bridge and reach the other platform.</a:t>
            </a:r>
          </a:p>
          <a:p>
            <a:pPr algn="just">
              <a:buFont typeface="Wingdings" pitchFamily="2" charset="2"/>
              <a:buChar char="Ø"/>
              <a:defRPr/>
            </a:pPr>
            <a:r>
              <a:rPr lang="en-US" sz="2800" b="1" dirty="0" smtClean="0">
                <a:solidFill>
                  <a:srgbClr val="0070C0"/>
                </a:solidFill>
                <a:latin typeface="Times New Roman" pitchFamily="18" charset="0"/>
                <a:cs typeface="Times New Roman" pitchFamily="18" charset="0"/>
              </a:rPr>
              <a:t>The other major issue is at Railway gate, where commuters try to cross the gate irrespective of it’s closing.</a:t>
            </a:r>
          </a:p>
          <a:p>
            <a:pPr algn="just">
              <a:buFont typeface="Wingdings" pitchFamily="2" charset="2"/>
              <a:buChar char="Ø"/>
              <a:defRPr/>
            </a:pPr>
            <a:r>
              <a:rPr lang="en-US" sz="2800" b="1" dirty="0">
                <a:solidFill>
                  <a:srgbClr val="0070C0"/>
                </a:solidFill>
                <a:latin typeface="Times New Roman" pitchFamily="18" charset="0"/>
                <a:cs typeface="Times New Roman" pitchFamily="18" charset="0"/>
              </a:rPr>
              <a:t>T</a:t>
            </a:r>
            <a:r>
              <a:rPr lang="en-US" sz="2800" b="1" dirty="0" smtClean="0">
                <a:solidFill>
                  <a:srgbClr val="0070C0"/>
                </a:solidFill>
                <a:latin typeface="Times New Roman" pitchFamily="18" charset="0"/>
                <a:cs typeface="Times New Roman" pitchFamily="18" charset="0"/>
              </a:rPr>
              <a:t>his condition leads to the loss of several lives especially in our country. </a:t>
            </a:r>
          </a:p>
          <a:p>
            <a:pPr algn="just">
              <a:defRPr/>
            </a:pPr>
            <a:endParaRPr lang="en-US" sz="2300" b="1" dirty="0" smtClean="0">
              <a:cs typeface="Times New Roman" pitchFamily="18" charset="0"/>
            </a:endParaRPr>
          </a:p>
          <a:p>
            <a:pPr algn="just">
              <a:defRPr/>
            </a:pPr>
            <a:endParaRPr lang="en-US" sz="2300" b="1" dirty="0" smtClean="0">
              <a:cs typeface="Times New Roman" pitchFamily="18" charset="0"/>
            </a:endParaRPr>
          </a:p>
          <a:p>
            <a:pPr algn="just">
              <a:defRPr/>
            </a:pPr>
            <a:endParaRPr lang="en-US" sz="2400" dirty="0" smtClean="0">
              <a:latin typeface="Arial" panose="020B0604020202020204" pitchFamily="34" charset="0"/>
            </a:endParaRPr>
          </a:p>
          <a:p>
            <a:pPr algn="just">
              <a:defRPr/>
            </a:pPr>
            <a:endParaRPr lang="en-US" sz="2400" dirty="0" smtClean="0">
              <a:latin typeface="Arial" panose="020B0604020202020204" pitchFamily="34" charset="0"/>
            </a:endParaRPr>
          </a:p>
          <a:p>
            <a:pPr algn="just">
              <a:defRPr/>
            </a:pPr>
            <a:r>
              <a:rPr lang="en-US" sz="2400" dirty="0" smtClean="0">
                <a:latin typeface="Arial" pitchFamily="34" charset="0"/>
                <a:cs typeface="Arial" pitchFamily="34" charset="0"/>
              </a:rPr>
              <a:t>  </a:t>
            </a:r>
          </a:p>
          <a:p>
            <a:pPr algn="just">
              <a:defRPr/>
            </a:pPr>
            <a:endParaRPr lang="en-US" sz="2300" b="1" dirty="0" smtClean="0">
              <a:cs typeface="Times New Roman" pitchFamily="18" charset="0"/>
            </a:endParaRPr>
          </a:p>
          <a:p>
            <a:pPr algn="just">
              <a:defRPr/>
            </a:pPr>
            <a:r>
              <a:rPr lang="en-US" sz="2400" dirty="0" smtClean="0">
                <a:latin typeface="Arial" pitchFamily="34" charset="0"/>
                <a:cs typeface="Arial" pitchFamily="34" charset="0"/>
              </a:rPr>
              <a:t> </a:t>
            </a:r>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sp>
        <p:nvSpPr>
          <p:cNvPr id="11" name="Title 1"/>
          <p:cNvSpPr>
            <a:spLocks noGrp="1"/>
          </p:cNvSpPr>
          <p:nvPr>
            <p:ph type="title"/>
          </p:nvPr>
        </p:nvSpPr>
        <p:spPr>
          <a:xfrm>
            <a:off x="381000" y="274638"/>
            <a:ext cx="8229600" cy="582594"/>
          </a:xfrm>
          <a:solidFill>
            <a:srgbClr val="92D050"/>
          </a:solidFill>
        </p:spPr>
        <p:txBody>
          <a:bodyPr>
            <a:noAutofit/>
          </a:bodyPr>
          <a:lstStyle/>
          <a:p>
            <a:pPr algn="ctr"/>
            <a:r>
              <a:rPr lang="en-US" sz="3200" b="1" dirty="0" smtClean="0">
                <a:solidFill>
                  <a:schemeClr val="bg1"/>
                </a:solidFill>
                <a:latin typeface="Agency FB" pitchFamily="34" charset="0"/>
              </a:rPr>
              <a:t>MOTIVATION OF THE PROPOSAL</a:t>
            </a:r>
            <a:endParaRPr lang="en-US" sz="3200" b="1" dirty="0">
              <a:solidFill>
                <a:schemeClr val="bg1"/>
              </a:solidFill>
              <a:latin typeface="Agency FB"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6</a:t>
            </a:fld>
            <a:endParaRPr lang="en-US" dirty="0"/>
          </a:p>
        </p:txBody>
      </p:sp>
      <p:sp>
        <p:nvSpPr>
          <p:cNvPr id="9" name="Rectangle 8"/>
          <p:cNvSpPr/>
          <p:nvPr/>
        </p:nvSpPr>
        <p:spPr>
          <a:xfrm>
            <a:off x="419100" y="714356"/>
            <a:ext cx="8229599" cy="4832092"/>
          </a:xfrm>
          <a:prstGeom prst="rect">
            <a:avLst/>
          </a:prstGeom>
        </p:spPr>
        <p:txBody>
          <a:bodyPr wrap="square">
            <a:spAutoFit/>
          </a:bodyPr>
          <a:lstStyle/>
          <a:p>
            <a:pPr algn="just">
              <a:defRPr/>
            </a:pPr>
            <a:endParaRPr lang="en-US" sz="2300" b="1" dirty="0" smtClean="0">
              <a:cs typeface="Times New Roman" pitchFamily="18" charset="0"/>
            </a:endParaRPr>
          </a:p>
          <a:p>
            <a:pPr algn="just">
              <a:defRPr/>
            </a:pPr>
            <a:endParaRPr lang="en-US" sz="2300" b="1" dirty="0" smtClean="0">
              <a:cs typeface="Times New Roman" pitchFamily="18" charset="0"/>
            </a:endParaRPr>
          </a:p>
          <a:p>
            <a:pPr algn="just">
              <a:defRPr/>
            </a:pPr>
            <a:endParaRPr lang="en-US" sz="2300" b="1" dirty="0" smtClean="0">
              <a:cs typeface="Times New Roman" pitchFamily="18" charset="0"/>
            </a:endParaRPr>
          </a:p>
          <a:p>
            <a:pPr algn="just">
              <a:defRPr/>
            </a:pPr>
            <a:endParaRPr lang="en-US" sz="2400" dirty="0" smtClean="0">
              <a:latin typeface="Arial" panose="020B0604020202020204" pitchFamily="34" charset="0"/>
            </a:endParaRPr>
          </a:p>
          <a:p>
            <a:pPr algn="just">
              <a:defRPr/>
            </a:pPr>
            <a:endParaRPr lang="en-US" sz="2400" dirty="0" smtClean="0">
              <a:latin typeface="Arial" panose="020B0604020202020204" pitchFamily="34" charset="0"/>
            </a:endParaRPr>
          </a:p>
          <a:p>
            <a:pPr algn="just">
              <a:defRPr/>
            </a:pPr>
            <a:r>
              <a:rPr lang="en-US" sz="2400" dirty="0" smtClean="0">
                <a:latin typeface="Arial" pitchFamily="34" charset="0"/>
                <a:cs typeface="Arial" pitchFamily="34" charset="0"/>
              </a:rPr>
              <a:t>  </a:t>
            </a:r>
          </a:p>
          <a:p>
            <a:pPr algn="just">
              <a:defRPr/>
            </a:pPr>
            <a:endParaRPr lang="en-US" sz="2300" b="1" dirty="0" smtClean="0">
              <a:cs typeface="Times New Roman" pitchFamily="18" charset="0"/>
            </a:endParaRPr>
          </a:p>
          <a:p>
            <a:pPr algn="just">
              <a:defRPr/>
            </a:pPr>
            <a:r>
              <a:rPr lang="en-US" sz="2400" dirty="0" smtClean="0">
                <a:latin typeface="Arial" pitchFamily="34" charset="0"/>
                <a:cs typeface="Arial" pitchFamily="34" charset="0"/>
              </a:rPr>
              <a:t> </a:t>
            </a:r>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sp>
        <p:nvSpPr>
          <p:cNvPr id="11" name="Title 1"/>
          <p:cNvSpPr>
            <a:spLocks noGrp="1"/>
          </p:cNvSpPr>
          <p:nvPr>
            <p:ph type="title"/>
          </p:nvPr>
        </p:nvSpPr>
        <p:spPr>
          <a:xfrm>
            <a:off x="381000" y="274638"/>
            <a:ext cx="8229600" cy="582594"/>
          </a:xfrm>
          <a:solidFill>
            <a:srgbClr val="92D050"/>
          </a:solidFill>
        </p:spPr>
        <p:txBody>
          <a:bodyPr>
            <a:noAutofit/>
          </a:bodyPr>
          <a:lstStyle/>
          <a:p>
            <a:pPr algn="ctr"/>
            <a:r>
              <a:rPr lang="en-US" sz="2800" b="1" dirty="0" smtClean="0">
                <a:solidFill>
                  <a:schemeClr val="bg1"/>
                </a:solidFill>
                <a:latin typeface="Agency FB" pitchFamily="34" charset="0"/>
              </a:rPr>
              <a:t>MOTIVATION</a:t>
            </a:r>
            <a:endParaRPr lang="en-US" sz="3200" b="1" dirty="0">
              <a:solidFill>
                <a:schemeClr val="bg1"/>
              </a:solidFill>
              <a:latin typeface="Agency FB"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15354019"/>
              </p:ext>
            </p:extLst>
          </p:nvPr>
        </p:nvGraphicFramePr>
        <p:xfrm>
          <a:off x="419100" y="1052736"/>
          <a:ext cx="8224866" cy="3625793"/>
        </p:xfrm>
        <a:graphic>
          <a:graphicData uri="http://schemas.openxmlformats.org/drawingml/2006/table">
            <a:tbl>
              <a:tblPr firstRow="1" bandRow="1">
                <a:tableStyleId>{7DF18680-E054-41AD-8BC1-D1AEF772440D}</a:tableStyleId>
              </a:tblPr>
              <a:tblGrid>
                <a:gridCol w="4112433"/>
                <a:gridCol w="4112433"/>
              </a:tblGrid>
              <a:tr h="2736304">
                <a:tc>
                  <a:txBody>
                    <a:bodyPr/>
                    <a:lstStyle/>
                    <a:p>
                      <a:pPr algn="ctr"/>
                      <a:r>
                        <a:rPr lang="en-IN" sz="2800" dirty="0" smtClean="0">
                          <a:latin typeface="Times New Roman" pitchFamily="18" charset="0"/>
                          <a:cs typeface="Times New Roman" pitchFamily="18" charset="0"/>
                        </a:rPr>
                        <a:t>Number of Deaths</a:t>
                      </a:r>
                      <a:r>
                        <a:rPr lang="en-IN" sz="2800" baseline="0" dirty="0" smtClean="0">
                          <a:latin typeface="Times New Roman" pitchFamily="18" charset="0"/>
                          <a:cs typeface="Times New Roman" pitchFamily="18" charset="0"/>
                        </a:rPr>
                        <a:t> in India due to unauthorized crossing of Rail Platforms in the year 2018-19 (Source: Times of India)</a:t>
                      </a:r>
                      <a:endParaRPr lang="en-IN" sz="2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latin typeface="Times New Roman" pitchFamily="18" charset="0"/>
                          <a:cs typeface="Times New Roman" pitchFamily="18" charset="0"/>
                        </a:rPr>
                        <a:t>Number of Deaths</a:t>
                      </a:r>
                      <a:r>
                        <a:rPr lang="en-IN" sz="2800" baseline="0" dirty="0" smtClean="0">
                          <a:latin typeface="Times New Roman" pitchFamily="18" charset="0"/>
                          <a:cs typeface="Times New Roman" pitchFamily="18" charset="0"/>
                        </a:rPr>
                        <a:t> in India due to unauthorized crossing of Rail Gates in the year 2018-19</a:t>
                      </a:r>
                      <a:endParaRPr lang="en-IN" sz="2800" dirty="0" smtClean="0">
                        <a:latin typeface="Times New Roman" pitchFamily="18" charset="0"/>
                        <a:cs typeface="Times New Roman" pitchFamily="18" charset="0"/>
                      </a:endParaRPr>
                    </a:p>
                    <a:p>
                      <a:pPr algn="ctr"/>
                      <a:r>
                        <a:rPr lang="en-IN" sz="2800" baseline="0" dirty="0" smtClean="0">
                          <a:latin typeface="Times New Roman" pitchFamily="18" charset="0"/>
                          <a:cs typeface="Times New Roman" pitchFamily="18" charset="0"/>
                        </a:rPr>
                        <a:t>(Source: Times of India)</a:t>
                      </a:r>
                      <a:endParaRPr lang="en-IN" sz="2800" dirty="0">
                        <a:latin typeface="Times New Roman" pitchFamily="18" charset="0"/>
                        <a:cs typeface="Times New Roman" pitchFamily="18" charset="0"/>
                      </a:endParaRPr>
                    </a:p>
                  </a:txBody>
                  <a:tcPr/>
                </a:tc>
              </a:tr>
              <a:tr h="889489">
                <a:tc>
                  <a:txBody>
                    <a:bodyPr/>
                    <a:lstStyle/>
                    <a:p>
                      <a:pPr algn="ctr"/>
                      <a:r>
                        <a:rPr lang="en-IN" sz="2800" dirty="0" smtClean="0"/>
                        <a:t>35,690</a:t>
                      </a:r>
                      <a:endParaRPr lang="en-IN" sz="2800" dirty="0"/>
                    </a:p>
                  </a:txBody>
                  <a:tcPr/>
                </a:tc>
                <a:tc>
                  <a:txBody>
                    <a:bodyPr/>
                    <a:lstStyle/>
                    <a:p>
                      <a:pPr algn="ctr"/>
                      <a:r>
                        <a:rPr lang="en-IN" sz="2800" dirty="0" smtClean="0"/>
                        <a:t>75,256</a:t>
                      </a:r>
                      <a:endParaRPr lang="en-IN" sz="28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7</a:t>
            </a:fld>
            <a:endParaRPr lang="en-US" dirty="0"/>
          </a:p>
        </p:txBody>
      </p:sp>
      <p:sp>
        <p:nvSpPr>
          <p:cNvPr id="9" name="Rectangle 8"/>
          <p:cNvSpPr/>
          <p:nvPr/>
        </p:nvSpPr>
        <p:spPr>
          <a:xfrm>
            <a:off x="419100" y="714356"/>
            <a:ext cx="8229599" cy="3770263"/>
          </a:xfrm>
          <a:prstGeom prst="rect">
            <a:avLst/>
          </a:prstGeom>
        </p:spPr>
        <p:txBody>
          <a:bodyPr wrap="square">
            <a:spAutoFit/>
          </a:bodyPr>
          <a:lstStyle/>
          <a:p>
            <a:pPr algn="just">
              <a:defRPr/>
            </a:pPr>
            <a:endParaRPr lang="en-US" sz="2400" dirty="0" smtClean="0">
              <a:latin typeface="Arial" panose="020B0604020202020204" pitchFamily="34" charset="0"/>
            </a:endParaRPr>
          </a:p>
          <a:p>
            <a:pPr algn="just">
              <a:defRPr/>
            </a:pPr>
            <a:endParaRPr lang="en-US" sz="2400" dirty="0" smtClean="0">
              <a:latin typeface="Arial" panose="020B0604020202020204" pitchFamily="34" charset="0"/>
            </a:endParaRPr>
          </a:p>
          <a:p>
            <a:pPr algn="just">
              <a:defRPr/>
            </a:pPr>
            <a:r>
              <a:rPr lang="en-US" sz="2400" dirty="0" smtClean="0">
                <a:latin typeface="Arial" pitchFamily="34" charset="0"/>
                <a:cs typeface="Arial" pitchFamily="34" charset="0"/>
              </a:rPr>
              <a:t>  </a:t>
            </a:r>
          </a:p>
          <a:p>
            <a:pPr algn="just">
              <a:defRPr/>
            </a:pPr>
            <a:endParaRPr lang="en-US" sz="2300" b="1" dirty="0" smtClean="0">
              <a:cs typeface="Times New Roman" pitchFamily="18" charset="0"/>
            </a:endParaRPr>
          </a:p>
          <a:p>
            <a:pPr algn="just">
              <a:defRPr/>
            </a:pPr>
            <a:r>
              <a:rPr lang="en-US" sz="2400" dirty="0" smtClean="0">
                <a:latin typeface="Arial" pitchFamily="34" charset="0"/>
                <a:cs typeface="Arial" pitchFamily="34" charset="0"/>
              </a:rPr>
              <a:t> </a:t>
            </a:r>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pic>
        <p:nvPicPr>
          <p:cNvPr id="10" name="Picture 4" descr="Image result for indian railways footover bri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 y="1000108"/>
            <a:ext cx="5348286" cy="28818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indian railways footover bridge handicapped peo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3" y="1000108"/>
            <a:ext cx="2643206" cy="28818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ww.thebetterindia.com/wp-content/uploads/2017/10/foot-over-bridg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034" y="3857628"/>
            <a:ext cx="4214842"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indian railways footover bridge handicapped peop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3638" y="4000505"/>
            <a:ext cx="3638890" cy="2643206"/>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p:nvPr>
        </p:nvSpPr>
        <p:spPr>
          <a:xfrm>
            <a:off x="381000" y="274638"/>
            <a:ext cx="8229600" cy="582594"/>
          </a:xfrm>
          <a:solidFill>
            <a:srgbClr val="92D050"/>
          </a:solidFill>
        </p:spPr>
        <p:txBody>
          <a:bodyPr>
            <a:noAutofit/>
          </a:bodyPr>
          <a:lstStyle/>
          <a:p>
            <a:pPr algn="ctr"/>
            <a:r>
              <a:rPr lang="en-US" sz="2800" b="1" dirty="0" smtClean="0">
                <a:solidFill>
                  <a:schemeClr val="bg1"/>
                </a:solidFill>
                <a:latin typeface="Agency FB" pitchFamily="34" charset="0"/>
              </a:rPr>
              <a:t>MOTIVATION</a:t>
            </a:r>
            <a:endParaRPr lang="en-US" sz="3200" b="1" dirty="0">
              <a:solidFill>
                <a:schemeClr val="bg1"/>
              </a:solidFill>
              <a:latin typeface="Agency FB"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582594"/>
          </a:xfrm>
          <a:solidFill>
            <a:srgbClr val="92D050"/>
          </a:solidFill>
        </p:spPr>
        <p:txBody>
          <a:bodyPr>
            <a:noAutofit/>
          </a:bodyPr>
          <a:lstStyle/>
          <a:p>
            <a:pPr algn="ctr"/>
            <a:r>
              <a:rPr lang="en-US" sz="2800" b="1" dirty="0" smtClean="0">
                <a:solidFill>
                  <a:schemeClr val="bg1"/>
                </a:solidFill>
                <a:latin typeface="Agency FB" pitchFamily="34" charset="0"/>
              </a:rPr>
              <a:t>MOTIVATION</a:t>
            </a:r>
            <a:endParaRPr lang="en-US" sz="3200" b="1" dirty="0">
              <a:solidFill>
                <a:schemeClr val="bg1"/>
              </a:solidFill>
              <a:latin typeface="Agency FB" pitchFamily="34" charset="0"/>
            </a:endParaRPr>
          </a:p>
        </p:txBody>
      </p:sp>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marL="0" algn="just">
              <a:buNone/>
              <a:defRPr/>
            </a:pPr>
            <a:endParaRPr lang="en-US" sz="2300" b="1" dirty="0">
              <a:cs typeface="Times New Roman" pitchFamily="18" charset="0"/>
            </a:endParaRPr>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8</a:t>
            </a:fld>
            <a:endParaRPr lang="en-US" dirty="0"/>
          </a:p>
        </p:txBody>
      </p:sp>
      <p:sp>
        <p:nvSpPr>
          <p:cNvPr id="9" name="Rectangle 8"/>
          <p:cNvSpPr/>
          <p:nvPr/>
        </p:nvSpPr>
        <p:spPr>
          <a:xfrm>
            <a:off x="419100" y="714356"/>
            <a:ext cx="8229599" cy="3770263"/>
          </a:xfrm>
          <a:prstGeom prst="rect">
            <a:avLst/>
          </a:prstGeom>
        </p:spPr>
        <p:txBody>
          <a:bodyPr wrap="square">
            <a:spAutoFit/>
          </a:bodyPr>
          <a:lstStyle/>
          <a:p>
            <a:pPr algn="just">
              <a:defRPr/>
            </a:pPr>
            <a:endParaRPr lang="en-US" sz="2400" dirty="0" smtClean="0">
              <a:latin typeface="Arial" panose="020B0604020202020204" pitchFamily="34" charset="0"/>
            </a:endParaRPr>
          </a:p>
          <a:p>
            <a:pPr algn="just">
              <a:defRPr/>
            </a:pPr>
            <a:endParaRPr lang="en-US" sz="2400" dirty="0" smtClean="0">
              <a:latin typeface="Arial" panose="020B0604020202020204" pitchFamily="34" charset="0"/>
            </a:endParaRPr>
          </a:p>
          <a:p>
            <a:pPr algn="just">
              <a:defRPr/>
            </a:pPr>
            <a:r>
              <a:rPr lang="en-US" sz="2400" dirty="0" smtClean="0">
                <a:latin typeface="Arial" pitchFamily="34" charset="0"/>
                <a:cs typeface="Arial" pitchFamily="34" charset="0"/>
              </a:rPr>
              <a:t>  </a:t>
            </a:r>
          </a:p>
          <a:p>
            <a:pPr algn="just">
              <a:defRPr/>
            </a:pPr>
            <a:endParaRPr lang="en-US" sz="2300" b="1" dirty="0" smtClean="0">
              <a:cs typeface="Times New Roman" pitchFamily="18" charset="0"/>
            </a:endParaRPr>
          </a:p>
          <a:p>
            <a:pPr algn="just">
              <a:defRPr/>
            </a:pPr>
            <a:r>
              <a:rPr lang="en-US" sz="2400" dirty="0" smtClean="0">
                <a:latin typeface="Arial" pitchFamily="34" charset="0"/>
                <a:cs typeface="Arial" pitchFamily="34" charset="0"/>
              </a:rPr>
              <a:t> </a:t>
            </a:r>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pic>
        <p:nvPicPr>
          <p:cNvPr id="14" name="Picture 2" descr="Image result for indian railway 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928670"/>
            <a:ext cx="3876676"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result for indian railway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28670"/>
            <a:ext cx="4038601"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indian railway ga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3857628"/>
            <a:ext cx="3805238" cy="24846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indian railway g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57628"/>
            <a:ext cx="4019863" cy="2482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534400" cy="4572000"/>
          </a:xfrm>
        </p:spPr>
        <p:txBody>
          <a:bodyPr>
            <a:normAutofit/>
          </a:bodyPr>
          <a:lstStyle/>
          <a:p>
            <a:pPr>
              <a:buFont typeface="Wingdings" pitchFamily="2" charset="2"/>
              <a:buChar char="Ø"/>
            </a:pPr>
            <a:endParaRPr lang="en-US" sz="2200" b="1" dirty="0" smtClean="0"/>
          </a:p>
          <a:p>
            <a:pPr>
              <a:buNone/>
            </a:pPr>
            <a:endParaRPr lang="en-US" dirty="0"/>
          </a:p>
        </p:txBody>
      </p:sp>
      <p:sp>
        <p:nvSpPr>
          <p:cNvPr id="7" name="Date Placeholder 6"/>
          <p:cNvSpPr>
            <a:spLocks noGrp="1"/>
          </p:cNvSpPr>
          <p:nvPr>
            <p:ph type="dt" sz="half" idx="10"/>
          </p:nvPr>
        </p:nvSpPr>
        <p:spPr/>
        <p:txBody>
          <a:bodyPr/>
          <a:lstStyle/>
          <a:p>
            <a:fld id="{B41DFB91-3FD4-49E6-A07F-9B53DD75D426}" type="datetime1">
              <a:rPr lang="en-US" smtClean="0"/>
              <a:pPr/>
              <a:t>2021-03-13</a:t>
            </a:fld>
            <a:endParaRPr lang="en-US" dirty="0"/>
          </a:p>
        </p:txBody>
      </p:sp>
      <p:sp>
        <p:nvSpPr>
          <p:cNvPr id="8" name="Slide Number Placeholder 7"/>
          <p:cNvSpPr>
            <a:spLocks noGrp="1"/>
          </p:cNvSpPr>
          <p:nvPr>
            <p:ph type="sldNum" sz="quarter" idx="12"/>
          </p:nvPr>
        </p:nvSpPr>
        <p:spPr/>
        <p:txBody>
          <a:bodyPr/>
          <a:lstStyle/>
          <a:p>
            <a:fld id="{2288E8B6-785A-4AA1-8D44-5378FB3C956D}" type="slidenum">
              <a:rPr lang="en-US" smtClean="0"/>
              <a:pPr/>
              <a:t>9</a:t>
            </a:fld>
            <a:endParaRPr lang="en-US" dirty="0"/>
          </a:p>
        </p:txBody>
      </p:sp>
      <p:sp>
        <p:nvSpPr>
          <p:cNvPr id="9" name="Rectangle 8"/>
          <p:cNvSpPr/>
          <p:nvPr/>
        </p:nvSpPr>
        <p:spPr>
          <a:xfrm>
            <a:off x="419100" y="714356"/>
            <a:ext cx="8229599" cy="9725739"/>
          </a:xfrm>
          <a:prstGeom prst="rect">
            <a:avLst/>
          </a:prstGeom>
        </p:spPr>
        <p:txBody>
          <a:bodyPr wrap="square">
            <a:spAutoFit/>
          </a:bodyPr>
          <a:lstStyle/>
          <a:p>
            <a:pPr algn="just">
              <a:defRPr/>
            </a:pPr>
            <a:endParaRPr lang="en-IN" sz="2300" b="1" dirty="0" smtClean="0">
              <a:cs typeface="Times New Roman" pitchFamily="18" charset="0"/>
            </a:endParaRPr>
          </a:p>
          <a:p>
            <a:pPr marL="342900" indent="-342900" algn="just">
              <a:buFont typeface="Wingdings" pitchFamily="2" charset="2"/>
              <a:buChar char="Ø"/>
              <a:defRPr/>
            </a:pPr>
            <a:r>
              <a:rPr lang="en-IN" sz="2300" b="1" dirty="0" smtClean="0">
                <a:solidFill>
                  <a:srgbClr val="0070C0"/>
                </a:solidFill>
                <a:latin typeface="Times New Roman" pitchFamily="18" charset="0"/>
                <a:cs typeface="Times New Roman" pitchFamily="18" charset="0"/>
              </a:rPr>
              <a:t>Technology always has a vital part in solving several social problems.</a:t>
            </a:r>
          </a:p>
          <a:p>
            <a:pPr marL="342900" indent="-342900" algn="just">
              <a:buFont typeface="Wingdings" pitchFamily="2" charset="2"/>
              <a:buChar char="Ø"/>
              <a:defRPr/>
            </a:pPr>
            <a:endParaRPr lang="en-IN" sz="2300" b="1" dirty="0" smtClean="0">
              <a:latin typeface="Times New Roman" pitchFamily="18" charset="0"/>
              <a:cs typeface="Times New Roman" pitchFamily="18" charset="0"/>
            </a:endParaRPr>
          </a:p>
          <a:p>
            <a:pPr marL="342900" indent="-342900" algn="just">
              <a:buFont typeface="Wingdings" pitchFamily="2" charset="2"/>
              <a:buChar char="Ø"/>
              <a:defRPr/>
            </a:pPr>
            <a:r>
              <a:rPr lang="en-IN" sz="2300" b="1" dirty="0" smtClean="0">
                <a:solidFill>
                  <a:srgbClr val="0070C0"/>
                </a:solidFill>
                <a:latin typeface="Times New Roman" pitchFamily="18" charset="0"/>
                <a:cs typeface="Times New Roman" pitchFamily="18" charset="0"/>
              </a:rPr>
              <a:t>Technology based </a:t>
            </a:r>
            <a:r>
              <a:rPr lang="en-IN" sz="2300" b="1" dirty="0" smtClean="0">
                <a:solidFill>
                  <a:srgbClr val="FF0000"/>
                </a:solidFill>
                <a:latin typeface="Times New Roman" pitchFamily="18" charset="0"/>
                <a:cs typeface="Times New Roman" pitchFamily="18" charset="0"/>
              </a:rPr>
              <a:t>Entrepreneurship venture</a:t>
            </a:r>
            <a:r>
              <a:rPr lang="en-IN" sz="2300" b="1" dirty="0" smtClean="0">
                <a:solidFill>
                  <a:srgbClr val="0070C0"/>
                </a:solidFill>
                <a:latin typeface="Times New Roman" pitchFamily="18" charset="0"/>
                <a:cs typeface="Times New Roman" pitchFamily="18" charset="0"/>
              </a:rPr>
              <a:t> has lot of scope for job creation in the present day market.</a:t>
            </a:r>
          </a:p>
          <a:p>
            <a:pPr marL="342900" indent="-342900" algn="just">
              <a:buFont typeface="Wingdings" pitchFamily="2" charset="2"/>
              <a:buChar char="Ø"/>
              <a:defRPr/>
            </a:pPr>
            <a:endParaRPr lang="en-IN"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IN" sz="2300" b="1" dirty="0" smtClean="0">
                <a:solidFill>
                  <a:srgbClr val="0070C0"/>
                </a:solidFill>
                <a:latin typeface="Times New Roman" pitchFamily="18" charset="0"/>
                <a:cs typeface="Times New Roman" pitchFamily="18" charset="0"/>
              </a:rPr>
              <a:t>The idea of  </a:t>
            </a:r>
            <a:r>
              <a:rPr lang="en-IN" sz="2300" b="1" dirty="0" smtClean="0">
                <a:solidFill>
                  <a:srgbClr val="FF0000"/>
                </a:solidFill>
                <a:latin typeface="Times New Roman" pitchFamily="18" charset="0"/>
                <a:cs typeface="Times New Roman" pitchFamily="18" charset="0"/>
              </a:rPr>
              <a:t>“An Innovative Smart Railway Platform assist in Domestic Railway Stations”</a:t>
            </a:r>
            <a:r>
              <a:rPr lang="en-IN" sz="2300" b="1" dirty="0" smtClean="0">
                <a:solidFill>
                  <a:srgbClr val="0070C0"/>
                </a:solidFill>
                <a:latin typeface="Times New Roman" pitchFamily="18" charset="0"/>
                <a:cs typeface="Times New Roman" pitchFamily="18" charset="0"/>
              </a:rPr>
              <a:t> motivated mainly to solve the above mentioned issues happening at the Railway Stations and at Railway gate’s.</a:t>
            </a:r>
          </a:p>
          <a:p>
            <a:pPr marL="342900" indent="-342900" algn="just">
              <a:buFont typeface="Wingdings" pitchFamily="2" charset="2"/>
              <a:buChar char="Ø"/>
              <a:defRPr/>
            </a:pPr>
            <a:endParaRPr lang="en-IN" sz="2300" b="1" dirty="0" smtClean="0">
              <a:solidFill>
                <a:srgbClr val="0070C0"/>
              </a:solidFill>
              <a:latin typeface="Times New Roman" pitchFamily="18" charset="0"/>
              <a:cs typeface="Times New Roman" pitchFamily="18" charset="0"/>
            </a:endParaRPr>
          </a:p>
          <a:p>
            <a:pPr marL="342900" indent="-342900" algn="just">
              <a:buFont typeface="Wingdings" pitchFamily="2" charset="2"/>
              <a:buChar char="Ø"/>
              <a:defRPr/>
            </a:pPr>
            <a:r>
              <a:rPr lang="en-IN" sz="2300" b="1" dirty="0">
                <a:solidFill>
                  <a:srgbClr val="0070C0"/>
                </a:solidFill>
                <a:latin typeface="Times New Roman" pitchFamily="18" charset="0"/>
                <a:cs typeface="Times New Roman" pitchFamily="18" charset="0"/>
              </a:rPr>
              <a:t>The establishment of the start up in this stream always provides the solution for several issues along with the </a:t>
            </a:r>
            <a:r>
              <a:rPr lang="en-IN" sz="2300" b="1" dirty="0">
                <a:solidFill>
                  <a:srgbClr val="FF0000"/>
                </a:solidFill>
                <a:latin typeface="Times New Roman" pitchFamily="18" charset="0"/>
                <a:cs typeface="Times New Roman" pitchFamily="18" charset="0"/>
              </a:rPr>
              <a:t>economic development, self empowerment and job </a:t>
            </a:r>
            <a:r>
              <a:rPr lang="en-IN" sz="2300" b="1" dirty="0" smtClean="0">
                <a:solidFill>
                  <a:srgbClr val="FF0000"/>
                </a:solidFill>
                <a:latin typeface="Times New Roman" pitchFamily="18" charset="0"/>
                <a:cs typeface="Times New Roman" pitchFamily="18" charset="0"/>
              </a:rPr>
              <a:t>creation</a:t>
            </a:r>
            <a:r>
              <a:rPr lang="en-IN" sz="2300" b="1" dirty="0" smtClean="0">
                <a:solidFill>
                  <a:srgbClr val="0070C0"/>
                </a:solidFill>
                <a:cs typeface="Times New Roman" pitchFamily="18" charset="0"/>
              </a:rPr>
              <a:t>.</a:t>
            </a:r>
            <a:endParaRPr lang="en-IN" sz="2300" b="1" dirty="0">
              <a:solidFill>
                <a:srgbClr val="0070C0"/>
              </a:solidFill>
              <a:cs typeface="Times New Roman" pitchFamily="18" charset="0"/>
            </a:endParaRPr>
          </a:p>
          <a:p>
            <a:pPr algn="just">
              <a:defRPr/>
            </a:pPr>
            <a:endParaRPr lang="en-IN" sz="2300" b="1" dirty="0" smtClean="0">
              <a:cs typeface="Times New Roman" pitchFamily="18" charset="0"/>
            </a:endParaRPr>
          </a:p>
          <a:p>
            <a:pPr algn="just">
              <a:defRPr/>
            </a:pPr>
            <a:endParaRPr lang="en-IN" sz="2300" b="1" dirty="0" smtClean="0">
              <a:cs typeface="Times New Roman" pitchFamily="18" charset="0"/>
            </a:endParaRPr>
          </a:p>
          <a:p>
            <a:pPr algn="just">
              <a:defRPr/>
            </a:pPr>
            <a:endParaRPr lang="en-IN" sz="2300" b="1" dirty="0" smtClean="0">
              <a:cs typeface="Times New Roman" pitchFamily="18" charset="0"/>
            </a:endParaRPr>
          </a:p>
          <a:p>
            <a:pPr algn="just">
              <a:defRPr/>
            </a:pPr>
            <a:endParaRPr lang="en-IN" sz="2300" b="1" dirty="0" smtClean="0">
              <a:cs typeface="Times New Roman" pitchFamily="18" charset="0"/>
            </a:endParaRPr>
          </a:p>
          <a:p>
            <a:pPr algn="just">
              <a:defRPr/>
            </a:pPr>
            <a:endParaRPr lang="en-IN" sz="2300" b="1" dirty="0" smtClean="0">
              <a:cs typeface="Times New Roman" pitchFamily="18" charset="0"/>
            </a:endParaRPr>
          </a:p>
          <a:p>
            <a:pPr algn="just">
              <a:defRPr/>
            </a:pPr>
            <a:endParaRPr lang="en-IN" sz="2300" b="1" dirty="0" smtClean="0">
              <a:cs typeface="Times New Roman" pitchFamily="18" charset="0"/>
            </a:endParaRPr>
          </a:p>
          <a:p>
            <a:pPr algn="just">
              <a:defRPr/>
            </a:pPr>
            <a:r>
              <a:rPr lang="en-IN" sz="2300" b="1" dirty="0" smtClean="0">
                <a:cs typeface="Times New Roman" pitchFamily="18" charset="0"/>
              </a:rPr>
              <a:t> </a:t>
            </a:r>
            <a:endParaRPr lang="en-IN" sz="2300" b="1" dirty="0" smtClean="0"/>
          </a:p>
          <a:p>
            <a:pPr algn="just">
              <a:defRPr/>
            </a:pPr>
            <a:endParaRPr lang="en-IN" sz="2400" b="1" dirty="0" smtClean="0"/>
          </a:p>
          <a:p>
            <a:pPr>
              <a:defRPr/>
            </a:pPr>
            <a:endParaRPr lang="en-US" altLang="zh-CN" sz="2400" dirty="0" smtClean="0"/>
          </a:p>
          <a:p>
            <a:pPr>
              <a:defRPr/>
            </a:pPr>
            <a:endParaRPr lang="en-US" altLang="zh-CN" sz="2400" dirty="0" smtClean="0"/>
          </a:p>
          <a:p>
            <a:pPr>
              <a:defRPr/>
            </a:pPr>
            <a:endParaRPr lang="en-US" altLang="zh-CN" sz="2400" i="1" dirty="0" smtClean="0"/>
          </a:p>
          <a:p>
            <a:pPr>
              <a:defRPr/>
            </a:pPr>
            <a:endParaRPr lang="en-US" altLang="zh-CN" sz="2400" i="1" dirty="0" smtClean="0"/>
          </a:p>
        </p:txBody>
      </p:sp>
      <p:sp>
        <p:nvSpPr>
          <p:cNvPr id="11" name="Title 1"/>
          <p:cNvSpPr>
            <a:spLocks noGrp="1"/>
          </p:cNvSpPr>
          <p:nvPr>
            <p:ph type="title"/>
          </p:nvPr>
        </p:nvSpPr>
        <p:spPr>
          <a:xfrm>
            <a:off x="381000" y="274638"/>
            <a:ext cx="8229600" cy="654032"/>
          </a:xfrm>
          <a:solidFill>
            <a:srgbClr val="92D050"/>
          </a:solidFill>
        </p:spPr>
        <p:txBody>
          <a:bodyPr>
            <a:noAutofit/>
          </a:bodyPr>
          <a:lstStyle/>
          <a:p>
            <a:pPr algn="ct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r>
            <a:br>
              <a:rPr lang="en-US" sz="2800" b="1" dirty="0" smtClean="0">
                <a:solidFill>
                  <a:srgbClr val="002060"/>
                </a:solidFill>
                <a:latin typeface="Agency FB" pitchFamily="34" charset="0"/>
              </a:rPr>
            </a:br>
            <a:r>
              <a:rPr lang="en-US" sz="2800" b="1" dirty="0" smtClean="0">
                <a:solidFill>
                  <a:srgbClr val="002060"/>
                </a:solidFill>
                <a:latin typeface="Agency FB" pitchFamily="34" charset="0"/>
              </a:rPr>
              <a:t>										</a:t>
            </a:r>
            <a:r>
              <a:rPr lang="en-US" sz="3200" b="1" dirty="0" smtClean="0">
                <a:solidFill>
                  <a:srgbClr val="002060"/>
                </a:solidFill>
                <a:latin typeface="Agency FB" pitchFamily="34" charset="0"/>
              </a:rPr>
              <a:t>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3200" b="1" dirty="0" smtClean="0">
                <a:solidFill>
                  <a:srgbClr val="002060"/>
                </a:solidFill>
                <a:latin typeface="Agency FB" pitchFamily="34" charset="0"/>
              </a:rPr>
              <a:t/>
            </a:r>
            <a:br>
              <a:rPr lang="en-US" sz="3200" b="1" dirty="0" smtClean="0">
                <a:solidFill>
                  <a:srgbClr val="002060"/>
                </a:solidFill>
                <a:latin typeface="Agency FB" pitchFamily="34" charset="0"/>
              </a:rPr>
            </a:br>
            <a:r>
              <a:rPr lang="en-US" sz="2800" b="1" dirty="0" smtClean="0">
                <a:latin typeface="Agency FB" pitchFamily="34" charset="0"/>
              </a:rPr>
              <a:t/>
            </a:r>
            <a:br>
              <a:rPr lang="en-US" sz="2800" b="1" dirty="0" smtClean="0">
                <a:latin typeface="Agency FB" pitchFamily="34" charset="0"/>
              </a:rPr>
            </a:br>
            <a:r>
              <a:rPr lang="en-US" sz="3200" b="1" dirty="0" smtClean="0">
                <a:solidFill>
                  <a:schemeClr val="bg1"/>
                </a:solidFill>
                <a:latin typeface="Agency FB" pitchFamily="34" charset="0"/>
              </a:rPr>
              <a:t>INTRODUCTION</a:t>
            </a:r>
            <a:endParaRPr lang="en-US" sz="3200" b="1" dirty="0">
              <a:solidFill>
                <a:schemeClr val="bg1"/>
              </a:solidFill>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6383</TotalTime>
  <Words>1658</Words>
  <Application>Microsoft Office PowerPoint</Application>
  <PresentationFormat>On-screen Show (4:3)</PresentationFormat>
  <Paragraphs>500</Paragraphs>
  <Slides>28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宋体</vt:lpstr>
      <vt:lpstr>Agency FB</vt:lpstr>
      <vt:lpstr>Aharoni</vt:lpstr>
      <vt:lpstr>Arial</vt:lpstr>
      <vt:lpstr>Calibri</vt:lpstr>
      <vt:lpstr>Franklin Gothic Book</vt:lpstr>
      <vt:lpstr>Perpetua</vt:lpstr>
      <vt:lpstr>Times New Roman</vt:lpstr>
      <vt:lpstr>Wingdings</vt:lpstr>
      <vt:lpstr>Wingdings 2</vt:lpstr>
      <vt:lpstr>Equity</vt:lpstr>
      <vt:lpstr>Research proposal on   AN INNOVATIVE SMART RAILWAY PLATFORM ASSIST IN DOMESTIC RAILWAY STATIONS </vt:lpstr>
      <vt:lpstr>   OUTLINE</vt:lpstr>
      <vt:lpstr>   ABOUT SVCE </vt:lpstr>
      <vt:lpstr>                       ABOUT SVCE</vt:lpstr>
      <vt:lpstr>MOTIVATION OF THE PROPOSAL</vt:lpstr>
      <vt:lpstr>MOTIVATION</vt:lpstr>
      <vt:lpstr>MOTIVATION</vt:lpstr>
      <vt:lpstr>MOTIVATION</vt:lpstr>
      <vt:lpstr>                       INTRODUCTION</vt:lpstr>
      <vt:lpstr>                       conti..</vt:lpstr>
      <vt:lpstr>OBJECTIVES</vt:lpstr>
      <vt:lpstr>PROJECT OVERVIEW (SMART RAILWAY PLATFORM SCHEMATIC)</vt:lpstr>
      <vt:lpstr>PROJECT OVERVIEW (SAMRT RAILWAY GATE SCHEMATIC)</vt:lpstr>
      <vt:lpstr>METHODOLOGY (FIELD SURVEY)</vt:lpstr>
      <vt:lpstr>SMART PLATFORM &amp; SMART RAILWAY GATE INSTALLATION</vt:lpstr>
      <vt:lpstr>Conti.</vt:lpstr>
      <vt:lpstr>Conti.</vt:lpstr>
      <vt:lpstr>Conti. </vt:lpstr>
      <vt:lpstr>Conti. </vt:lpstr>
      <vt:lpstr>Conti.</vt:lpstr>
      <vt:lpstr>PROTOTYPE IMPLEMENTATION OF SMART RAILWAY PLATFORM</vt:lpstr>
      <vt:lpstr>OUTCOMES</vt:lpstr>
      <vt:lpstr> SCOPE &amp; SCALABILTY OF THE PROJECT</vt:lpstr>
      <vt:lpstr>MARKET ANALYSIS</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Defence Seminar on CERTAIN INVESTIGATIONS AND DEVELOPMENT OF EFFICIENT POWER AWARE ROUTING TECHNIQUES FOR MOBILE AD HOC NETWORKS</dc:title>
  <dc:creator>ADMIN</dc:creator>
  <cp:lastModifiedBy>Tnluser</cp:lastModifiedBy>
  <cp:revision>555</cp:revision>
  <dcterms:created xsi:type="dcterms:W3CDTF">2013-10-24T10:45:30Z</dcterms:created>
  <dcterms:modified xsi:type="dcterms:W3CDTF">2021-03-13T10:43:12Z</dcterms:modified>
</cp:coreProperties>
</file>