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1" r:id="rId7"/>
    <p:sldId id="294" r:id="rId8"/>
    <p:sldId id="262" r:id="rId9"/>
    <p:sldId id="263" r:id="rId10"/>
    <p:sldId id="264" r:id="rId11"/>
    <p:sldId id="265" r:id="rId12"/>
    <p:sldId id="267" r:id="rId13"/>
    <p:sldId id="269" r:id="rId14"/>
    <p:sldId id="279" r:id="rId15"/>
    <p:sldId id="270" r:id="rId16"/>
    <p:sldId id="274" r:id="rId17"/>
    <p:sldId id="275" r:id="rId18"/>
    <p:sldId id="276" r:id="rId19"/>
    <p:sldId id="277" r:id="rId20"/>
    <p:sldId id="283" r:id="rId21"/>
    <p:sldId id="286" r:id="rId22"/>
    <p:sldId id="288" r:id="rId23"/>
    <p:sldId id="289" r:id="rId24"/>
    <p:sldId id="296" r:id="rId25"/>
    <p:sldId id="290" r:id="rId26"/>
    <p:sldId id="297" r:id="rId27"/>
    <p:sldId id="292" r:id="rId28"/>
    <p:sldId id="29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42A54C80-263E-416B-A8E0-580EDEADCB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endParaRPr lang="en-US" smtClean="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539641" y="129186"/>
            <a:ext cx="1572904" cy="1579001"/>
          </a:xfrm>
          <a:prstGeom prst="rect">
            <a:avLst/>
          </a:prstGeom>
        </p:spPr>
      </p:pic>
      <p:pic>
        <p:nvPicPr>
          <p:cNvPr id="6" name="Picture 5"/>
          <p:cNvPicPr>
            <a:picLocks noChangeAspect="1"/>
          </p:cNvPicPr>
          <p:nvPr/>
        </p:nvPicPr>
        <p:blipFill>
          <a:blip r:embed="rId2"/>
          <a:stretch>
            <a:fillRect/>
          </a:stretch>
        </p:blipFill>
        <p:spPr>
          <a:xfrm>
            <a:off x="9970770" y="128905"/>
            <a:ext cx="1628775" cy="1579245"/>
          </a:xfrm>
          <a:prstGeom prst="rect">
            <a:avLst/>
          </a:prstGeom>
        </p:spPr>
      </p:pic>
      <p:sp>
        <p:nvSpPr>
          <p:cNvPr id="8" name="TextBox 7"/>
          <p:cNvSpPr txBox="1"/>
          <p:nvPr/>
        </p:nvSpPr>
        <p:spPr>
          <a:xfrm>
            <a:off x="1482198" y="1801023"/>
            <a:ext cx="8098971" cy="954107"/>
          </a:xfrm>
          <a:prstGeom prst="rect">
            <a:avLst/>
          </a:prstGeom>
          <a:noFill/>
        </p:spPr>
        <p:txBody>
          <a:bodyPr wrap="square" rtlCol="0">
            <a:spAutoFit/>
          </a:bodyPr>
          <a:lstStyle/>
          <a:p>
            <a:pPr algn="ctr"/>
            <a:r>
              <a:rPr lang="en-US" sz="1200" dirty="0" smtClean="0">
                <a:solidFill>
                  <a:srgbClr val="002060"/>
                </a:solidFill>
                <a:latin typeface="Times New Roman" panose="02020603050405020304" pitchFamily="18" charset="0"/>
                <a:cs typeface="Times New Roman" panose="02020603050405020304" pitchFamily="18" charset="0"/>
              </a:rPr>
              <a:t>TECHNICAL SEMINAR PRESENTATION ON</a:t>
            </a:r>
            <a:endParaRPr lang="en-US" sz="1200" dirty="0" smtClean="0">
              <a:solidFill>
                <a:srgbClr val="002060"/>
              </a:solidFill>
              <a:latin typeface="Times New Roman" panose="02020603050405020304" pitchFamily="18" charset="0"/>
              <a:cs typeface="Times New Roman" panose="02020603050405020304" pitchFamily="18" charset="0"/>
            </a:endParaRPr>
          </a:p>
          <a:p>
            <a:pPr algn="ctr"/>
            <a:r>
              <a:rPr lang="en-US" sz="2200" b="1" dirty="0" smtClean="0">
                <a:solidFill>
                  <a:srgbClr val="0070C0"/>
                </a:solidFill>
                <a:latin typeface="Times New Roman" panose="02020603050405020304" pitchFamily="18" charset="0"/>
                <a:cs typeface="Times New Roman" panose="02020603050405020304" pitchFamily="18" charset="0"/>
              </a:rPr>
              <a:t>“MODERNIZATION AND OPTIMIZATION OF IRRIGATION SYSTEMS TO INCREASE WATER PRODUCTIVITY”</a:t>
            </a:r>
            <a:endParaRPr lang="en-US" sz="2200" b="1" dirty="0">
              <a:solidFill>
                <a:srgbClr val="0070C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2853797" y="2847966"/>
            <a:ext cx="5355772" cy="3831818"/>
          </a:xfrm>
          <a:prstGeom prst="rect">
            <a:avLst/>
          </a:prstGeom>
          <a:noFill/>
        </p:spPr>
        <p:txBody>
          <a:bodyPr wrap="square" rtlCol="0">
            <a:spAutoFit/>
          </a:bodyPr>
          <a:lstStyle/>
          <a:p>
            <a:pPr algn="ctr"/>
            <a:r>
              <a:rPr lang="en-US" sz="2000" b="1" dirty="0" smtClean="0">
                <a:solidFill>
                  <a:srgbClr val="002060"/>
                </a:solidFill>
                <a:latin typeface="Times New Roman" panose="02020603050405020304" pitchFamily="18" charset="0"/>
                <a:cs typeface="Times New Roman" panose="02020603050405020304" pitchFamily="18" charset="0"/>
              </a:rPr>
              <a:t>NAVYASHREE H A </a:t>
            </a:r>
            <a:endParaRPr lang="en-US" sz="2000" b="1" dirty="0" smtClean="0">
              <a:solidFill>
                <a:srgbClr val="002060"/>
              </a:solidFill>
              <a:latin typeface="Times New Roman" panose="02020603050405020304" pitchFamily="18" charset="0"/>
              <a:cs typeface="Times New Roman" panose="02020603050405020304" pitchFamily="18" charset="0"/>
            </a:endParaRPr>
          </a:p>
          <a:p>
            <a:pPr algn="ctr"/>
            <a:r>
              <a:rPr lang="en-US" sz="2000" b="1" dirty="0">
                <a:solidFill>
                  <a:srgbClr val="002060"/>
                </a:solidFill>
                <a:latin typeface="Times New Roman" panose="02020603050405020304" pitchFamily="18" charset="0"/>
                <a:cs typeface="Times New Roman" panose="02020603050405020304" pitchFamily="18" charset="0"/>
              </a:rPr>
              <a:t>[</a:t>
            </a:r>
            <a:r>
              <a:rPr lang="en-US" sz="2000" b="1" dirty="0" smtClean="0">
                <a:solidFill>
                  <a:srgbClr val="002060"/>
                </a:solidFill>
                <a:latin typeface="Times New Roman" panose="02020603050405020304" pitchFamily="18" charset="0"/>
                <a:cs typeface="Times New Roman" panose="02020603050405020304" pitchFamily="18" charset="0"/>
              </a:rPr>
              <a:t>1VE16EC066]</a:t>
            </a:r>
            <a:endParaRPr lang="en-US" sz="2000" b="1" dirty="0" smtClean="0">
              <a:solidFill>
                <a:srgbClr val="002060"/>
              </a:solidFill>
              <a:latin typeface="Times New Roman" panose="02020603050405020304" pitchFamily="18" charset="0"/>
              <a:cs typeface="Times New Roman" panose="02020603050405020304" pitchFamily="18" charset="0"/>
            </a:endParaRPr>
          </a:p>
          <a:p>
            <a:pPr algn="ctr"/>
            <a:r>
              <a:rPr lang="en-US" sz="2000" dirty="0" smtClean="0">
                <a:solidFill>
                  <a:srgbClr val="002060"/>
                </a:solidFill>
                <a:latin typeface="Times New Roman" panose="02020603050405020304" pitchFamily="18" charset="0"/>
                <a:cs typeface="Times New Roman" panose="02020603050405020304" pitchFamily="18" charset="0"/>
              </a:rPr>
              <a:t>8</a:t>
            </a:r>
            <a:r>
              <a:rPr lang="en-US" sz="2000" baseline="30000" dirty="0" smtClean="0">
                <a:solidFill>
                  <a:srgbClr val="002060"/>
                </a:solidFill>
                <a:latin typeface="Times New Roman" panose="02020603050405020304" pitchFamily="18" charset="0"/>
                <a:cs typeface="Times New Roman" panose="02020603050405020304" pitchFamily="18" charset="0"/>
              </a:rPr>
              <a:t>th</a:t>
            </a:r>
            <a:r>
              <a:rPr lang="en-US" sz="2000" dirty="0" smtClean="0">
                <a:solidFill>
                  <a:srgbClr val="002060"/>
                </a:solidFill>
                <a:latin typeface="Times New Roman" panose="02020603050405020304" pitchFamily="18" charset="0"/>
                <a:cs typeface="Times New Roman" panose="02020603050405020304" pitchFamily="18" charset="0"/>
              </a:rPr>
              <a:t> Semester</a:t>
            </a:r>
            <a:endParaRPr lang="en-US" sz="2000" dirty="0" smtClean="0">
              <a:solidFill>
                <a:srgbClr val="002060"/>
              </a:solidFill>
              <a:latin typeface="Times New Roman" panose="02020603050405020304" pitchFamily="18" charset="0"/>
              <a:cs typeface="Times New Roman" panose="02020603050405020304" pitchFamily="18" charset="0"/>
            </a:endParaRPr>
          </a:p>
          <a:p>
            <a:pPr algn="ctr"/>
            <a:r>
              <a:rPr lang="en-US" sz="2000" dirty="0" smtClean="0">
                <a:solidFill>
                  <a:srgbClr val="002060"/>
                </a:solidFill>
                <a:latin typeface="Times New Roman" panose="02020603050405020304" pitchFamily="18" charset="0"/>
                <a:cs typeface="Times New Roman" panose="02020603050405020304" pitchFamily="18" charset="0"/>
              </a:rPr>
              <a:t>Dept. of E&amp;CE, </a:t>
            </a:r>
            <a:endParaRPr lang="en-US" sz="2000" dirty="0" smtClean="0">
              <a:solidFill>
                <a:srgbClr val="002060"/>
              </a:solidFill>
              <a:latin typeface="Times New Roman" panose="02020603050405020304" pitchFamily="18" charset="0"/>
              <a:cs typeface="Times New Roman" panose="02020603050405020304" pitchFamily="18" charset="0"/>
            </a:endParaRPr>
          </a:p>
          <a:p>
            <a:pPr algn="ctr"/>
            <a:r>
              <a:rPr lang="en-US" sz="2000" dirty="0" smtClean="0">
                <a:solidFill>
                  <a:srgbClr val="002060"/>
                </a:solidFill>
                <a:latin typeface="Times New Roman" panose="02020603050405020304" pitchFamily="18" charset="0"/>
                <a:cs typeface="Times New Roman" panose="02020603050405020304" pitchFamily="18" charset="0"/>
              </a:rPr>
              <a:t>SVCE, Bangalore</a:t>
            </a:r>
            <a:endParaRPr lang="en-US" sz="2000" dirty="0">
              <a:solidFill>
                <a:srgbClr val="002060"/>
              </a:solidFill>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sz="2000" dirty="0" smtClean="0">
                <a:solidFill>
                  <a:srgbClr val="002060"/>
                </a:solidFill>
                <a:latin typeface="Times New Roman" panose="02020603050405020304" pitchFamily="18" charset="0"/>
                <a:cs typeface="Times New Roman" panose="02020603050405020304" pitchFamily="18" charset="0"/>
              </a:rPr>
              <a:t>Under the Guidance</a:t>
            </a:r>
            <a:endParaRPr lang="en-US" sz="2000" dirty="0" smtClean="0">
              <a:solidFill>
                <a:srgbClr val="002060"/>
              </a:solidFill>
              <a:latin typeface="Times New Roman" panose="02020603050405020304" pitchFamily="18" charset="0"/>
              <a:cs typeface="Times New Roman" panose="02020603050405020304" pitchFamily="18" charset="0"/>
            </a:endParaRPr>
          </a:p>
          <a:p>
            <a:pPr>
              <a:spcAft>
                <a:spcPts val="600"/>
              </a:spcAft>
            </a:pPr>
            <a:r>
              <a:rPr lang="en-US" sz="2000" dirty="0" smtClean="0">
                <a:solidFill>
                  <a:srgbClr val="002060"/>
                </a:solidFill>
                <a:latin typeface="Times New Roman" panose="02020603050405020304" pitchFamily="18" charset="0"/>
                <a:cs typeface="Times New Roman" panose="02020603050405020304" pitchFamily="18" charset="0"/>
              </a:rPr>
              <a:t>                                      of</a:t>
            </a:r>
            <a:endParaRPr lang="en-US" dirty="0" smtClean="0">
              <a:latin typeface="Times New Roman" panose="02020603050405020304" pitchFamily="18" charset="0"/>
              <a:cs typeface="Times New Roman" panose="02020603050405020304" pitchFamily="18" charset="0"/>
            </a:endParaRPr>
          </a:p>
          <a:p>
            <a:pPr algn="ctr"/>
            <a:r>
              <a:rPr lang="en-US" sz="2000" b="1" dirty="0" smtClean="0">
                <a:solidFill>
                  <a:srgbClr val="002060"/>
                </a:solidFill>
                <a:latin typeface="Times New Roman" panose="02020603050405020304" pitchFamily="18" charset="0"/>
                <a:cs typeface="Times New Roman" panose="02020603050405020304" pitchFamily="18" charset="0"/>
              </a:rPr>
              <a:t>Prof. RAJENDRA PRASAD P</a:t>
            </a:r>
            <a:endParaRPr lang="en-US" sz="2000" b="1" dirty="0" smtClean="0">
              <a:solidFill>
                <a:srgbClr val="002060"/>
              </a:solidFill>
              <a:latin typeface="Times New Roman" panose="02020603050405020304" pitchFamily="18" charset="0"/>
              <a:cs typeface="Times New Roman" panose="02020603050405020304" pitchFamily="18" charset="0"/>
            </a:endParaRPr>
          </a:p>
          <a:p>
            <a:pPr algn="ctr"/>
            <a:r>
              <a:rPr lang="en-US" sz="2000" dirty="0" smtClean="0">
                <a:solidFill>
                  <a:srgbClr val="002060"/>
                </a:solidFill>
                <a:latin typeface="Times New Roman" panose="02020603050405020304" pitchFamily="18" charset="0"/>
                <a:cs typeface="Times New Roman" panose="02020603050405020304" pitchFamily="18" charset="0"/>
              </a:rPr>
              <a:t>Assistant Professor</a:t>
            </a:r>
            <a:endParaRPr lang="en-US" sz="2000" dirty="0" smtClean="0">
              <a:solidFill>
                <a:srgbClr val="002060"/>
              </a:solidFill>
              <a:latin typeface="Times New Roman" panose="02020603050405020304" pitchFamily="18" charset="0"/>
              <a:cs typeface="Times New Roman" panose="02020603050405020304" pitchFamily="18" charset="0"/>
            </a:endParaRPr>
          </a:p>
          <a:p>
            <a:pPr algn="ctr"/>
            <a:r>
              <a:rPr lang="en-US" sz="2000" dirty="0" smtClean="0">
                <a:solidFill>
                  <a:srgbClr val="002060"/>
                </a:solidFill>
                <a:latin typeface="Times New Roman" panose="02020603050405020304" pitchFamily="18" charset="0"/>
                <a:cs typeface="Times New Roman" panose="02020603050405020304" pitchFamily="18" charset="0"/>
              </a:rPr>
              <a:t>Dept. of E&amp;CE, SVCE, Bangalore</a:t>
            </a:r>
            <a:endParaRPr lang="en-US" sz="2000" dirty="0" smtClean="0">
              <a:solidFill>
                <a:srgbClr val="002060"/>
              </a:solidFill>
              <a:latin typeface="Times New Roman" panose="02020603050405020304" pitchFamily="18" charset="0"/>
              <a:cs typeface="Times New Roman" panose="02020603050405020304" pitchFamily="18" charset="0"/>
            </a:endParaRPr>
          </a:p>
          <a:p>
            <a:pPr algn="ctr"/>
            <a:r>
              <a:rPr lang="en-US" sz="2000" dirty="0" smtClean="0">
                <a:solidFill>
                  <a:srgbClr val="002060"/>
                </a:solidFill>
                <a:latin typeface="Times New Roman" panose="02020603050405020304" pitchFamily="18" charset="0"/>
                <a:cs typeface="Times New Roman" panose="02020603050405020304" pitchFamily="18" charset="0"/>
              </a:rPr>
              <a:t>For the AY: 2019-20</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1325880" y="-440690"/>
            <a:ext cx="9304655" cy="2030095"/>
          </a:xfrm>
          <a:prstGeom prst="rect">
            <a:avLst/>
          </a:prstGeom>
        </p:spPr>
        <p:txBody>
          <a:bodyPr wrap="square">
            <a:spAutoFit/>
          </a:bodyPr>
          <a:lstStyle/>
          <a:p>
            <a:pPr algn="ctr"/>
            <a:br>
              <a:rPr lang="en-US" dirty="0">
                <a:solidFill>
                  <a:srgbClr val="002060"/>
                </a:solidFill>
                <a:latin typeface="Times New Roman" panose="02020603050405020304" pitchFamily="18" charset="0"/>
                <a:cs typeface="Times New Roman" panose="02020603050405020304" pitchFamily="18" charset="0"/>
              </a:rPr>
            </a:b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Visveswaraya Technological University</a:t>
            </a: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SRI VENKATESHWARA COLLEGE OF ENGINEERING </a:t>
            </a: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NH7, Vidyanagar, Kempegowda International Airport Road, Bengaluru -562157</a:t>
            </a: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DEPARTMENT OF ELECTRONICS &amp; COMMUNICATION ENGINEERING    </a:t>
            </a: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(Accredited By NBA)</a:t>
            </a:r>
            <a:endParaRPr lang="en-US"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1573" y="287383"/>
            <a:ext cx="10373844" cy="5486400"/>
          </a:xfrm>
        </p:spPr>
        <p:txBody>
          <a:bodyPr/>
          <a:lstStyle/>
          <a:p>
            <a:pPr marL="0" indent="0" algn="just">
              <a:lnSpc>
                <a:spcPct val="200000"/>
              </a:lnSpc>
              <a:buNone/>
            </a:pP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3.   </a:t>
            </a:r>
            <a:r>
              <a:rPr lang="en-US" sz="2000" b="1" dirty="0" smtClean="0">
                <a:solidFill>
                  <a:srgbClr val="0070C0"/>
                </a:solidFill>
                <a:latin typeface="Times New Roman" panose="02020603050405020304" pitchFamily="18" charset="0"/>
                <a:cs typeface="Times New Roman" panose="02020603050405020304" pitchFamily="18" charset="0"/>
              </a:rPr>
              <a:t>Improve the technical efficiency of water:</a:t>
            </a:r>
            <a:endParaRPr lang="en-US" sz="2000" b="1" dirty="0" smtClean="0">
              <a:solidFill>
                <a:srgbClr val="0070C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The strategy is to perform the same activities, but using less water. Technical efficiency has implications in all water related disciplines, including agronomy and plant breeding. </a:t>
            </a:r>
            <a:endParaRPr lang="en-US" sz="2000" dirty="0" smtClean="0">
              <a:solidFill>
                <a:srgbClr val="00206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In </a:t>
            </a:r>
            <a:r>
              <a:rPr lang="en-US" sz="2000" dirty="0">
                <a:solidFill>
                  <a:srgbClr val="002060"/>
                </a:solidFill>
                <a:latin typeface="Times New Roman" panose="02020603050405020304" pitchFamily="18" charset="0"/>
                <a:cs typeface="Times New Roman" panose="02020603050405020304" pitchFamily="18" charset="0"/>
              </a:rPr>
              <a:t>the irrigation field this is accomplished by increasing irrigation efficiency. </a:t>
            </a:r>
            <a:endParaRPr lang="en-US" sz="2000" dirty="0" smtClean="0">
              <a:solidFill>
                <a:srgbClr val="00206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In </a:t>
            </a:r>
            <a:r>
              <a:rPr lang="en-US" sz="2000" dirty="0">
                <a:solidFill>
                  <a:srgbClr val="002060"/>
                </a:solidFill>
                <a:latin typeface="Times New Roman" panose="02020603050405020304" pitchFamily="18" charset="0"/>
                <a:cs typeface="Times New Roman" panose="02020603050405020304" pitchFamily="18" charset="0"/>
              </a:rPr>
              <a:t>order to obtain this goal, there are two different procedures: improving the </a:t>
            </a:r>
            <a:r>
              <a:rPr lang="en-US" sz="2000" dirty="0">
                <a:solidFill>
                  <a:srgbClr val="FF0000"/>
                </a:solidFill>
                <a:latin typeface="Times New Roman" panose="02020603050405020304" pitchFamily="18" charset="0"/>
                <a:cs typeface="Times New Roman" panose="02020603050405020304" pitchFamily="18" charset="0"/>
              </a:rPr>
              <a:t>water structures</a:t>
            </a:r>
            <a:r>
              <a:rPr lang="en-US" sz="2000" dirty="0">
                <a:solidFill>
                  <a:srgbClr val="002060"/>
                </a:solidFill>
                <a:latin typeface="Times New Roman" panose="02020603050405020304" pitchFamily="18" charset="0"/>
                <a:cs typeface="Times New Roman" panose="02020603050405020304" pitchFamily="18" charset="0"/>
              </a:rPr>
              <a:t>, and improving </a:t>
            </a:r>
            <a:r>
              <a:rPr lang="en-US" sz="2000" dirty="0">
                <a:solidFill>
                  <a:srgbClr val="FF0000"/>
                </a:solidFill>
                <a:latin typeface="Times New Roman" panose="02020603050405020304" pitchFamily="18" charset="0"/>
                <a:cs typeface="Times New Roman" panose="02020603050405020304" pitchFamily="18" charset="0"/>
              </a:rPr>
              <a:t>water management. </a:t>
            </a:r>
            <a:endParaRPr lang="en-US" sz="2000" dirty="0" smtClean="0">
              <a:solidFill>
                <a:srgbClr val="FF000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Considering </a:t>
            </a:r>
            <a:r>
              <a:rPr lang="en-US" sz="2000" dirty="0">
                <a:solidFill>
                  <a:srgbClr val="002060"/>
                </a:solidFill>
                <a:latin typeface="Times New Roman" panose="02020603050405020304" pitchFamily="18" charset="0"/>
                <a:cs typeface="Times New Roman" panose="02020603050405020304" pitchFamily="18" charset="0"/>
              </a:rPr>
              <a:t>these three alternatives </a:t>
            </a:r>
            <a:r>
              <a:rPr lang="en-US" sz="2000" dirty="0" smtClean="0">
                <a:solidFill>
                  <a:srgbClr val="002060"/>
                </a:solidFill>
                <a:latin typeface="Times New Roman" panose="02020603050405020304" pitchFamily="18" charset="0"/>
                <a:cs typeface="Times New Roman" panose="02020603050405020304" pitchFamily="18" charset="0"/>
              </a:rPr>
              <a:t>the </a:t>
            </a:r>
            <a:r>
              <a:rPr lang="en-US" sz="2000" dirty="0">
                <a:solidFill>
                  <a:srgbClr val="002060"/>
                </a:solidFill>
                <a:latin typeface="Times New Roman" panose="02020603050405020304" pitchFamily="18" charset="0"/>
                <a:cs typeface="Times New Roman" panose="02020603050405020304" pitchFamily="18" charset="0"/>
              </a:rPr>
              <a:t>preferred technical order is coincident with the order of presentation. However, regional decision makers prefer technical efficiency overall. </a:t>
            </a:r>
            <a:r>
              <a:rPr lang="en-US" sz="2000" dirty="0" smtClean="0">
                <a:solidFill>
                  <a:srgbClr val="002060"/>
                </a:solidFill>
                <a:latin typeface="Times New Roman" panose="02020603050405020304" pitchFamily="18" charset="0"/>
                <a:cs typeface="Times New Roman" panose="02020603050405020304" pitchFamily="18" charset="0"/>
              </a:rPr>
              <a:t> </a:t>
            </a:r>
            <a:endParaRPr lang="en-US" sz="2000" dirty="0">
              <a:solidFill>
                <a:srgbClr val="00206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endParaRPr lang="en-US" sz="20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694" y="165462"/>
            <a:ext cx="2758197" cy="474617"/>
          </a:xfrm>
        </p:spPr>
        <p:txBody>
          <a:bodyPr>
            <a:noAutofit/>
          </a:bodyPr>
          <a:lstStyle/>
          <a:p>
            <a:r>
              <a:rPr lang="en-US" sz="2800" dirty="0" smtClean="0">
                <a:solidFill>
                  <a:srgbClr val="002060"/>
                </a:solidFill>
                <a:latin typeface="Arial" panose="020B0604020202020204" pitchFamily="34" charset="0"/>
                <a:cs typeface="Arial" panose="020B0604020202020204" pitchFamily="34" charset="0"/>
              </a:rPr>
              <a:t>Continued…</a:t>
            </a:r>
            <a:endParaRPr lang="en-US" sz="2800"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48192" y="640078"/>
            <a:ext cx="10816047" cy="6217921"/>
          </a:xfrm>
        </p:spPr>
        <p:txBody>
          <a:bodyPr>
            <a:noAutofit/>
          </a:bodyPr>
          <a:lstStyle/>
          <a:p>
            <a:pPr algn="just">
              <a:lnSpc>
                <a:spcPct val="210000"/>
              </a:lnSpc>
              <a:buFont typeface="Wingdings" panose="05000000000000000000" pitchFamily="2" charset="2"/>
              <a:buChar char="Ø"/>
            </a:pPr>
            <a:r>
              <a:rPr lang="en-US" b="1" dirty="0" smtClean="0">
                <a:solidFill>
                  <a:srgbClr val="002060"/>
                </a:solidFill>
                <a:latin typeface="Times New Roman" panose="02020603050405020304" pitchFamily="18" charset="0"/>
                <a:cs typeface="Times New Roman" panose="02020603050405020304" pitchFamily="18" charset="0"/>
              </a:rPr>
              <a:t>The </a:t>
            </a:r>
            <a:r>
              <a:rPr lang="en-US" b="1" dirty="0">
                <a:solidFill>
                  <a:srgbClr val="002060"/>
                </a:solidFill>
                <a:latin typeface="Times New Roman" panose="02020603050405020304" pitchFamily="18" charset="0"/>
                <a:cs typeface="Times New Roman" panose="02020603050405020304" pitchFamily="18" charset="0"/>
              </a:rPr>
              <a:t>following is a list of additional (positive) reasons in favor of technical efficiency in the field of irrigation. </a:t>
            </a:r>
            <a:endParaRPr lang="en-US" b="1" dirty="0">
              <a:solidFill>
                <a:srgbClr val="002060"/>
              </a:solidFill>
              <a:latin typeface="Times New Roman" panose="02020603050405020304" pitchFamily="18" charset="0"/>
              <a:cs typeface="Times New Roman" panose="02020603050405020304" pitchFamily="18" charset="0"/>
            </a:endParaRPr>
          </a:p>
          <a:p>
            <a:pPr marL="0" indent="0" algn="just">
              <a:lnSpc>
                <a:spcPct val="210000"/>
              </a:lnSpc>
              <a:buNone/>
            </a:pPr>
            <a:r>
              <a:rPr lang="en-US" dirty="0">
                <a:solidFill>
                  <a:srgbClr val="002060"/>
                </a:solidFill>
                <a:latin typeface="Times New Roman" panose="02020603050405020304" pitchFamily="18" charset="0"/>
                <a:cs typeface="Times New Roman" panose="02020603050405020304" pitchFamily="18" charset="0"/>
              </a:rPr>
              <a:t>          • Proper technical management improves the environment, since it effectively reduces the salt and nutrient leaching from irrigated areas.</a:t>
            </a:r>
            <a:endParaRPr lang="en-US" dirty="0">
              <a:solidFill>
                <a:srgbClr val="002060"/>
              </a:solidFill>
              <a:latin typeface="Times New Roman" panose="02020603050405020304" pitchFamily="18" charset="0"/>
              <a:cs typeface="Times New Roman" panose="02020603050405020304" pitchFamily="18" charset="0"/>
            </a:endParaRPr>
          </a:p>
          <a:p>
            <a:pPr marL="0" indent="0" algn="just">
              <a:lnSpc>
                <a:spcPct val="210000"/>
              </a:lnSpc>
              <a:buNone/>
            </a:pPr>
            <a:r>
              <a:rPr lang="en-US" dirty="0">
                <a:solidFill>
                  <a:srgbClr val="002060"/>
                </a:solidFill>
                <a:latin typeface="Times New Roman" panose="02020603050405020304" pitchFamily="18" charset="0"/>
                <a:cs typeface="Times New Roman" panose="02020603050405020304" pitchFamily="18" charset="0"/>
              </a:rPr>
              <a:t>          • The modernization of the irrigation systems adds technology to agricultural production: rural employment becomes more attractive and competitive.  </a:t>
            </a:r>
            <a:endParaRPr lang="en-US" dirty="0">
              <a:solidFill>
                <a:srgbClr val="002060"/>
              </a:solidFill>
              <a:latin typeface="Times New Roman" panose="02020603050405020304" pitchFamily="18" charset="0"/>
              <a:cs typeface="Times New Roman" panose="02020603050405020304" pitchFamily="18" charset="0"/>
            </a:endParaRPr>
          </a:p>
          <a:p>
            <a:pPr algn="just">
              <a:lnSpc>
                <a:spcPct val="210000"/>
              </a:lnSpc>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 This discussion leads to a prominent role of </a:t>
            </a:r>
            <a:r>
              <a:rPr lang="en-US" dirty="0">
                <a:solidFill>
                  <a:srgbClr val="FF0000"/>
                </a:solidFill>
                <a:latin typeface="Times New Roman" panose="02020603050405020304" pitchFamily="18" charset="0"/>
                <a:cs typeface="Times New Roman" panose="02020603050405020304" pitchFamily="18" charset="0"/>
              </a:rPr>
              <a:t>technical efficiency in overcoming water scarcity.</a:t>
            </a:r>
            <a:r>
              <a:rPr lang="en-US" dirty="0">
                <a:solidFill>
                  <a:srgbClr val="002060"/>
                </a:solidFill>
                <a:latin typeface="Times New Roman" panose="02020603050405020304" pitchFamily="18" charset="0"/>
                <a:cs typeface="Times New Roman" panose="02020603050405020304" pitchFamily="18" charset="0"/>
              </a:rPr>
              <a:t> In order to evaluate its effect for a given society, a discussion of water productivity is required. </a:t>
            </a:r>
            <a:endParaRPr lang="en-US" dirty="0">
              <a:solidFill>
                <a:srgbClr val="002060"/>
              </a:solidFill>
              <a:latin typeface="Times New Roman" panose="02020603050405020304" pitchFamily="18" charset="0"/>
              <a:cs typeface="Times New Roman" panose="02020603050405020304" pitchFamily="18" charset="0"/>
            </a:endParaRPr>
          </a:p>
          <a:p>
            <a:pPr algn="just">
              <a:lnSpc>
                <a:spcPct val="210000"/>
              </a:lnSpc>
            </a:pPr>
            <a:endParaRPr lang="en-US" dirty="0">
              <a:solidFill>
                <a:srgbClr val="00206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endParaRPr lang="en-US" dirty="0" smtClean="0">
              <a:solidFill>
                <a:srgbClr val="002060"/>
              </a:solidFill>
              <a:latin typeface="Times New Roman" panose="02020603050405020304" pitchFamily="18" charset="0"/>
              <a:cs typeface="Times New Roman" panose="02020603050405020304" pitchFamily="18" charset="0"/>
            </a:endParaRPr>
          </a:p>
          <a:p>
            <a:pPr>
              <a:lnSpc>
                <a:spcPct val="20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28" y="297572"/>
            <a:ext cx="10502537" cy="2508379"/>
          </a:xfrm>
          <a:prstGeom prst="rect">
            <a:avLst/>
          </a:prstGeom>
        </p:spPr>
        <p:txBody>
          <a:bodyPr wrap="square">
            <a:spAutoFit/>
          </a:bodyPr>
          <a:lstStyle/>
          <a:p>
            <a:pPr marR="57150" lvl="1" algn="ctr">
              <a:lnSpc>
                <a:spcPct val="150000"/>
              </a:lnSpc>
              <a:spcBef>
                <a:spcPts val="0"/>
              </a:spcBef>
              <a:spcAft>
                <a:spcPts val="600"/>
              </a:spcAft>
              <a:buSzPts val="1400"/>
            </a:pPr>
            <a:r>
              <a:rPr lang="en-US" sz="2800" b="1"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CONCEPTS OF WATER PRODUCTIVITY AND SCALE CONSIDERATION</a:t>
            </a:r>
            <a:endParaRPr lang="en-US" sz="2800" b="1" dirty="0" smtClean="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800100" marR="57150" lvl="1" indent="-342900" algn="just">
              <a:lnSpc>
                <a:spcPct val="200000"/>
              </a:lnSpc>
              <a:spcAft>
                <a:spcPts val="600"/>
              </a:spcAft>
              <a:buSzPts val="1400"/>
              <a:buFont typeface="Wingdings" panose="05000000000000000000" pitchFamily="2" charset="2"/>
              <a:buChar char="Ø"/>
            </a:pP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Water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productivity can be expressed as </a:t>
            </a:r>
            <a:r>
              <a:rPr lang="en-US" dirty="0">
                <a:solidFill>
                  <a:srgbClr val="FF0000"/>
                </a:solidFill>
                <a:latin typeface="Times New Roman" panose="02020603050405020304" pitchFamily="18" charset="0"/>
                <a:ea typeface="Calibri" panose="020F0502020204030204" charset="0"/>
                <a:cs typeface="Times New Roman" panose="02020603050405020304" pitchFamily="18" charset="0"/>
              </a:rPr>
              <a:t>agricultural production per unit volume of water. </a:t>
            </a:r>
            <a:endParaRPr lang="en-US" dirty="0" smtClean="0">
              <a:solidFill>
                <a:srgbClr val="FF0000"/>
              </a:solidFill>
              <a:latin typeface="Times New Roman" panose="02020603050405020304" pitchFamily="18" charset="0"/>
              <a:ea typeface="Calibri" panose="020F0502020204030204" charset="0"/>
              <a:cs typeface="Times New Roman" panose="02020603050405020304" pitchFamily="18" charset="0"/>
            </a:endParaRPr>
          </a:p>
          <a:p>
            <a:pPr marL="800100" marR="57150" lvl="1" indent="-342900" algn="just">
              <a:lnSpc>
                <a:spcPct val="150000"/>
              </a:lnSpc>
              <a:spcAft>
                <a:spcPts val="600"/>
              </a:spcAft>
              <a:buSzPts val="1400"/>
              <a:buFont typeface="Wingdings" panose="05000000000000000000" pitchFamily="2" charset="2"/>
              <a:buChar char="Ø"/>
            </a:pP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Different water productivity </a:t>
            </a: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indicators result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from choosing different options: </a:t>
            </a:r>
            <a:endPar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endParaRPr>
          </a:p>
        </p:txBody>
      </p:sp>
      <p:sp>
        <p:nvSpPr>
          <p:cNvPr id="6" name="Rectangle 5"/>
          <p:cNvSpPr>
            <a:spLocks noChangeArrowheads="1"/>
          </p:cNvSpPr>
          <p:nvPr/>
        </p:nvSpPr>
        <p:spPr bwMode="auto">
          <a:xfrm>
            <a:off x="1724296" y="242969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cxnSp>
        <p:nvCxnSpPr>
          <p:cNvPr id="7" name="Straight Connector 6"/>
          <p:cNvCxnSpPr/>
          <p:nvPr/>
        </p:nvCxnSpPr>
        <p:spPr>
          <a:xfrm flipV="1">
            <a:off x="3327036" y="9162597"/>
            <a:ext cx="20332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6"/>
          <p:cNvSpPr>
            <a:spLocks noChangeArrowheads="1"/>
          </p:cNvSpPr>
          <p:nvPr/>
        </p:nvSpPr>
        <p:spPr bwMode="auto">
          <a:xfrm>
            <a:off x="1750653" y="3019443"/>
            <a:ext cx="772354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smtClean="0">
                <a:ln>
                  <a:noFill/>
                </a:ln>
                <a:solidFill>
                  <a:srgbClr val="0070C0"/>
                </a:solidFill>
                <a:effectLst/>
                <a:latin typeface="Times New Roman" panose="02020603050405020304" pitchFamily="18" charset="0"/>
                <a:ea typeface="Calibri" panose="020F0502020204030204" charset="0"/>
                <a:cs typeface="Times New Roman" panose="02020603050405020304" pitchFamily="18" charset="0"/>
              </a:rPr>
              <a:t>  WP1 =                 Production                                                         </a:t>
            </a:r>
            <a:endParaRPr kumimoji="0" lang="en-US" altLang="en-US" b="0" i="0" u="none" strike="noStrike" cap="none" normalizeH="0" baseline="0" dirty="0" smtClean="0">
              <a:ln>
                <a:noFill/>
              </a:ln>
              <a:solidFill>
                <a:srgbClr val="0070C0"/>
              </a:solidFill>
              <a:effectLst/>
              <a:latin typeface="Times New Roman" panose="02020603050405020304" pitchFamily="18" charset="0"/>
              <a:ea typeface="Calibri" panose="020F050202020403020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smtClean="0">
                <a:ln>
                  <a:noFill/>
                </a:ln>
                <a:solidFill>
                  <a:srgbClr val="0070C0"/>
                </a:solidFill>
                <a:effectLst/>
                <a:latin typeface="Times New Roman" panose="02020603050405020304" pitchFamily="18" charset="0"/>
                <a:ea typeface="Calibri" panose="020F0502020204030204" charset="0"/>
                <a:cs typeface="Times New Roman" panose="02020603050405020304" pitchFamily="18" charset="0"/>
              </a:rPr>
              <a:t>                                                                                                            (1)</a:t>
            </a:r>
            <a:endParaRPr kumimoji="0" lang="en-US" altLang="en-US" b="0"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smtClean="0">
                <a:ln>
                  <a:noFill/>
                </a:ln>
                <a:solidFill>
                  <a:srgbClr val="0070C0"/>
                </a:solidFill>
                <a:effectLst/>
                <a:latin typeface="Times New Roman" panose="02020603050405020304" pitchFamily="18" charset="0"/>
                <a:ea typeface="Calibri" panose="020F0502020204030204" charset="0"/>
                <a:cs typeface="Times New Roman" panose="02020603050405020304" pitchFamily="18" charset="0"/>
              </a:rPr>
              <a:t>                     Water used (rainwater + diverted)</a:t>
            </a:r>
            <a:endParaRPr kumimoji="0" lang="en-US" altLang="en-US" b="0" i="0" u="none" strike="noStrike" cap="none" normalizeH="0" baseline="0" dirty="0" smtClean="0">
              <a:ln>
                <a:noFill/>
              </a:ln>
              <a:solidFill>
                <a:srgbClr val="0070C0"/>
              </a:solidFill>
              <a:effectLst/>
              <a:latin typeface="Times New Roman" panose="02020603050405020304" pitchFamily="18" charset="0"/>
              <a:ea typeface="Calibri" panose="020F050202020403020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smtClean="0">
              <a:ln>
                <a:noFill/>
              </a:ln>
              <a:solidFill>
                <a:srgbClr val="0070C0"/>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b="0" i="0" u="none" strike="noStrike" cap="none" normalizeH="0" baseline="0" dirty="0" smtClean="0">
                <a:ln>
                  <a:noFill/>
                </a:ln>
                <a:solidFill>
                  <a:schemeClr val="tx1"/>
                </a:solidFill>
                <a:effectLst/>
                <a:latin typeface="Times New Roman" panose="02020603050405020304" pitchFamily="18" charset="0"/>
                <a:ea typeface="Calibri" panose="020F0502020204030204" charset="0"/>
                <a:cs typeface="Times New Roman" panose="02020603050405020304" pitchFamily="18" charset="0"/>
              </a:rPr>
              <a:t> </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Rectangle 14"/>
          <p:cNvSpPr/>
          <p:nvPr/>
        </p:nvSpPr>
        <p:spPr>
          <a:xfrm>
            <a:off x="1622696" y="4629322"/>
            <a:ext cx="7851504" cy="923330"/>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WP2 </a:t>
            </a: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        Production                                                            </a:t>
            </a:r>
            <a:endParaRPr lang="en-US" dirty="0" smtClean="0">
              <a:solidFill>
                <a:srgbClr val="0070C0"/>
              </a:solidFill>
              <a:latin typeface="Times New Roman" panose="02020603050405020304" pitchFamily="18" charset="0"/>
              <a:cs typeface="Times New Roman" panose="02020603050405020304" pitchFamily="18" charset="0"/>
            </a:endParaRPr>
          </a:p>
          <a:p>
            <a:r>
              <a:rPr lang="en-US" dirty="0" smtClean="0">
                <a:solidFill>
                  <a:srgbClr val="0070C0"/>
                </a:solidFill>
                <a:latin typeface="Times New Roman" panose="02020603050405020304" pitchFamily="18" charset="0"/>
                <a:cs typeface="Times New Roman" panose="02020603050405020304" pitchFamily="18" charset="0"/>
              </a:rPr>
              <a:t>                                                                                                              (2)                              </a:t>
            </a:r>
            <a:endParaRPr lang="en-US" dirty="0">
              <a:solidFill>
                <a:srgbClr val="0070C0"/>
              </a:solidFill>
              <a:latin typeface="Times New Roman" panose="02020603050405020304" pitchFamily="18" charset="0"/>
              <a:cs typeface="Times New Roman" panose="02020603050405020304" pitchFamily="18" charset="0"/>
            </a:endParaRPr>
          </a:p>
          <a:p>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Water </a:t>
            </a:r>
            <a:r>
              <a:rPr lang="en-US" dirty="0">
                <a:solidFill>
                  <a:srgbClr val="0070C0"/>
                </a:solidFill>
                <a:latin typeface="Times New Roman" panose="02020603050405020304" pitchFamily="18" charset="0"/>
                <a:cs typeface="Times New Roman" panose="02020603050405020304" pitchFamily="18" charset="0"/>
              </a:rPr>
              <a:t>diverted</a:t>
            </a:r>
            <a:endParaRPr lang="en-US" dirty="0">
              <a:solidFill>
                <a:srgbClr val="0070C0"/>
              </a:solidFill>
              <a:latin typeface="Times New Roman" panose="02020603050405020304" pitchFamily="18" charset="0"/>
              <a:cs typeface="Times New Roman" panose="02020603050405020304" pitchFamily="18" charset="0"/>
            </a:endParaRPr>
          </a:p>
        </p:txBody>
      </p:sp>
      <p:cxnSp>
        <p:nvCxnSpPr>
          <p:cNvPr id="22" name="Straight Connector 21"/>
          <p:cNvCxnSpPr/>
          <p:nvPr/>
        </p:nvCxnSpPr>
        <p:spPr>
          <a:xfrm flipH="1">
            <a:off x="2768600" y="3492500"/>
            <a:ext cx="36830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Straight Connector 24"/>
          <p:cNvCxnSpPr/>
          <p:nvPr/>
        </p:nvCxnSpPr>
        <p:spPr>
          <a:xfrm>
            <a:off x="2768600" y="5047539"/>
            <a:ext cx="2197100" cy="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900" y="1104900"/>
            <a:ext cx="9220200" cy="92333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solidFill>
                  <a:srgbClr val="0070C0"/>
                </a:solidFill>
                <a:latin typeface="Times New Roman" panose="02020603050405020304" pitchFamily="18" charset="0"/>
                <a:cs typeface="Times New Roman" panose="02020603050405020304" pitchFamily="18" charset="0"/>
              </a:rPr>
              <a:t>WP3 =                       Production         </a:t>
            </a:r>
            <a:r>
              <a:rPr lang="en-US" dirty="0" smtClean="0">
                <a:solidFill>
                  <a:srgbClr val="0070C0"/>
                </a:solidFill>
                <a:latin typeface="Times New Roman" panose="02020603050405020304" pitchFamily="18" charset="0"/>
                <a:cs typeface="Times New Roman" panose="02020603050405020304" pitchFamily="18" charset="0"/>
              </a:rPr>
              <a:t>                                       =              Production              (3)</a:t>
            </a:r>
            <a:endParaRPr lang="en-US" dirty="0">
              <a:solidFill>
                <a:srgbClr val="0070C0"/>
              </a:solidFill>
              <a:latin typeface="Times New Roman" panose="02020603050405020304" pitchFamily="18" charset="0"/>
              <a:cs typeface="Times New Roman" panose="02020603050405020304" pitchFamily="18" charset="0"/>
            </a:endParaRPr>
          </a:p>
          <a:p>
            <a:r>
              <a:rPr lang="en-US" dirty="0">
                <a:solidFill>
                  <a:srgbClr val="0070C0"/>
                </a:solidFill>
                <a:latin typeface="Times New Roman" panose="02020603050405020304" pitchFamily="18" charset="0"/>
                <a:cs typeface="Times New Roman" panose="02020603050405020304" pitchFamily="18" charset="0"/>
              </a:rPr>
              <a:t>           </a:t>
            </a:r>
            <a:endParaRPr lang="en-US" dirty="0" smtClean="0">
              <a:solidFill>
                <a:srgbClr val="0070C0"/>
              </a:solidFill>
              <a:latin typeface="Times New Roman" panose="02020603050405020304" pitchFamily="18" charset="0"/>
              <a:cs typeface="Times New Roman" panose="02020603050405020304" pitchFamily="18" charset="0"/>
            </a:endParaRPr>
          </a:p>
          <a:p>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          Water </a:t>
            </a:r>
            <a:r>
              <a:rPr lang="en-US" dirty="0">
                <a:solidFill>
                  <a:srgbClr val="0070C0"/>
                </a:solidFill>
                <a:latin typeface="Times New Roman" panose="02020603050405020304" pitchFamily="18" charset="0"/>
                <a:cs typeface="Times New Roman" panose="02020603050405020304" pitchFamily="18" charset="0"/>
              </a:rPr>
              <a:t>Beneficially and Non-Beneficially Consumed        </a:t>
            </a:r>
            <a:r>
              <a:rPr lang="en-US" dirty="0" smtClean="0">
                <a:solidFill>
                  <a:srgbClr val="0070C0"/>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ICUC× Water </a:t>
            </a:r>
            <a:r>
              <a:rPr lang="en-US" dirty="0" smtClean="0">
                <a:solidFill>
                  <a:srgbClr val="0070C0"/>
                </a:solidFill>
                <a:latin typeface="Times New Roman" panose="02020603050405020304" pitchFamily="18" charset="0"/>
                <a:cs typeface="Times New Roman" panose="02020603050405020304" pitchFamily="18" charset="0"/>
              </a:rPr>
              <a:t>diverted</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14300" y="2955836"/>
            <a:ext cx="9817100" cy="923330"/>
          </a:xfrm>
          <a:prstGeom prst="rect">
            <a:avLst/>
          </a:prstGeom>
        </p:spPr>
        <p:txBody>
          <a:bodyPr wrap="square">
            <a:spAutoFit/>
          </a:bodyPr>
          <a:lstStyle/>
          <a:p>
            <a:r>
              <a:rPr lang="en-US" dirty="0">
                <a:solidFill>
                  <a:srgbClr val="0070C0"/>
                </a:solidFill>
                <a:latin typeface="Times New Roman" panose="02020603050405020304" pitchFamily="18" charset="0"/>
                <a:cs typeface="Times New Roman" panose="02020603050405020304" pitchFamily="18" charset="0"/>
              </a:rPr>
              <a:t> WP4 =              Production                       </a:t>
            </a:r>
            <a:r>
              <a:rPr lang="en-US" dirty="0" smtClean="0">
                <a:solidFill>
                  <a:srgbClr val="0070C0"/>
                </a:solidFill>
                <a:latin typeface="Times New Roman" panose="02020603050405020304" pitchFamily="18" charset="0"/>
                <a:cs typeface="Times New Roman" panose="02020603050405020304" pitchFamily="18" charset="0"/>
              </a:rPr>
              <a:t> </a:t>
            </a:r>
            <a:r>
              <a:rPr lang="en-US" dirty="0">
                <a:solidFill>
                  <a:srgbClr val="0070C0"/>
                </a:solidFill>
                <a:latin typeface="Times New Roman" panose="02020603050405020304" pitchFamily="18" charset="0"/>
                <a:cs typeface="Times New Roman" panose="02020603050405020304" pitchFamily="18" charset="0"/>
              </a:rPr>
              <a:t>=            Production                                        </a:t>
            </a:r>
            <a:r>
              <a:rPr lang="en-US" dirty="0" smtClean="0">
                <a:solidFill>
                  <a:srgbClr val="0070C0"/>
                </a:solidFill>
                <a:latin typeface="Times New Roman" panose="02020603050405020304" pitchFamily="18" charset="0"/>
                <a:cs typeface="Times New Roman" panose="02020603050405020304" pitchFamily="18" charset="0"/>
              </a:rPr>
              <a:t>          (4) </a:t>
            </a:r>
            <a:endParaRPr lang="en-US" dirty="0">
              <a:solidFill>
                <a:srgbClr val="0070C0"/>
              </a:solidFill>
              <a:latin typeface="Times New Roman" panose="02020603050405020304" pitchFamily="18" charset="0"/>
              <a:cs typeface="Times New Roman" panose="02020603050405020304" pitchFamily="18" charset="0"/>
            </a:endParaRPr>
          </a:p>
          <a:p>
            <a:r>
              <a:rPr lang="en-US" dirty="0">
                <a:solidFill>
                  <a:srgbClr val="0070C0"/>
                </a:solidFill>
                <a:latin typeface="Times New Roman" panose="02020603050405020304" pitchFamily="18" charset="0"/>
                <a:cs typeface="Times New Roman" panose="02020603050405020304" pitchFamily="18" charset="0"/>
              </a:rPr>
              <a:t>           </a:t>
            </a:r>
            <a:endParaRPr lang="en-US" dirty="0" smtClean="0">
              <a:solidFill>
                <a:srgbClr val="0070C0"/>
              </a:solidFill>
              <a:latin typeface="Times New Roman" panose="02020603050405020304" pitchFamily="18" charset="0"/>
              <a:cs typeface="Times New Roman" panose="02020603050405020304" pitchFamily="18" charset="0"/>
            </a:endParaRPr>
          </a:p>
          <a:p>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               Water </a:t>
            </a:r>
            <a:r>
              <a:rPr lang="en-US" dirty="0">
                <a:solidFill>
                  <a:srgbClr val="0070C0"/>
                </a:solidFill>
                <a:latin typeface="Times New Roman" panose="02020603050405020304" pitchFamily="18" charset="0"/>
                <a:cs typeface="Times New Roman" panose="02020603050405020304" pitchFamily="18" charset="0"/>
              </a:rPr>
              <a:t>Beneficially Consumed            </a:t>
            </a:r>
            <a:r>
              <a:rPr lang="en-US" dirty="0" smtClean="0">
                <a:solidFill>
                  <a:srgbClr val="0070C0"/>
                </a:solidFill>
                <a:latin typeface="Times New Roman" panose="02020603050405020304" pitchFamily="18" charset="0"/>
                <a:cs typeface="Times New Roman" panose="02020603050405020304" pitchFamily="18" charset="0"/>
              </a:rPr>
              <a:t>    IE</a:t>
            </a:r>
            <a:r>
              <a:rPr lang="en-US" dirty="0">
                <a:solidFill>
                  <a:srgbClr val="0070C0"/>
                </a:solidFill>
                <a:latin typeface="Times New Roman" panose="02020603050405020304" pitchFamily="18" charset="0"/>
                <a:cs typeface="Times New Roman" panose="02020603050405020304" pitchFamily="18" charset="0"/>
              </a:rPr>
              <a:t>× Water Diverted</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215900" y="4937036"/>
            <a:ext cx="9715500" cy="923330"/>
          </a:xfrm>
          <a:prstGeom prst="rect">
            <a:avLst/>
          </a:prstGeom>
        </p:spPr>
        <p:txBody>
          <a:bodyPr wrap="square">
            <a:spAutoFit/>
          </a:bodyPr>
          <a:lstStyle/>
          <a:p>
            <a:r>
              <a:rPr lang="en-US" dirty="0">
                <a:solidFill>
                  <a:srgbClr val="0070C0"/>
                </a:solidFill>
                <a:latin typeface="Times New Roman" panose="02020603050405020304" pitchFamily="18" charset="0"/>
                <a:cs typeface="Times New Roman" panose="02020603050405020304" pitchFamily="18" charset="0"/>
              </a:rPr>
              <a:t> WP5 =             Production                        =       </a:t>
            </a:r>
            <a:r>
              <a:rPr lang="en-US" dirty="0" smtClean="0">
                <a:solidFill>
                  <a:srgbClr val="0070C0"/>
                </a:solidFill>
                <a:latin typeface="Times New Roman" panose="02020603050405020304" pitchFamily="18" charset="0"/>
                <a:cs typeface="Times New Roman" panose="02020603050405020304" pitchFamily="18" charset="0"/>
              </a:rPr>
              <a:t>RIS</a:t>
            </a:r>
            <a:r>
              <a:rPr lang="en-US" dirty="0">
                <a:solidFill>
                  <a:srgbClr val="0070C0"/>
                </a:solidFill>
                <a:latin typeface="Times New Roman" panose="02020603050405020304" pitchFamily="18" charset="0"/>
                <a:cs typeface="Times New Roman" panose="02020603050405020304" pitchFamily="18" charset="0"/>
              </a:rPr>
              <a:t>× Production     </a:t>
            </a:r>
            <a:r>
              <a:rPr lang="en-US" dirty="0" smtClean="0">
                <a:solidFill>
                  <a:srgbClr val="0070C0"/>
                </a:solidFill>
                <a:latin typeface="Times New Roman" panose="02020603050405020304" pitchFamily="18" charset="0"/>
                <a:cs typeface="Times New Roman" panose="02020603050405020304" pitchFamily="18" charset="0"/>
              </a:rPr>
              <a:t>                                       (5)                                        </a:t>
            </a:r>
            <a:endParaRPr lang="en-US" dirty="0">
              <a:solidFill>
                <a:srgbClr val="0070C0"/>
              </a:solidFill>
              <a:latin typeface="Times New Roman" panose="02020603050405020304" pitchFamily="18" charset="0"/>
              <a:cs typeface="Times New Roman" panose="02020603050405020304" pitchFamily="18" charset="0"/>
            </a:endParaRPr>
          </a:p>
          <a:p>
            <a:r>
              <a:rPr lang="en-US" dirty="0">
                <a:solidFill>
                  <a:srgbClr val="0070C0"/>
                </a:solidFill>
                <a:latin typeface="Times New Roman" panose="02020603050405020304" pitchFamily="18" charset="0"/>
                <a:cs typeface="Times New Roman" panose="02020603050405020304" pitchFamily="18" charset="0"/>
              </a:rPr>
              <a:t>             </a:t>
            </a:r>
            <a:endParaRPr lang="en-US" dirty="0" smtClean="0">
              <a:solidFill>
                <a:srgbClr val="0070C0"/>
              </a:solidFill>
              <a:latin typeface="Times New Roman" panose="02020603050405020304" pitchFamily="18" charset="0"/>
              <a:cs typeface="Times New Roman" panose="02020603050405020304" pitchFamily="18" charset="0"/>
            </a:endParaRPr>
          </a:p>
          <a:p>
            <a:r>
              <a:rPr lang="en-US" dirty="0">
                <a:solidFill>
                  <a:srgbClr val="0070C0"/>
                </a:solidFill>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            Net </a:t>
            </a:r>
            <a:r>
              <a:rPr lang="en-US" dirty="0">
                <a:solidFill>
                  <a:srgbClr val="0070C0"/>
                </a:solidFill>
                <a:latin typeface="Times New Roman" panose="02020603050405020304" pitchFamily="18" charset="0"/>
                <a:cs typeface="Times New Roman" panose="02020603050405020304" pitchFamily="18" charset="0"/>
              </a:rPr>
              <a:t>Irrigation Requirements                  Water Diverted </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14" name="Rectangle 13"/>
          <p:cNvSpPr/>
          <p:nvPr/>
        </p:nvSpPr>
        <p:spPr>
          <a:xfrm>
            <a:off x="0" y="281224"/>
            <a:ext cx="2037737" cy="523220"/>
          </a:xfrm>
          <a:prstGeom prst="rect">
            <a:avLst/>
          </a:prstGeom>
        </p:spPr>
        <p:txBody>
          <a:bodyPr wrap="none">
            <a:spAutoFit/>
          </a:bodyPr>
          <a:lstStyle/>
          <a:p>
            <a:r>
              <a:rPr lang="en-US" sz="2800" dirty="0">
                <a:solidFill>
                  <a:srgbClr val="002060"/>
                </a:solidFill>
                <a:latin typeface="Times New Roman" panose="02020603050405020304" pitchFamily="18" charset="0"/>
                <a:cs typeface="Times New Roman" panose="02020603050405020304" pitchFamily="18" charset="0"/>
              </a:rPr>
              <a:t>Continued…</a:t>
            </a:r>
            <a:endParaRPr lang="en-US" sz="2800" dirty="0">
              <a:solidFill>
                <a:srgbClr val="002060"/>
              </a:solidFill>
              <a:latin typeface="Times New Roman" panose="02020603050405020304" pitchFamily="18" charset="0"/>
              <a:cs typeface="Times New Roman" panose="02020603050405020304" pitchFamily="18" charset="0"/>
            </a:endParaRPr>
          </a:p>
        </p:txBody>
      </p:sp>
      <p:cxnSp>
        <p:nvCxnSpPr>
          <p:cNvPr id="16" name="Straight Connector 15"/>
          <p:cNvCxnSpPr/>
          <p:nvPr/>
        </p:nvCxnSpPr>
        <p:spPr>
          <a:xfrm flipV="1">
            <a:off x="952500" y="1524000"/>
            <a:ext cx="4769031" cy="381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Straight Connector 17"/>
          <p:cNvCxnSpPr/>
          <p:nvPr/>
        </p:nvCxnSpPr>
        <p:spPr>
          <a:xfrm>
            <a:off x="6379392" y="1524000"/>
            <a:ext cx="2222500"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0" name="Straight Connector 19"/>
          <p:cNvCxnSpPr/>
          <p:nvPr/>
        </p:nvCxnSpPr>
        <p:spPr>
          <a:xfrm flipV="1">
            <a:off x="1041400" y="3378200"/>
            <a:ext cx="3263900" cy="254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2" name="Straight Connector 21"/>
          <p:cNvCxnSpPr/>
          <p:nvPr/>
        </p:nvCxnSpPr>
        <p:spPr>
          <a:xfrm>
            <a:off x="4622981" y="3378200"/>
            <a:ext cx="2197100" cy="127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4" name="Straight Connector 23"/>
          <p:cNvCxnSpPr/>
          <p:nvPr/>
        </p:nvCxnSpPr>
        <p:spPr>
          <a:xfrm>
            <a:off x="1041400" y="5359400"/>
            <a:ext cx="3022600" cy="127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Connector 25"/>
          <p:cNvCxnSpPr/>
          <p:nvPr/>
        </p:nvCxnSpPr>
        <p:spPr>
          <a:xfrm>
            <a:off x="4419781" y="5413941"/>
            <a:ext cx="2197100" cy="0"/>
          </a:xfrm>
          <a:prstGeom prst="line">
            <a:avLst/>
          </a:prstGeom>
        </p:spPr>
        <p:style>
          <a:lnRef idx="1">
            <a:schemeClr val="accent2"/>
          </a:lnRef>
          <a:fillRef idx="0">
            <a:schemeClr val="accent2"/>
          </a:fillRef>
          <a:effectRef idx="0">
            <a:schemeClr val="accent2"/>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303" y="838721"/>
            <a:ext cx="10589624" cy="5078313"/>
          </a:xfrm>
          <a:prstGeom prst="rect">
            <a:avLst/>
          </a:prstGeom>
        </p:spPr>
        <p:txBody>
          <a:bodyPr wrap="square">
            <a:spAutoFit/>
          </a:bodyPr>
          <a:lstStyle/>
          <a:p>
            <a:pPr marL="285750" indent="-285750" algn="just">
              <a:lnSpc>
                <a:spcPct val="200000"/>
              </a:lnSpc>
              <a:buFont typeface="Wingdings" panose="05000000000000000000" pitchFamily="2" charset="2"/>
              <a:buChar char="Ø"/>
            </a:pP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The value of the calculated water productivity increases in the sequence WP1 to </a:t>
            </a: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WP5.Some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of the concepts of WP can be interpreted through different forms of technical efficiency: </a:t>
            </a:r>
            <a:endParaRPr lang="en-US" dirty="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200000"/>
              </a:lnSpc>
              <a:buFont typeface="Wingdings" panose="05000000000000000000" pitchFamily="2" charset="2"/>
              <a:buChar char="§"/>
            </a:pPr>
            <a:r>
              <a:rPr lang="en-US" b="1" dirty="0">
                <a:solidFill>
                  <a:srgbClr val="0070C0"/>
                </a:solidFill>
                <a:latin typeface="Times New Roman" panose="02020603050405020304" pitchFamily="18" charset="0"/>
                <a:ea typeface="Calibri" panose="020F0502020204030204" charset="0"/>
                <a:cs typeface="Times New Roman" panose="02020603050405020304" pitchFamily="18" charset="0"/>
              </a:rPr>
              <a:t>WP3 is related to the Irrigation Consumptive Use Coefficient (ICUC): </a:t>
            </a: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The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volume of irrigation water consumptively used divided by the volume of irrigation water </a:t>
            </a: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applied.</a:t>
            </a:r>
            <a:endPar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200000"/>
              </a:lnSpc>
              <a:buFont typeface="Wingdings" panose="05000000000000000000" pitchFamily="2" charset="2"/>
              <a:buChar char="§"/>
            </a:pPr>
            <a:r>
              <a:rPr lang="en-US" b="1" dirty="0" smtClean="0">
                <a:solidFill>
                  <a:srgbClr val="0070C0"/>
                </a:solidFill>
                <a:latin typeface="Times New Roman" panose="02020603050405020304" pitchFamily="18" charset="0"/>
                <a:ea typeface="Calibri" panose="020F0502020204030204" charset="0"/>
                <a:cs typeface="Times New Roman" panose="02020603050405020304" pitchFamily="18" charset="0"/>
              </a:rPr>
              <a:t>WP4 </a:t>
            </a:r>
            <a:r>
              <a:rPr lang="en-US" b="1" dirty="0">
                <a:solidFill>
                  <a:srgbClr val="0070C0"/>
                </a:solidFill>
                <a:latin typeface="Times New Roman" panose="02020603050405020304" pitchFamily="18" charset="0"/>
                <a:ea typeface="Calibri" panose="020F0502020204030204" charset="0"/>
                <a:cs typeface="Times New Roman" panose="02020603050405020304" pitchFamily="18" charset="0"/>
              </a:rPr>
              <a:t>to the Irrigation Efficiency (IE): </a:t>
            </a: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The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volume of irrigation water beneficially used divided by the volume of irrigation water applied.</a:t>
            </a:r>
            <a:endParaRPr lang="en-US" dirty="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200000"/>
              </a:lnSpc>
              <a:buFont typeface="Wingdings" panose="05000000000000000000" pitchFamily="2" charset="2"/>
              <a:buChar char="§"/>
            </a:pPr>
            <a:r>
              <a:rPr lang="en-US" b="1" dirty="0">
                <a:solidFill>
                  <a:srgbClr val="0070C0"/>
                </a:solidFill>
                <a:latin typeface="Times New Roman" panose="02020603050405020304" pitchFamily="18" charset="0"/>
                <a:ea typeface="Calibri" panose="020F0502020204030204" charset="0"/>
                <a:cs typeface="Times New Roman" panose="02020603050405020304" pitchFamily="18" charset="0"/>
              </a:rPr>
              <a:t>WP5 to the Relative Irrigation Supply (RIS): </a:t>
            </a: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Water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diversion divided by irrigation requirements or crop evapotranspiration minus effective </a:t>
            </a: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rainfall.  </a:t>
            </a:r>
            <a:endPar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The pertinence of one or another concept of WP depends on the </a:t>
            </a:r>
            <a:r>
              <a:rPr lang="en-US" dirty="0" smtClean="0">
                <a:solidFill>
                  <a:srgbClr val="FF0000"/>
                </a:solidFill>
                <a:latin typeface="Times New Roman" panose="02020603050405020304" pitchFamily="18" charset="0"/>
                <a:ea typeface="Calibri" panose="020F0502020204030204" charset="0"/>
                <a:cs typeface="Times New Roman" panose="02020603050405020304" pitchFamily="18" charset="0"/>
              </a:rPr>
              <a:t>hydrological </a:t>
            </a:r>
            <a:r>
              <a:rPr lang="en-US" dirty="0">
                <a:solidFill>
                  <a:srgbClr val="FF0000"/>
                </a:solidFill>
                <a:latin typeface="Times New Roman" panose="02020603050405020304" pitchFamily="18" charset="0"/>
                <a:ea typeface="Calibri" panose="020F0502020204030204" charset="0"/>
                <a:cs typeface="Times New Roman" panose="02020603050405020304" pitchFamily="18" charset="0"/>
              </a:rPr>
              <a:t>domain. </a:t>
            </a:r>
            <a:endParaRPr lang="en-US" dirty="0">
              <a:solidFill>
                <a:srgbClr val="FF0000"/>
              </a:solidFill>
              <a:latin typeface="Times New Roman" panose="02020603050405020304" pitchFamily="18" charset="0"/>
              <a:ea typeface="Calibri" panose="020F0502020204030204" charset="0"/>
              <a:cs typeface="Times New Roman" panose="02020603050405020304" pitchFamily="18" charset="0"/>
            </a:endParaRPr>
          </a:p>
        </p:txBody>
      </p:sp>
      <p:sp>
        <p:nvSpPr>
          <p:cNvPr id="4" name="Rectangle 3"/>
          <p:cNvSpPr/>
          <p:nvPr/>
        </p:nvSpPr>
        <p:spPr>
          <a:xfrm>
            <a:off x="258417" y="328284"/>
            <a:ext cx="2262714" cy="523220"/>
          </a:xfrm>
          <a:prstGeom prst="rect">
            <a:avLst/>
          </a:prstGeom>
        </p:spPr>
        <p:txBody>
          <a:bodyPr wrap="square">
            <a:spAutoFit/>
          </a:bodyPr>
          <a:lstStyle/>
          <a:p>
            <a:r>
              <a:rPr lang="en-US" sz="2800" dirty="0">
                <a:solidFill>
                  <a:srgbClr val="002060"/>
                </a:solidFill>
                <a:latin typeface="Times New Roman" panose="02020603050405020304" pitchFamily="18" charset="0"/>
                <a:cs typeface="Times New Roman" panose="02020603050405020304" pitchFamily="18" charset="0"/>
              </a:rPr>
              <a:t>Continued…</a:t>
            </a:r>
            <a:endParaRPr lang="en-US" sz="28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6388" y="380889"/>
            <a:ext cx="10149841" cy="7201972"/>
          </a:xfrm>
          <a:prstGeom prst="rect">
            <a:avLst/>
          </a:prstGeom>
        </p:spPr>
        <p:txBody>
          <a:bodyPr wrap="square">
            <a:spAutoFit/>
          </a:bodyPr>
          <a:lstStyle/>
          <a:p>
            <a:pPr marL="114300" marR="57150" algn="ctr">
              <a:lnSpc>
                <a:spcPct val="150000"/>
              </a:lnSpc>
              <a:spcBef>
                <a:spcPts val="0"/>
              </a:spcBef>
              <a:spcAft>
                <a:spcPts val="600"/>
              </a:spcAft>
            </a:pPr>
            <a:r>
              <a:rPr lang="en-US" sz="2800" b="1" dirty="0">
                <a:solidFill>
                  <a:srgbClr val="002060"/>
                </a:solidFill>
                <a:latin typeface="Times New Roman" panose="02020603050405020304" pitchFamily="18" charset="0"/>
                <a:ea typeface="Calibri" panose="020F0502020204030204" charset="0"/>
                <a:cs typeface="Times New Roman" panose="02020603050405020304" pitchFamily="18" charset="0"/>
              </a:rPr>
              <a:t>IRRIGATION WATER BASED MODERNIZATION AND OPTIMIZATION </a:t>
            </a:r>
            <a:r>
              <a:rPr lang="en-US" sz="2800" b="1"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ACTIVITIES</a:t>
            </a:r>
            <a:endParaRPr lang="en-US" sz="2800" b="1" dirty="0" smtClean="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400050" marR="57150" indent="-285750" algn="just">
              <a:lnSpc>
                <a:spcPct val="200000"/>
              </a:lnSpc>
              <a:spcAft>
                <a:spcPts val="600"/>
              </a:spcAft>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Referring to irrigation water, two levels can be identified: the farmer and the irrigation district. A discussion of modernization and optimization activities at both levels follows</a:t>
            </a:r>
            <a:r>
              <a:rPr lang="en-US" b="1" dirty="0">
                <a:solidFill>
                  <a:srgbClr val="002060"/>
                </a:solidFill>
                <a:latin typeface="Times New Roman" panose="02020603050405020304" pitchFamily="18" charset="0"/>
                <a:cs typeface="Times New Roman" panose="02020603050405020304" pitchFamily="18" charset="0"/>
              </a:rPr>
              <a:t>. </a:t>
            </a:r>
            <a:endParaRPr lang="en-US" b="1" dirty="0" smtClean="0">
              <a:solidFill>
                <a:srgbClr val="002060"/>
              </a:solidFill>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r>
              <a:rPr lang="en-US" b="1"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LEVEL-1: </a:t>
            </a:r>
            <a:r>
              <a:rPr lang="en-US" b="1" dirty="0" smtClean="0">
                <a:solidFill>
                  <a:srgbClr val="0070C0"/>
                </a:solidFill>
                <a:latin typeface="Times New Roman" panose="02020603050405020304" pitchFamily="18" charset="0"/>
                <a:cs typeface="Times New Roman" panose="02020603050405020304" pitchFamily="18" charset="0"/>
              </a:rPr>
              <a:t>IRRIGATION DISTRICT :</a:t>
            </a:r>
            <a:endParaRPr lang="en-US" b="1" dirty="0" smtClean="0">
              <a:solidFill>
                <a:srgbClr val="0070C0"/>
              </a:solidFill>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r>
              <a:rPr lang="en-US" b="1" dirty="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Reliability, flexibility and efficiency are </a:t>
            </a: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keywords for a modernization </a:t>
            </a:r>
            <a:r>
              <a:rPr lang="en-US" dirty="0" smtClean="0">
                <a:solidFill>
                  <a:srgbClr val="002060"/>
                </a:solidFill>
                <a:latin typeface="Times New Roman" panose="02020603050405020304" pitchFamily="18" charset="0"/>
                <a:cs typeface="Times New Roman" panose="02020603050405020304" pitchFamily="18" charset="0"/>
              </a:rPr>
              <a:t>plan.</a:t>
            </a:r>
            <a:endParaRPr lang="en-US" dirty="0" smtClean="0">
              <a:solidFill>
                <a:srgbClr val="002060"/>
              </a:solidFill>
              <a:latin typeface="Times New Roman" panose="02020603050405020304" pitchFamily="18" charset="0"/>
              <a:cs typeface="Times New Roman" panose="02020603050405020304" pitchFamily="18" charset="0"/>
            </a:endParaRPr>
          </a:p>
          <a:p>
            <a:pPr marL="342900" lvl="0" indent="-342900">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cs typeface="Times New Roman" panose="02020603050405020304" pitchFamily="18" charset="0"/>
              </a:rPr>
              <a:t>A </a:t>
            </a:r>
            <a:r>
              <a:rPr lang="en-US" dirty="0">
                <a:solidFill>
                  <a:srgbClr val="002060"/>
                </a:solidFill>
                <a:latin typeface="Times New Roman" panose="02020603050405020304" pitchFamily="18" charset="0"/>
                <a:cs typeface="Times New Roman" panose="02020603050405020304" pitchFamily="18" charset="0"/>
              </a:rPr>
              <a:t>reliable service allows efficient irrigation management within the constraints of the system. </a:t>
            </a:r>
            <a:endParaRPr lang="en-US" dirty="0">
              <a:solidFill>
                <a:srgbClr val="002060"/>
              </a:solidFill>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Moreover, if the irrigation delivery is flexible, the farmer can adapt the irrigation schedules to optimum cropping strategies and tactics that can be adjusted as the crop progresses. </a:t>
            </a:r>
            <a:endParaRPr lang="en-US"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dirty="0" smtClean="0">
                <a:solidFill>
                  <a:srgbClr val="002060"/>
                </a:solidFill>
                <a:latin typeface="Times New Roman" panose="02020603050405020304" pitchFamily="18" charset="0"/>
                <a:cs typeface="Times New Roman" panose="02020603050405020304" pitchFamily="18" charset="0"/>
              </a:rPr>
              <a:t> </a:t>
            </a:r>
            <a:endParaRPr lang="en-US" dirty="0" smtClean="0">
              <a:solidFill>
                <a:srgbClr val="002060"/>
              </a:solidFill>
              <a:latin typeface="Times New Roman" panose="02020603050405020304" pitchFamily="18" charset="0"/>
              <a:cs typeface="Times New Roman" panose="02020603050405020304" pitchFamily="18" charset="0"/>
            </a:endParaRPr>
          </a:p>
          <a:p>
            <a:pPr marL="400050" marR="57150" indent="-285750" algn="just">
              <a:lnSpc>
                <a:spcPct val="150000"/>
              </a:lnSpc>
              <a:spcAft>
                <a:spcPts val="600"/>
              </a:spcAft>
              <a:buFont typeface="Wingdings" panose="05000000000000000000" pitchFamily="2" charset="2"/>
              <a:buChar char="Ø"/>
            </a:pPr>
            <a:endParaRPr lang="en-US" dirty="0" smtClean="0">
              <a:solidFill>
                <a:srgbClr val="002060"/>
              </a:solidFill>
              <a:latin typeface="Times New Roman" panose="02020603050405020304" pitchFamily="18" charset="0"/>
              <a:cs typeface="Times New Roman" panose="02020603050405020304" pitchFamily="18" charset="0"/>
            </a:endParaRPr>
          </a:p>
          <a:p>
            <a:pPr marL="114300" marR="57150" algn="just">
              <a:lnSpc>
                <a:spcPct val="150000"/>
              </a:lnSpc>
              <a:spcBef>
                <a:spcPts val="0"/>
              </a:spcBef>
              <a:spcAft>
                <a:spcPts val="600"/>
              </a:spcAft>
            </a:pPr>
            <a:endParaRPr lang="en-US" sz="2400" dirty="0">
              <a:solidFill>
                <a:srgbClr val="002060"/>
              </a:solidFill>
              <a:effectLst/>
              <a:latin typeface="Times New Roman" panose="02020603050405020304" pitchFamily="18" charset="0"/>
              <a:ea typeface="Calibri" panose="020F050202020403020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3" y="648431"/>
            <a:ext cx="10672356" cy="6740307"/>
          </a:xfrm>
          <a:prstGeom prst="rect">
            <a:avLst/>
          </a:prstGeom>
        </p:spPr>
        <p:txBody>
          <a:bodyPr wrap="square">
            <a:spAutoFit/>
          </a:bodyPr>
          <a:lstStyle/>
          <a:p>
            <a:pPr marL="342900" indent="-342900" algn="just">
              <a:lnSpc>
                <a:spcPct val="200000"/>
              </a:lnSpc>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 The </a:t>
            </a:r>
            <a:r>
              <a:rPr lang="en-US" dirty="0" smtClean="0">
                <a:solidFill>
                  <a:srgbClr val="002060"/>
                </a:solidFill>
                <a:latin typeface="Times New Roman" panose="02020603050405020304" pitchFamily="18" charset="0"/>
                <a:cs typeface="Times New Roman" panose="02020603050405020304" pitchFamily="18" charset="0"/>
              </a:rPr>
              <a:t>MIP(management improvement program) </a:t>
            </a:r>
            <a:r>
              <a:rPr lang="en-US" dirty="0">
                <a:solidFill>
                  <a:srgbClr val="002060"/>
                </a:solidFill>
                <a:latin typeface="Times New Roman" panose="02020603050405020304" pitchFamily="18" charset="0"/>
                <a:cs typeface="Times New Roman" panose="02020603050405020304" pitchFamily="18" charset="0"/>
              </a:rPr>
              <a:t>process incorporates a thorough understanding of the performance of irrigated agriculture in an </a:t>
            </a:r>
            <a:r>
              <a:rPr lang="en-US" dirty="0" smtClean="0">
                <a:solidFill>
                  <a:srgbClr val="002060"/>
                </a:solidFill>
                <a:latin typeface="Times New Roman" panose="02020603050405020304" pitchFamily="18" charset="0"/>
                <a:cs typeface="Times New Roman" panose="02020603050405020304" pitchFamily="18" charset="0"/>
              </a:rPr>
              <a:t>area, </a:t>
            </a:r>
            <a:r>
              <a:rPr lang="en-US" dirty="0">
                <a:solidFill>
                  <a:srgbClr val="002060"/>
                </a:solidFill>
                <a:latin typeface="Times New Roman" panose="02020603050405020304" pitchFamily="18" charset="0"/>
                <a:cs typeface="Times New Roman" panose="02020603050405020304" pitchFamily="18" charset="0"/>
              </a:rPr>
              <a:t>involvement by key decision makers in a joint decision </a:t>
            </a:r>
            <a:r>
              <a:rPr lang="en-US" dirty="0" smtClean="0">
                <a:solidFill>
                  <a:srgbClr val="002060"/>
                </a:solidFill>
                <a:latin typeface="Times New Roman" panose="02020603050405020304" pitchFamily="18" charset="0"/>
                <a:cs typeface="Times New Roman" panose="02020603050405020304" pitchFamily="18" charset="0"/>
              </a:rPr>
              <a:t>process and </a:t>
            </a:r>
            <a:r>
              <a:rPr lang="en-US" dirty="0">
                <a:solidFill>
                  <a:srgbClr val="002060"/>
                </a:solidFill>
                <a:latin typeface="Times New Roman" panose="02020603050405020304" pitchFamily="18" charset="0"/>
                <a:cs typeface="Times New Roman" panose="02020603050405020304" pitchFamily="18" charset="0"/>
              </a:rPr>
              <a:t>implementation of the planned changes by responsible operational managers. </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The MIP was defined as a three phase process: </a:t>
            </a:r>
            <a:endParaRPr lang="en-US" dirty="0">
              <a:solidFill>
                <a:srgbClr val="002060"/>
              </a:solidFill>
              <a:latin typeface="Times New Roman" panose="02020603050405020304" pitchFamily="18" charset="0"/>
              <a:cs typeface="Times New Roman" panose="02020603050405020304" pitchFamily="18" charset="0"/>
            </a:endParaRPr>
          </a:p>
          <a:p>
            <a:pPr algn="just">
              <a:lnSpc>
                <a:spcPct val="200000"/>
              </a:lnSpc>
            </a:pP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0070C0"/>
                </a:solidFill>
                <a:latin typeface="Times New Roman" panose="02020603050405020304" pitchFamily="18" charset="0"/>
                <a:cs typeface="Times New Roman" panose="02020603050405020304" pitchFamily="18" charset="0"/>
              </a:rPr>
              <a:t>Diagnostic analysis</a:t>
            </a:r>
            <a:r>
              <a:rPr lang="en-US" dirty="0">
                <a:solidFill>
                  <a:srgbClr val="0070C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The board analyses district performance, resources and limitations and produces a consensus diagnosis of the district status and the aims for the future. </a:t>
            </a:r>
            <a:endParaRPr lang="en-US" dirty="0">
              <a:solidFill>
                <a:srgbClr val="002060"/>
              </a:solidFill>
              <a:latin typeface="Times New Roman" panose="02020603050405020304" pitchFamily="18" charset="0"/>
              <a:cs typeface="Times New Roman" panose="02020603050405020304" pitchFamily="18" charset="0"/>
            </a:endParaRPr>
          </a:p>
          <a:p>
            <a:pPr algn="just">
              <a:lnSpc>
                <a:spcPct val="200000"/>
              </a:lnSpc>
            </a:pP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0070C0"/>
                </a:solidFill>
                <a:latin typeface="Times New Roman" panose="02020603050405020304" pitchFamily="18" charset="0"/>
                <a:cs typeface="Times New Roman" panose="02020603050405020304" pitchFamily="18" charset="0"/>
              </a:rPr>
              <a:t>Management planning</a:t>
            </a:r>
            <a:r>
              <a:rPr lang="en-US" dirty="0">
                <a:solidFill>
                  <a:srgbClr val="0070C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 strategic plan is prepared by the board presenting the basic outlines of the proposed MIP. </a:t>
            </a:r>
            <a:endParaRPr lang="en-US" dirty="0">
              <a:solidFill>
                <a:srgbClr val="002060"/>
              </a:solidFill>
              <a:latin typeface="Times New Roman" panose="02020603050405020304" pitchFamily="18" charset="0"/>
              <a:cs typeface="Times New Roman" panose="02020603050405020304" pitchFamily="18" charset="0"/>
            </a:endParaRPr>
          </a:p>
          <a:p>
            <a:pPr algn="just">
              <a:lnSpc>
                <a:spcPct val="200000"/>
              </a:lnSpc>
            </a:pP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0070C0"/>
                </a:solidFill>
                <a:latin typeface="Times New Roman" panose="02020603050405020304" pitchFamily="18" charset="0"/>
                <a:cs typeface="Times New Roman" panose="02020603050405020304" pitchFamily="18" charset="0"/>
              </a:rPr>
              <a:t>Performance improvement</a:t>
            </a:r>
            <a:r>
              <a:rPr lang="en-US" dirty="0">
                <a:solidFill>
                  <a:srgbClr val="0070C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Activities are developed and a continuous revision process is performed by the board. </a:t>
            </a:r>
            <a:endParaRPr lang="en-US" dirty="0">
              <a:solidFill>
                <a:srgbClr val="002060"/>
              </a:solidFill>
              <a:latin typeface="Times New Roman" panose="02020603050405020304" pitchFamily="18" charset="0"/>
              <a:cs typeface="Times New Roman" panose="02020603050405020304" pitchFamily="18" charset="0"/>
            </a:endParaRPr>
          </a:p>
          <a:p>
            <a:pPr marL="342900" indent="-342900" algn="just">
              <a:lnSpc>
                <a:spcPct val="200000"/>
              </a:lnSpc>
              <a:buFont typeface="Wingdings" panose="05000000000000000000" pitchFamily="2" charset="2"/>
              <a:buChar char="Ø"/>
            </a:pPr>
            <a:endParaRPr lang="en-US" dirty="0">
              <a:solidFill>
                <a:srgbClr val="002060"/>
              </a:solidFill>
              <a:latin typeface="Times New Roman" panose="02020603050405020304" pitchFamily="18" charset="0"/>
              <a:cs typeface="Times New Roman" panose="02020603050405020304" pitchFamily="18" charset="0"/>
            </a:endParaRPr>
          </a:p>
          <a:p>
            <a:pPr marL="400050" marR="57150" indent="-285750" algn="just">
              <a:lnSpc>
                <a:spcPct val="200000"/>
              </a:lnSpc>
              <a:spcAft>
                <a:spcPts val="600"/>
              </a:spcAft>
              <a:buFont typeface="Wingdings" panose="05000000000000000000" pitchFamily="2" charset="2"/>
              <a:buChar char="Ø"/>
            </a:pPr>
            <a:endParaRPr lang="en-US" dirty="0">
              <a:solidFill>
                <a:srgbClr val="002060"/>
              </a:solidFill>
              <a:latin typeface="Times New Roman" panose="02020603050405020304" pitchFamily="18" charset="0"/>
              <a:cs typeface="Times New Roman" panose="02020603050405020304" pitchFamily="18" charset="0"/>
            </a:endParaRPr>
          </a:p>
        </p:txBody>
      </p:sp>
      <p:sp>
        <p:nvSpPr>
          <p:cNvPr id="4" name="Rectangle 3"/>
          <p:cNvSpPr/>
          <p:nvPr/>
        </p:nvSpPr>
        <p:spPr>
          <a:xfrm>
            <a:off x="0" y="125211"/>
            <a:ext cx="2037737" cy="523220"/>
          </a:xfrm>
          <a:prstGeom prst="rect">
            <a:avLst/>
          </a:prstGeom>
        </p:spPr>
        <p:txBody>
          <a:bodyPr wrap="none">
            <a:spAutoFit/>
          </a:bodyPr>
          <a:lstStyle/>
          <a:p>
            <a:r>
              <a:rPr lang="en-US" sz="2800" dirty="0">
                <a:solidFill>
                  <a:srgbClr val="002060"/>
                </a:solidFill>
                <a:latin typeface="Times New Roman" panose="02020603050405020304" pitchFamily="18" charset="0"/>
                <a:cs typeface="Times New Roman" panose="02020603050405020304" pitchFamily="18" charset="0"/>
              </a:rPr>
              <a:t>Continued…</a:t>
            </a:r>
            <a:endParaRPr lang="en-US" sz="28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9781" y="300445"/>
            <a:ext cx="10384972" cy="4231928"/>
          </a:xfrm>
          <a:prstGeom prst="rect">
            <a:avLst/>
          </a:prstGeom>
        </p:spPr>
        <p:txBody>
          <a:bodyPr wrap="square">
            <a:spAutoFit/>
          </a:bodyPr>
          <a:lstStyle/>
          <a:p>
            <a:pPr marL="114300" marR="57150" algn="just">
              <a:lnSpc>
                <a:spcPct val="150000"/>
              </a:lnSpc>
              <a:spcBef>
                <a:spcPts val="0"/>
              </a:spcBef>
              <a:spcAft>
                <a:spcPts val="600"/>
              </a:spcAft>
            </a:pPr>
            <a:r>
              <a:rPr lang="en-US" sz="2400"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LEVEL-2:</a:t>
            </a:r>
            <a:r>
              <a:rPr lang="en-US" sz="2400" b="1" dirty="0" smtClean="0">
                <a:solidFill>
                  <a:srgbClr val="0070C0"/>
                </a:solidFill>
                <a:latin typeface="Times New Roman" panose="02020603050405020304" pitchFamily="18" charset="0"/>
                <a:ea typeface="Calibri" panose="020F0502020204030204" charset="0"/>
                <a:cs typeface="Times New Roman" panose="02020603050405020304" pitchFamily="18" charset="0"/>
              </a:rPr>
              <a:t>ON</a:t>
            </a:r>
            <a:r>
              <a:rPr lang="en-US" sz="2400" b="1"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 </a:t>
            </a:r>
            <a:r>
              <a:rPr lang="en-US" sz="2400" b="1" dirty="0" smtClean="0">
                <a:solidFill>
                  <a:srgbClr val="0070C0"/>
                </a:solidFill>
                <a:latin typeface="Times New Roman" panose="02020603050405020304" pitchFamily="18" charset="0"/>
                <a:ea typeface="Calibri" panose="020F0502020204030204" charset="0"/>
                <a:cs typeface="Times New Roman" panose="02020603050405020304" pitchFamily="18" charset="0"/>
              </a:rPr>
              <a:t>FARM</a:t>
            </a:r>
            <a:endParaRPr lang="en-US" sz="2400" b="1" dirty="0" smtClean="0">
              <a:solidFill>
                <a:srgbClr val="0070C0"/>
              </a:solidFill>
              <a:latin typeface="Times New Roman" panose="02020603050405020304" pitchFamily="18" charset="0"/>
              <a:ea typeface="Calibri" panose="020F0502020204030204" charset="0"/>
              <a:cs typeface="Times New Roman" panose="02020603050405020304" pitchFamily="18" charset="0"/>
            </a:endParaRPr>
          </a:p>
          <a:p>
            <a:pPr marL="400050" marR="57150" indent="-285750" algn="just">
              <a:lnSpc>
                <a:spcPct val="150000"/>
              </a:lnSpc>
              <a:spcBef>
                <a:spcPts val="0"/>
              </a:spcBef>
              <a:spcAft>
                <a:spcPts val="600"/>
              </a:spcAft>
              <a:buFont typeface="Wingdings" panose="05000000000000000000" pitchFamily="2" charset="2"/>
              <a:buChar char="Ø"/>
            </a:pP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As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a consequence, changing the irrigation system (from surface to sprinkler) in field crops such as maize in North Eastern Spain often produces results similar to those presented in </a:t>
            </a: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Fig.3. </a:t>
            </a:r>
            <a:endPar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400050" marR="57150" indent="-285750" algn="just">
              <a:lnSpc>
                <a:spcPct val="150000"/>
              </a:lnSpc>
              <a:spcBef>
                <a:spcPts val="0"/>
              </a:spcBef>
              <a:spcAft>
                <a:spcPts val="600"/>
              </a:spcAft>
              <a:buFont typeface="Wingdings" panose="05000000000000000000" pitchFamily="2" charset="2"/>
              <a:buChar char="Ø"/>
            </a:pP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A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sharp </a:t>
            </a:r>
            <a:r>
              <a:rPr lang="en-US" dirty="0">
                <a:solidFill>
                  <a:srgbClr val="FF0000"/>
                </a:solidFill>
                <a:latin typeface="Times New Roman" panose="02020603050405020304" pitchFamily="18" charset="0"/>
                <a:ea typeface="Calibri" panose="020F0502020204030204" charset="0"/>
                <a:cs typeface="Times New Roman" panose="02020603050405020304" pitchFamily="18" charset="0"/>
              </a:rPr>
              <a:t>reduction in irrigation water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demand can be achieved, following the </a:t>
            </a:r>
            <a:r>
              <a:rPr lang="en-US" dirty="0">
                <a:solidFill>
                  <a:srgbClr val="FF0000"/>
                </a:solidFill>
                <a:latin typeface="Times New Roman" panose="02020603050405020304" pitchFamily="18" charset="0"/>
                <a:ea typeface="Calibri" panose="020F0502020204030204" charset="0"/>
                <a:cs typeface="Times New Roman" panose="02020603050405020304" pitchFamily="18" charset="0"/>
              </a:rPr>
              <a:t>increase in irrigation efficiency. </a:t>
            </a:r>
            <a:endParaRPr lang="en-US" dirty="0" smtClean="0">
              <a:solidFill>
                <a:srgbClr val="FF0000"/>
              </a:solidFill>
              <a:latin typeface="Times New Roman" panose="02020603050405020304" pitchFamily="18" charset="0"/>
              <a:ea typeface="Calibri" panose="020F0502020204030204" charset="0"/>
              <a:cs typeface="Times New Roman" panose="02020603050405020304" pitchFamily="18" charset="0"/>
            </a:endParaRPr>
          </a:p>
          <a:p>
            <a:pPr marL="400050" marR="57150" indent="-285750" algn="just">
              <a:lnSpc>
                <a:spcPct val="150000"/>
              </a:lnSpc>
              <a:spcBef>
                <a:spcPts val="0"/>
              </a:spcBef>
              <a:spcAft>
                <a:spcPts val="600"/>
              </a:spcAft>
              <a:buFont typeface="Wingdings" panose="05000000000000000000" pitchFamily="2" charset="2"/>
              <a:buChar char="Ø"/>
            </a:pP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A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combination of improved irrigation uniformity, the control of the irrigation depth, and a flexible irrigation scheduling result in an increase in crop yield, at the unavoidable cost of an increase in crop evapotranspiration, and in a significant increase in WP2.  </a:t>
            </a:r>
            <a:endPar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114300" marR="57150" algn="just">
              <a:lnSpc>
                <a:spcPct val="150000"/>
              </a:lnSpc>
              <a:spcBef>
                <a:spcPts val="0"/>
              </a:spcBef>
              <a:spcAft>
                <a:spcPts val="600"/>
              </a:spcAft>
            </a:pPr>
            <a:endParaRPr lang="en-US" sz="1600" dirty="0">
              <a:solidFill>
                <a:srgbClr val="002060"/>
              </a:solidFill>
              <a:effectLst/>
              <a:latin typeface="Times New Roman" panose="02020603050405020304" pitchFamily="18" charset="0"/>
              <a:ea typeface="Calibri" panose="020F0502020204030204" charset="0"/>
              <a:cs typeface="Times New Roman" panose="02020603050405020304" pitchFamily="18" charset="0"/>
            </a:endParaRPr>
          </a:p>
        </p:txBody>
      </p:sp>
      <p:pic>
        <p:nvPicPr>
          <p:cNvPr id="3" name="Picture 2" descr="C:\Users\w10\Pictures\Screenshots\Screenshot (5).png"/>
          <p:cNvPicPr/>
          <p:nvPr/>
        </p:nvPicPr>
        <p:blipFill>
          <a:blip r:embed="rId1">
            <a:extLst>
              <a:ext uri="{28A0092B-C50C-407E-A947-70E740481C1C}">
                <a14:useLocalDpi xmlns:a14="http://schemas.microsoft.com/office/drawing/2010/main" val="0"/>
              </a:ext>
            </a:extLst>
          </a:blip>
          <a:srcRect/>
          <a:stretch>
            <a:fillRect/>
          </a:stretch>
        </p:blipFill>
        <p:spPr bwMode="auto">
          <a:xfrm>
            <a:off x="2391954" y="4010297"/>
            <a:ext cx="4230916" cy="1946366"/>
          </a:xfrm>
          <a:prstGeom prst="rect">
            <a:avLst/>
          </a:prstGeom>
          <a:noFill/>
          <a:ln>
            <a:noFill/>
          </a:ln>
        </p:spPr>
      </p:pic>
      <p:sp>
        <p:nvSpPr>
          <p:cNvPr id="4" name="Rectangle 3"/>
          <p:cNvSpPr/>
          <p:nvPr/>
        </p:nvSpPr>
        <p:spPr>
          <a:xfrm>
            <a:off x="600892" y="5956663"/>
            <a:ext cx="9823268" cy="738664"/>
          </a:xfrm>
          <a:prstGeom prst="rect">
            <a:avLst/>
          </a:prstGeom>
        </p:spPr>
        <p:txBody>
          <a:bodyPr wrap="square">
            <a:spAutoFit/>
          </a:bodyPr>
          <a:lstStyle/>
          <a:p>
            <a:pPr marL="114300" marR="57150" algn="just">
              <a:lnSpc>
                <a:spcPct val="150000"/>
              </a:lnSpc>
              <a:spcBef>
                <a:spcPts val="0"/>
              </a:spcBef>
              <a:spcAft>
                <a:spcPts val="600"/>
              </a:spcAft>
            </a:pPr>
            <a:r>
              <a:rPr lang="en-US" sz="1400" b="1" dirty="0" smtClean="0">
                <a:latin typeface="Times New Roman" panose="02020603050405020304" pitchFamily="18" charset="0"/>
                <a:ea typeface="Calibri" panose="020F0502020204030204" charset="0"/>
                <a:cs typeface="Times New Roman" panose="02020603050405020304" pitchFamily="18" charset="0"/>
              </a:rPr>
              <a:t>Figure 3: </a:t>
            </a:r>
            <a:r>
              <a:rPr lang="en-US" sz="1400" b="1" dirty="0">
                <a:latin typeface="Times New Roman" panose="02020603050405020304" pitchFamily="18" charset="0"/>
                <a:ea typeface="Calibri" panose="020F0502020204030204" charset="0"/>
                <a:cs typeface="Times New Roman" panose="02020603050405020304" pitchFamily="18" charset="0"/>
              </a:rPr>
              <a:t>Typical changes in irrigation water, crop water use and yield resulting from the modernization and optimization of irrigated maize fields in North Eastern Spain. </a:t>
            </a:r>
            <a:endParaRPr lang="en-US" sz="1400" dirty="0">
              <a:effectLst/>
              <a:latin typeface="Times New Roman" panose="02020603050405020304" pitchFamily="18" charset="0"/>
              <a:ea typeface="Calibri" panose="020F050202020403020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753" y="814897"/>
            <a:ext cx="10946675" cy="3262432"/>
          </a:xfrm>
          <a:prstGeom prst="rect">
            <a:avLst/>
          </a:prstGeom>
        </p:spPr>
        <p:txBody>
          <a:bodyPr wrap="square">
            <a:spAutoFit/>
          </a:bodyPr>
          <a:lstStyle/>
          <a:p>
            <a:pPr marL="400050" marR="57150" indent="-285750" algn="just">
              <a:lnSpc>
                <a:spcPct val="150000"/>
              </a:lnSpc>
              <a:spcBef>
                <a:spcPts val="0"/>
              </a:spcBef>
              <a:spcAft>
                <a:spcPts val="600"/>
              </a:spcAft>
              <a:buFont typeface="Wingdings" panose="05000000000000000000" pitchFamily="2" charset="2"/>
              <a:buChar char="Ø"/>
            </a:pP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On-farm irrigation management can also result in increases in WP5</a:t>
            </a: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a:t>
            </a:r>
            <a:endPar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400050" marR="57150" indent="-285750" algn="just">
              <a:lnSpc>
                <a:spcPct val="150000"/>
              </a:lnSpc>
              <a:spcBef>
                <a:spcPts val="0"/>
              </a:spcBef>
              <a:spcAft>
                <a:spcPts val="600"/>
              </a:spcAft>
              <a:buFont typeface="Wingdings" panose="05000000000000000000" pitchFamily="2" charset="2"/>
              <a:buChar char="Ø"/>
            </a:pP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 In the table.1, the comparison of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the water productivity of drip and furrow-irrigated </a:t>
            </a: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cotton is done,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concluding that, under full irrigation, WP5 was not significantly different for both treatments. </a:t>
            </a:r>
            <a:endPar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400050" marR="57150" indent="-285750" algn="just">
              <a:lnSpc>
                <a:spcPct val="150000"/>
              </a:lnSpc>
              <a:spcBef>
                <a:spcPts val="0"/>
              </a:spcBef>
              <a:spcAft>
                <a:spcPts val="600"/>
              </a:spcAft>
              <a:buFont typeface="Wingdings" panose="05000000000000000000" pitchFamily="2" charset="2"/>
              <a:buChar char="Ø"/>
            </a:pP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However</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 under deficit irrigation, WP5 was notably greater for drip irrigation than for furrow irrigation</a:t>
            </a: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a:t>
            </a:r>
            <a:endPar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400050" marR="57150" indent="-285750" algn="just">
              <a:lnSpc>
                <a:spcPct val="150000"/>
              </a:lnSpc>
              <a:spcBef>
                <a:spcPts val="0"/>
              </a:spcBef>
              <a:spcAft>
                <a:spcPts val="600"/>
              </a:spcAft>
              <a:buFont typeface="Wingdings" panose="05000000000000000000" pitchFamily="2" charset="2"/>
              <a:buChar char="Ø"/>
            </a:pP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As expected, WP2 was higher for drip irrigation than for furrow irrigation, both under full and deficit irrigation, </a:t>
            </a:r>
            <a:r>
              <a:rPr lang="en-US" dirty="0">
                <a:solidFill>
                  <a:srgbClr val="FF0000"/>
                </a:solidFill>
                <a:latin typeface="Times New Roman" panose="02020603050405020304" pitchFamily="18" charset="0"/>
                <a:ea typeface="Calibri" panose="020F0502020204030204" charset="0"/>
                <a:cs typeface="Times New Roman" panose="02020603050405020304" pitchFamily="18" charset="0"/>
              </a:rPr>
              <a:t>WP2 was always lower than WP5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as shown in table 1</a:t>
            </a: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a:t>
            </a:r>
            <a:endPar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400050" marR="57150" indent="-285750" algn="just">
              <a:lnSpc>
                <a:spcPct val="150000"/>
              </a:lnSpc>
              <a:spcBef>
                <a:spcPts val="0"/>
              </a:spcBef>
              <a:spcAft>
                <a:spcPts val="600"/>
              </a:spcAft>
              <a:buFont typeface="Wingdings" panose="05000000000000000000" pitchFamily="2" charset="2"/>
              <a:buChar char="Ø"/>
            </a:pPr>
            <a:endParaRPr lang="en-US" sz="1600" dirty="0">
              <a:solidFill>
                <a:srgbClr val="002060"/>
              </a:solidFill>
              <a:effectLst/>
              <a:latin typeface="Times New Roman" panose="02020603050405020304" pitchFamily="18" charset="0"/>
              <a:ea typeface="Calibri" panose="020F0502020204030204" charset="0"/>
              <a:cs typeface="Times New Roman" panose="02020603050405020304" pitchFamily="18" charset="0"/>
            </a:endParaRPr>
          </a:p>
        </p:txBody>
      </p:sp>
      <p:graphicFrame>
        <p:nvGraphicFramePr>
          <p:cNvPr id="3" name="Table 2"/>
          <p:cNvGraphicFramePr>
            <a:graphicFrameLocks noGrp="1"/>
          </p:cNvGraphicFramePr>
          <p:nvPr/>
        </p:nvGraphicFramePr>
        <p:xfrm>
          <a:off x="1944891" y="3760734"/>
          <a:ext cx="6128316" cy="2194561"/>
        </p:xfrm>
        <a:graphic>
          <a:graphicData uri="http://schemas.openxmlformats.org/drawingml/2006/table">
            <a:tbl>
              <a:tblPr firstRow="1" firstCol="1" bandRow="1">
                <a:tableStyleId>{5C22544A-7EE6-4342-B048-85BDC9FD1C3A}</a:tableStyleId>
              </a:tblPr>
              <a:tblGrid>
                <a:gridCol w="1532079"/>
                <a:gridCol w="1532079"/>
                <a:gridCol w="1532079"/>
                <a:gridCol w="1532079"/>
              </a:tblGrid>
              <a:tr h="760285">
                <a:tc>
                  <a:txBody>
                    <a:bodyPr/>
                    <a:lstStyle/>
                    <a:p>
                      <a:pPr marL="0" marR="57150">
                        <a:lnSpc>
                          <a:spcPct val="150000"/>
                        </a:lnSpc>
                        <a:spcBef>
                          <a:spcPts val="0"/>
                        </a:spcBef>
                        <a:spcAft>
                          <a:spcPts val="0"/>
                        </a:spcAft>
                      </a:pPr>
                      <a:r>
                        <a:rPr lang="en-US" sz="1200">
                          <a:effectLst/>
                        </a:rPr>
                        <a:t>IRRIGATION SUPPLY</a:t>
                      </a:r>
                      <a:endParaRPr lang="en-US" sz="110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marL="0" marR="57150">
                        <a:lnSpc>
                          <a:spcPct val="150000"/>
                        </a:lnSpc>
                        <a:spcBef>
                          <a:spcPts val="0"/>
                        </a:spcBef>
                        <a:spcAft>
                          <a:spcPts val="0"/>
                        </a:spcAft>
                      </a:pPr>
                      <a:r>
                        <a:rPr lang="en-US" sz="1200" dirty="0">
                          <a:effectLst/>
                        </a:rPr>
                        <a:t>IRRIGATION METHOD</a:t>
                      </a:r>
                      <a:endParaRPr lang="en-US" sz="1100" dirty="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marL="0" marR="57150">
                        <a:lnSpc>
                          <a:spcPct val="150000"/>
                        </a:lnSpc>
                        <a:spcBef>
                          <a:spcPts val="0"/>
                        </a:spcBef>
                        <a:spcAft>
                          <a:spcPts val="0"/>
                        </a:spcAft>
                      </a:pPr>
                      <a:r>
                        <a:rPr lang="en-US" sz="1200">
                          <a:effectLst/>
                        </a:rPr>
                        <a:t>WP</a:t>
                      </a:r>
                      <a:r>
                        <a:rPr lang="en-US" sz="1200" baseline="-25000">
                          <a:effectLst/>
                        </a:rPr>
                        <a:t>2 </a:t>
                      </a:r>
                      <a:r>
                        <a:rPr lang="en-US" sz="1200">
                          <a:effectLst/>
                        </a:rPr>
                        <a:t>(kg m</a:t>
                      </a:r>
                      <a:r>
                        <a:rPr lang="en-US" sz="1200" baseline="30000">
                          <a:effectLst/>
                        </a:rPr>
                        <a:t>-3</a:t>
                      </a:r>
                      <a:r>
                        <a:rPr lang="en-US" sz="1200">
                          <a:effectLst/>
                        </a:rPr>
                        <a:t>)</a:t>
                      </a:r>
                      <a:endParaRPr lang="en-US" sz="110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marL="0" marR="57150">
                        <a:lnSpc>
                          <a:spcPct val="150000"/>
                        </a:lnSpc>
                        <a:spcBef>
                          <a:spcPts val="0"/>
                        </a:spcBef>
                        <a:spcAft>
                          <a:spcPts val="0"/>
                        </a:spcAft>
                      </a:pPr>
                      <a:r>
                        <a:rPr lang="en-US" sz="1200">
                          <a:effectLst/>
                        </a:rPr>
                        <a:t>WP</a:t>
                      </a:r>
                      <a:r>
                        <a:rPr lang="en-US" sz="1200" baseline="-25000">
                          <a:effectLst/>
                        </a:rPr>
                        <a:t>5</a:t>
                      </a:r>
                      <a:r>
                        <a:rPr lang="en-US" sz="1200">
                          <a:effectLst/>
                        </a:rPr>
                        <a:t> (kg m</a:t>
                      </a:r>
                      <a:r>
                        <a:rPr lang="en-US" sz="1200" baseline="30000">
                          <a:effectLst/>
                        </a:rPr>
                        <a:t>-3</a:t>
                      </a:r>
                      <a:r>
                        <a:rPr lang="en-US" sz="1200">
                          <a:effectLst/>
                        </a:rPr>
                        <a:t>)</a:t>
                      </a:r>
                      <a:endParaRPr lang="en-US" sz="1100">
                        <a:effectLst/>
                        <a:latin typeface="Calibri" panose="020F0502020204030204" charset="0"/>
                        <a:ea typeface="Calibri" panose="020F0502020204030204" charset="0"/>
                        <a:cs typeface="Times New Roman" panose="02020603050405020304" pitchFamily="18" charset="0"/>
                      </a:endParaRPr>
                    </a:p>
                  </a:txBody>
                  <a:tcPr marL="68580" marR="68580" marT="0" marB="0"/>
                </a:tc>
              </a:tr>
              <a:tr h="358569">
                <a:tc>
                  <a:txBody>
                    <a:bodyPr/>
                    <a:lstStyle/>
                    <a:p>
                      <a:pPr marL="0" marR="57150">
                        <a:lnSpc>
                          <a:spcPct val="150000"/>
                        </a:lnSpc>
                        <a:spcBef>
                          <a:spcPts val="0"/>
                        </a:spcBef>
                        <a:spcAft>
                          <a:spcPts val="0"/>
                        </a:spcAft>
                      </a:pPr>
                      <a:r>
                        <a:rPr lang="en-US" sz="1200">
                          <a:effectLst/>
                        </a:rPr>
                        <a:t>Full</a:t>
                      </a:r>
                      <a:endParaRPr lang="en-US" sz="110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marL="0" marR="57150">
                        <a:lnSpc>
                          <a:spcPct val="150000"/>
                        </a:lnSpc>
                        <a:spcBef>
                          <a:spcPts val="0"/>
                        </a:spcBef>
                        <a:spcAft>
                          <a:spcPts val="0"/>
                        </a:spcAft>
                      </a:pPr>
                      <a:r>
                        <a:rPr lang="en-US" sz="1200">
                          <a:effectLst/>
                        </a:rPr>
                        <a:t>Drip</a:t>
                      </a:r>
                      <a:endParaRPr lang="en-US" sz="110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marL="0" marR="57150">
                        <a:lnSpc>
                          <a:spcPct val="150000"/>
                        </a:lnSpc>
                        <a:spcBef>
                          <a:spcPts val="0"/>
                        </a:spcBef>
                        <a:spcAft>
                          <a:spcPts val="0"/>
                        </a:spcAft>
                      </a:pPr>
                      <a:r>
                        <a:rPr lang="en-US" sz="1200">
                          <a:effectLst/>
                        </a:rPr>
                        <a:t>0.79</a:t>
                      </a:r>
                      <a:endParaRPr lang="en-US" sz="110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marL="0" marR="57150">
                        <a:lnSpc>
                          <a:spcPct val="150000"/>
                        </a:lnSpc>
                        <a:spcBef>
                          <a:spcPts val="0"/>
                        </a:spcBef>
                        <a:spcAft>
                          <a:spcPts val="0"/>
                        </a:spcAft>
                      </a:pPr>
                      <a:r>
                        <a:rPr lang="en-US" sz="1200">
                          <a:effectLst/>
                        </a:rPr>
                        <a:t>0.88</a:t>
                      </a:r>
                      <a:endParaRPr lang="en-US" sz="1100">
                        <a:effectLst/>
                        <a:latin typeface="Calibri" panose="020F0502020204030204" charset="0"/>
                        <a:ea typeface="Calibri" panose="020F0502020204030204" charset="0"/>
                        <a:cs typeface="Times New Roman" panose="02020603050405020304" pitchFamily="18" charset="0"/>
                      </a:endParaRPr>
                    </a:p>
                  </a:txBody>
                  <a:tcPr marL="68580" marR="68580" marT="0" marB="0"/>
                </a:tc>
              </a:tr>
              <a:tr h="358569">
                <a:tc>
                  <a:txBody>
                    <a:bodyPr/>
                    <a:lstStyle/>
                    <a:p>
                      <a:pPr marL="0" marR="57150">
                        <a:lnSpc>
                          <a:spcPct val="150000"/>
                        </a:lnSpc>
                        <a:spcBef>
                          <a:spcPts val="0"/>
                        </a:spcBef>
                        <a:spcAft>
                          <a:spcPts val="0"/>
                        </a:spcAft>
                      </a:pPr>
                      <a:r>
                        <a:rPr lang="en-US" sz="1200">
                          <a:effectLst/>
                        </a:rPr>
                        <a:t> </a:t>
                      </a:r>
                      <a:endParaRPr lang="en-US" sz="110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marL="0" marR="57150">
                        <a:lnSpc>
                          <a:spcPct val="150000"/>
                        </a:lnSpc>
                        <a:spcBef>
                          <a:spcPts val="0"/>
                        </a:spcBef>
                        <a:spcAft>
                          <a:spcPts val="0"/>
                        </a:spcAft>
                      </a:pPr>
                      <a:r>
                        <a:rPr lang="en-US" sz="1200">
                          <a:effectLst/>
                        </a:rPr>
                        <a:t>Farrow</a:t>
                      </a:r>
                      <a:endParaRPr lang="en-US" sz="110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marL="0" marR="57150">
                        <a:lnSpc>
                          <a:spcPct val="150000"/>
                        </a:lnSpc>
                        <a:spcBef>
                          <a:spcPts val="0"/>
                        </a:spcBef>
                        <a:spcAft>
                          <a:spcPts val="0"/>
                        </a:spcAft>
                      </a:pPr>
                      <a:r>
                        <a:rPr lang="en-US" sz="1200" dirty="0">
                          <a:effectLst/>
                        </a:rPr>
                        <a:t>0.52</a:t>
                      </a:r>
                      <a:endParaRPr lang="en-US" sz="1100" dirty="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marL="0" marR="57150">
                        <a:lnSpc>
                          <a:spcPct val="150000"/>
                        </a:lnSpc>
                        <a:spcBef>
                          <a:spcPts val="0"/>
                        </a:spcBef>
                        <a:spcAft>
                          <a:spcPts val="0"/>
                        </a:spcAft>
                      </a:pPr>
                      <a:r>
                        <a:rPr lang="en-US" sz="1200" dirty="0">
                          <a:effectLst/>
                        </a:rPr>
                        <a:t>0.90</a:t>
                      </a:r>
                      <a:endParaRPr lang="en-US" sz="1100" dirty="0">
                        <a:effectLst/>
                        <a:latin typeface="Calibri" panose="020F0502020204030204" charset="0"/>
                        <a:ea typeface="Calibri" panose="020F0502020204030204" charset="0"/>
                        <a:cs typeface="Times New Roman" panose="02020603050405020304" pitchFamily="18" charset="0"/>
                      </a:endParaRPr>
                    </a:p>
                  </a:txBody>
                  <a:tcPr marL="68580" marR="68580" marT="0" marB="0"/>
                </a:tc>
              </a:tr>
              <a:tr h="358569">
                <a:tc>
                  <a:txBody>
                    <a:bodyPr/>
                    <a:lstStyle/>
                    <a:p>
                      <a:pPr marL="0" marR="57150">
                        <a:lnSpc>
                          <a:spcPct val="150000"/>
                        </a:lnSpc>
                        <a:spcBef>
                          <a:spcPts val="0"/>
                        </a:spcBef>
                        <a:spcAft>
                          <a:spcPts val="0"/>
                        </a:spcAft>
                      </a:pPr>
                      <a:r>
                        <a:rPr lang="en-US" sz="1200">
                          <a:effectLst/>
                        </a:rPr>
                        <a:t>Deficit</a:t>
                      </a:r>
                      <a:endParaRPr lang="en-US" sz="110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marL="0" marR="57150">
                        <a:lnSpc>
                          <a:spcPct val="150000"/>
                        </a:lnSpc>
                        <a:spcBef>
                          <a:spcPts val="0"/>
                        </a:spcBef>
                        <a:spcAft>
                          <a:spcPts val="0"/>
                        </a:spcAft>
                      </a:pPr>
                      <a:r>
                        <a:rPr lang="en-US" sz="1200">
                          <a:effectLst/>
                        </a:rPr>
                        <a:t>Drip</a:t>
                      </a:r>
                      <a:endParaRPr lang="en-US" sz="110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marL="0" marR="57150">
                        <a:lnSpc>
                          <a:spcPct val="150000"/>
                        </a:lnSpc>
                        <a:spcBef>
                          <a:spcPts val="0"/>
                        </a:spcBef>
                        <a:spcAft>
                          <a:spcPts val="0"/>
                        </a:spcAft>
                      </a:pPr>
                      <a:r>
                        <a:rPr lang="en-US" sz="1200">
                          <a:effectLst/>
                        </a:rPr>
                        <a:t>1.05</a:t>
                      </a:r>
                      <a:endParaRPr lang="en-US" sz="110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marL="0" marR="57150">
                        <a:lnSpc>
                          <a:spcPct val="150000"/>
                        </a:lnSpc>
                        <a:spcBef>
                          <a:spcPts val="0"/>
                        </a:spcBef>
                        <a:spcAft>
                          <a:spcPts val="0"/>
                        </a:spcAft>
                      </a:pPr>
                      <a:r>
                        <a:rPr lang="en-US" sz="1200">
                          <a:effectLst/>
                        </a:rPr>
                        <a:t>1.15</a:t>
                      </a:r>
                      <a:endParaRPr lang="en-US" sz="1100">
                        <a:effectLst/>
                        <a:latin typeface="Calibri" panose="020F0502020204030204" charset="0"/>
                        <a:ea typeface="Calibri" panose="020F0502020204030204" charset="0"/>
                        <a:cs typeface="Times New Roman" panose="02020603050405020304" pitchFamily="18" charset="0"/>
                      </a:endParaRPr>
                    </a:p>
                  </a:txBody>
                  <a:tcPr marL="68580" marR="68580" marT="0" marB="0"/>
                </a:tc>
              </a:tr>
              <a:tr h="358569">
                <a:tc>
                  <a:txBody>
                    <a:bodyPr/>
                    <a:lstStyle/>
                    <a:p>
                      <a:pPr marL="0" marR="57150">
                        <a:lnSpc>
                          <a:spcPct val="150000"/>
                        </a:lnSpc>
                        <a:spcBef>
                          <a:spcPts val="0"/>
                        </a:spcBef>
                        <a:spcAft>
                          <a:spcPts val="0"/>
                        </a:spcAft>
                      </a:pPr>
                      <a:r>
                        <a:rPr lang="en-US" sz="1200">
                          <a:effectLst/>
                        </a:rPr>
                        <a:t> </a:t>
                      </a:r>
                      <a:endParaRPr lang="en-US" sz="110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marL="0" marR="57150">
                        <a:lnSpc>
                          <a:spcPct val="150000"/>
                        </a:lnSpc>
                        <a:spcBef>
                          <a:spcPts val="0"/>
                        </a:spcBef>
                        <a:spcAft>
                          <a:spcPts val="0"/>
                        </a:spcAft>
                      </a:pPr>
                      <a:r>
                        <a:rPr lang="en-US" sz="1200">
                          <a:effectLst/>
                        </a:rPr>
                        <a:t>Farrow</a:t>
                      </a:r>
                      <a:endParaRPr lang="en-US" sz="110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marL="0" marR="57150">
                        <a:lnSpc>
                          <a:spcPct val="150000"/>
                        </a:lnSpc>
                        <a:spcBef>
                          <a:spcPts val="0"/>
                        </a:spcBef>
                        <a:spcAft>
                          <a:spcPts val="0"/>
                        </a:spcAft>
                      </a:pPr>
                      <a:r>
                        <a:rPr lang="en-US" sz="1200">
                          <a:effectLst/>
                        </a:rPr>
                        <a:t>0.65</a:t>
                      </a:r>
                      <a:endParaRPr lang="en-US" sz="1100">
                        <a:effectLst/>
                        <a:latin typeface="Calibri" panose="020F0502020204030204" charset="0"/>
                        <a:ea typeface="Calibri" panose="020F0502020204030204" charset="0"/>
                        <a:cs typeface="Times New Roman" panose="02020603050405020304" pitchFamily="18" charset="0"/>
                      </a:endParaRPr>
                    </a:p>
                  </a:txBody>
                  <a:tcPr marL="68580" marR="68580" marT="0" marB="0"/>
                </a:tc>
                <a:tc>
                  <a:txBody>
                    <a:bodyPr/>
                    <a:lstStyle/>
                    <a:p>
                      <a:pPr marL="0" marR="57150">
                        <a:lnSpc>
                          <a:spcPct val="150000"/>
                        </a:lnSpc>
                        <a:spcBef>
                          <a:spcPts val="0"/>
                        </a:spcBef>
                        <a:spcAft>
                          <a:spcPts val="0"/>
                        </a:spcAft>
                      </a:pPr>
                      <a:r>
                        <a:rPr lang="en-US" sz="1200" dirty="0">
                          <a:effectLst/>
                        </a:rPr>
                        <a:t>1.03</a:t>
                      </a:r>
                      <a:endParaRPr lang="en-US" sz="1100" dirty="0">
                        <a:effectLst/>
                        <a:latin typeface="Calibri" panose="020F0502020204030204" charset="0"/>
                        <a:ea typeface="Calibri" panose="020F0502020204030204" charset="0"/>
                        <a:cs typeface="Times New Roman" panose="02020603050405020304" pitchFamily="18" charset="0"/>
                      </a:endParaRPr>
                    </a:p>
                  </a:txBody>
                  <a:tcPr marL="68580" marR="68580" marT="0" marB="0"/>
                </a:tc>
              </a:tr>
            </a:tbl>
          </a:graphicData>
        </a:graphic>
      </p:graphicFrame>
      <p:sp>
        <p:nvSpPr>
          <p:cNvPr id="4" name="Rectangle 3"/>
          <p:cNvSpPr/>
          <p:nvPr/>
        </p:nvSpPr>
        <p:spPr>
          <a:xfrm>
            <a:off x="629193" y="5640068"/>
            <a:ext cx="10001794" cy="1138773"/>
          </a:xfrm>
          <a:prstGeom prst="rect">
            <a:avLst/>
          </a:prstGeom>
        </p:spPr>
        <p:txBody>
          <a:bodyPr wrap="square">
            <a:spAutoFit/>
          </a:bodyPr>
          <a:lstStyle/>
          <a:p>
            <a:pPr marL="114300" marR="57150">
              <a:lnSpc>
                <a:spcPct val="150000"/>
              </a:lnSpc>
              <a:spcBef>
                <a:spcPts val="0"/>
              </a:spcBef>
              <a:spcAft>
                <a:spcPts val="600"/>
              </a:spcAft>
            </a:pPr>
            <a:endParaRPr lang="en-US" sz="1400" b="1" dirty="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114300" marR="57150">
              <a:lnSpc>
                <a:spcPct val="150000"/>
              </a:lnSpc>
              <a:spcBef>
                <a:spcPts val="0"/>
              </a:spcBef>
              <a:spcAft>
                <a:spcPts val="600"/>
              </a:spcAft>
            </a:pPr>
            <a:r>
              <a:rPr lang="en-US" sz="1400" b="1" dirty="0" smtClean="0">
                <a:latin typeface="Times New Roman" panose="02020603050405020304" pitchFamily="18" charset="0"/>
                <a:ea typeface="Calibri" panose="020F0502020204030204" charset="0"/>
                <a:cs typeface="Times New Roman" panose="02020603050405020304" pitchFamily="18" charset="0"/>
              </a:rPr>
              <a:t>Table </a:t>
            </a:r>
            <a:r>
              <a:rPr lang="en-US" sz="1400" b="1" dirty="0">
                <a:latin typeface="Times New Roman" panose="02020603050405020304" pitchFamily="18" charset="0"/>
                <a:ea typeface="Calibri" panose="020F0502020204030204" charset="0"/>
                <a:cs typeface="Times New Roman" panose="02020603050405020304" pitchFamily="18" charset="0"/>
              </a:rPr>
              <a:t>1</a:t>
            </a:r>
            <a:r>
              <a:rPr lang="en-US" sz="1400" b="1" dirty="0" smtClean="0">
                <a:latin typeface="Times New Roman" panose="02020603050405020304" pitchFamily="18" charset="0"/>
                <a:ea typeface="Calibri" panose="020F0502020204030204" charset="0"/>
                <a:cs typeface="Times New Roman" panose="02020603050405020304" pitchFamily="18" charset="0"/>
              </a:rPr>
              <a:t>: </a:t>
            </a:r>
            <a:r>
              <a:rPr lang="en-US" sz="1400" b="1" dirty="0">
                <a:latin typeface="Times New Roman" panose="02020603050405020304" pitchFamily="18" charset="0"/>
                <a:ea typeface="Calibri" panose="020F0502020204030204" charset="0"/>
                <a:cs typeface="Times New Roman" panose="02020603050405020304" pitchFamily="18" charset="0"/>
              </a:rPr>
              <a:t>Water productivity of drip and furrow-irrigated cotton at two levels of water supply. WP2 is yield divided by applied water and WP5 is yield divided by evapotranspiration of irrigation water.  </a:t>
            </a:r>
            <a:endParaRPr lang="en-US" sz="1400" b="1" dirty="0">
              <a:effectLst/>
              <a:latin typeface="Times New Roman" panose="02020603050405020304" pitchFamily="18" charset="0"/>
              <a:ea typeface="Calibri" panose="020F0502020204030204" charset="0"/>
              <a:cs typeface="Times New Roman" panose="02020603050405020304" pitchFamily="18" charset="0"/>
            </a:endParaRPr>
          </a:p>
        </p:txBody>
      </p:sp>
      <p:sp>
        <p:nvSpPr>
          <p:cNvPr id="5" name="Rectangle 4"/>
          <p:cNvSpPr/>
          <p:nvPr/>
        </p:nvSpPr>
        <p:spPr>
          <a:xfrm>
            <a:off x="156753" y="188919"/>
            <a:ext cx="2037737" cy="523220"/>
          </a:xfrm>
          <a:prstGeom prst="rect">
            <a:avLst/>
          </a:prstGeom>
        </p:spPr>
        <p:txBody>
          <a:bodyPr wrap="none">
            <a:spAutoFit/>
          </a:bodyPr>
          <a:lstStyle/>
          <a:p>
            <a:r>
              <a:rPr lang="en-US" sz="2800" dirty="0">
                <a:solidFill>
                  <a:srgbClr val="002060"/>
                </a:solidFill>
                <a:latin typeface="Times New Roman" panose="02020603050405020304" pitchFamily="18" charset="0"/>
                <a:cs typeface="Times New Roman" panose="02020603050405020304" pitchFamily="18" charset="0"/>
              </a:rPr>
              <a:t>Continued…</a:t>
            </a:r>
            <a:endParaRPr lang="en-US" sz="28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291" y="139336"/>
            <a:ext cx="8596668" cy="605246"/>
          </a:xfrm>
        </p:spPr>
        <p:txBody>
          <a:bodyPr>
            <a:normAutofit/>
          </a:bodyPr>
          <a:lstStyle/>
          <a:p>
            <a:r>
              <a:rPr lang="en-US" sz="2800" b="1" dirty="0" smtClean="0">
                <a:solidFill>
                  <a:srgbClr val="002060"/>
                </a:solidFill>
                <a:latin typeface="Times New Roman" panose="02020603050405020304" pitchFamily="18" charset="0"/>
                <a:cs typeface="Times New Roman" panose="02020603050405020304" pitchFamily="18" charset="0"/>
              </a:rPr>
              <a:t>Optimization of Water Management</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1573" y="600891"/>
            <a:ext cx="7500015" cy="6113417"/>
          </a:xfrm>
        </p:spPr>
        <p:txBody>
          <a:bodyPr>
            <a:noAutofit/>
          </a:bodyPr>
          <a:lstStyle/>
          <a:p>
            <a:pPr>
              <a:lnSpc>
                <a:spcPct val="210000"/>
              </a:lnSpc>
              <a:buFont typeface="Wingdings" panose="05000000000000000000" pitchFamily="2" charset="2"/>
              <a:buChar char="Ø"/>
            </a:pPr>
            <a:r>
              <a:rPr lang="en-US" dirty="0">
                <a:solidFill>
                  <a:srgbClr val="FF0000"/>
                </a:solidFill>
                <a:latin typeface="Times New Roman" panose="02020603050405020304" pitchFamily="18" charset="0"/>
                <a:cs typeface="Times New Roman" panose="02020603050405020304" pitchFamily="18" charset="0"/>
              </a:rPr>
              <a:t>M</a:t>
            </a:r>
            <a:r>
              <a:rPr lang="en-US" dirty="0" smtClean="0">
                <a:solidFill>
                  <a:srgbClr val="FF0000"/>
                </a:solidFill>
                <a:latin typeface="Times New Roman" panose="02020603050405020304" pitchFamily="18" charset="0"/>
                <a:cs typeface="Times New Roman" panose="02020603050405020304" pitchFamily="18" charset="0"/>
              </a:rPr>
              <a:t>anagement principles </a:t>
            </a:r>
            <a:r>
              <a:rPr lang="en-US" dirty="0">
                <a:solidFill>
                  <a:srgbClr val="002060"/>
                </a:solidFill>
                <a:latin typeface="Times New Roman" panose="02020603050405020304" pitchFamily="18" charset="0"/>
                <a:cs typeface="Times New Roman" panose="02020603050405020304" pitchFamily="18" charset="0"/>
              </a:rPr>
              <a:t>can be applied to the optimization of water use in both surface and sprinkler irrigation systems. </a:t>
            </a:r>
            <a:endParaRPr lang="en-US" dirty="0" smtClean="0">
              <a:solidFill>
                <a:srgbClr val="002060"/>
              </a:solidFill>
              <a:latin typeface="Times New Roman" panose="02020603050405020304" pitchFamily="18" charset="0"/>
              <a:cs typeface="Times New Roman" panose="02020603050405020304" pitchFamily="18" charset="0"/>
            </a:endParaRPr>
          </a:p>
          <a:p>
            <a:pPr>
              <a:lnSpc>
                <a:spcPct val="210000"/>
              </a:lnSpc>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In </a:t>
            </a:r>
            <a:r>
              <a:rPr lang="en-US" b="1" dirty="0">
                <a:solidFill>
                  <a:srgbClr val="0070C0"/>
                </a:solidFill>
                <a:latin typeface="Times New Roman" panose="02020603050405020304" pitchFamily="18" charset="0"/>
                <a:cs typeface="Times New Roman" panose="02020603050405020304" pitchFamily="18" charset="0"/>
              </a:rPr>
              <a:t>surface irrigation </a:t>
            </a:r>
            <a:r>
              <a:rPr lang="en-US" dirty="0">
                <a:solidFill>
                  <a:srgbClr val="002060"/>
                </a:solidFill>
                <a:latin typeface="Times New Roman" panose="02020603050405020304" pitchFamily="18" charset="0"/>
                <a:cs typeface="Times New Roman" panose="02020603050405020304" pitchFamily="18" charset="0"/>
              </a:rPr>
              <a:t>systems, the </a:t>
            </a:r>
            <a:r>
              <a:rPr lang="en-US" dirty="0" smtClean="0">
                <a:solidFill>
                  <a:srgbClr val="002060"/>
                </a:solidFill>
                <a:latin typeface="Times New Roman" panose="02020603050405020304" pitchFamily="18" charset="0"/>
                <a:cs typeface="Times New Roman" panose="02020603050405020304" pitchFamily="18" charset="0"/>
              </a:rPr>
              <a:t>introduction </a:t>
            </a:r>
            <a:r>
              <a:rPr lang="en-US" dirty="0">
                <a:solidFill>
                  <a:srgbClr val="002060"/>
                </a:solidFill>
                <a:latin typeface="Times New Roman" panose="02020603050405020304" pitchFamily="18" charset="0"/>
                <a:cs typeface="Times New Roman" panose="02020603050405020304" pitchFamily="18" charset="0"/>
              </a:rPr>
              <a:t>of </a:t>
            </a:r>
            <a:r>
              <a:rPr lang="en-US" dirty="0">
                <a:solidFill>
                  <a:srgbClr val="FF0000"/>
                </a:solidFill>
                <a:latin typeface="Times New Roman" panose="02020603050405020304" pitchFamily="18" charset="0"/>
                <a:cs typeface="Times New Roman" panose="02020603050405020304" pitchFamily="18" charset="0"/>
              </a:rPr>
              <a:t>laser </a:t>
            </a:r>
            <a:r>
              <a:rPr lang="en-US" dirty="0" smtClean="0">
                <a:solidFill>
                  <a:srgbClr val="FF0000"/>
                </a:solidFill>
                <a:latin typeface="Times New Roman" panose="02020603050405020304" pitchFamily="18" charset="0"/>
                <a:cs typeface="Times New Roman" panose="02020603050405020304" pitchFamily="18" charset="0"/>
              </a:rPr>
              <a:t>leveling </a:t>
            </a:r>
            <a:r>
              <a:rPr lang="en-US" dirty="0" smtClean="0">
                <a:solidFill>
                  <a:srgbClr val="FF0000"/>
                </a:solidFill>
                <a:latin typeface="Times New Roman" panose="02020603050405020304" pitchFamily="18" charset="0"/>
                <a:cs typeface="Times New Roman" panose="02020603050405020304" pitchFamily="18" charset="0"/>
              </a:rPr>
              <a:t>technique </a:t>
            </a:r>
            <a:r>
              <a:rPr lang="en-US" dirty="0">
                <a:solidFill>
                  <a:srgbClr val="002060"/>
                </a:solidFill>
                <a:latin typeface="Times New Roman" panose="02020603050405020304" pitchFamily="18" charset="0"/>
                <a:cs typeface="Times New Roman" panose="02020603050405020304" pitchFamily="18" charset="0"/>
              </a:rPr>
              <a:t>produced a quiet revolution that has raised potential surface irrigation efficiency to the levels of sprinkler and drip </a:t>
            </a:r>
            <a:r>
              <a:rPr lang="en-US" dirty="0" smtClean="0">
                <a:solidFill>
                  <a:srgbClr val="002060"/>
                </a:solidFill>
                <a:latin typeface="Times New Roman" panose="02020603050405020304" pitchFamily="18" charset="0"/>
                <a:cs typeface="Times New Roman" panose="02020603050405020304" pitchFamily="18" charset="0"/>
              </a:rPr>
              <a:t>irrigation</a:t>
            </a:r>
            <a:endParaRPr lang="en-US" dirty="0" smtClean="0">
              <a:solidFill>
                <a:srgbClr val="002060"/>
              </a:solidFill>
              <a:latin typeface="Times New Roman" panose="02020603050405020304" pitchFamily="18" charset="0"/>
              <a:cs typeface="Times New Roman" panose="02020603050405020304" pitchFamily="18" charset="0"/>
            </a:endParaRPr>
          </a:p>
          <a:p>
            <a:pPr>
              <a:lnSpc>
                <a:spcPct val="210000"/>
              </a:lnSpc>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Figure </a:t>
            </a:r>
            <a:r>
              <a:rPr lang="en-US" dirty="0" smtClean="0">
                <a:solidFill>
                  <a:srgbClr val="002060"/>
                </a:solidFill>
                <a:latin typeface="Times New Roman" panose="02020603050405020304" pitchFamily="18" charset="0"/>
                <a:cs typeface="Times New Roman" panose="02020603050405020304" pitchFamily="18" charset="0"/>
              </a:rPr>
              <a:t>4 </a:t>
            </a:r>
            <a:r>
              <a:rPr lang="en-US" dirty="0">
                <a:solidFill>
                  <a:srgbClr val="002060"/>
                </a:solidFill>
                <a:latin typeface="Times New Roman" panose="02020603050405020304" pitchFamily="18" charset="0"/>
                <a:cs typeface="Times New Roman" panose="02020603050405020304" pitchFamily="18" charset="0"/>
              </a:rPr>
              <a:t>presents the evolution of the water application efficiency (AE) of a particular case as a function of SD </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smtClean="0">
              <a:solidFill>
                <a:srgbClr val="002060"/>
              </a:solidFill>
              <a:latin typeface="Times New Roman" panose="02020603050405020304" pitchFamily="18" charset="0"/>
              <a:cs typeface="Times New Roman" panose="02020603050405020304" pitchFamily="18" charset="0"/>
            </a:endParaRPr>
          </a:p>
          <a:p>
            <a:pPr>
              <a:lnSpc>
                <a:spcPct val="210000"/>
              </a:lnSpc>
              <a:buFont typeface="Wingdings" panose="05000000000000000000" pitchFamily="2" charset="2"/>
              <a:buChar char="Ø"/>
            </a:pPr>
            <a:r>
              <a:rPr lang="en-US" dirty="0" smtClean="0">
                <a:solidFill>
                  <a:srgbClr val="002060"/>
                </a:solidFill>
                <a:latin typeface="Times New Roman" panose="02020603050405020304" pitchFamily="18" charset="0"/>
                <a:cs typeface="Times New Roman" panose="02020603050405020304" pitchFamily="18" charset="0"/>
              </a:rPr>
              <a:t> </a:t>
            </a:r>
            <a:r>
              <a:rPr lang="en-US" dirty="0">
                <a:solidFill>
                  <a:srgbClr val="002060"/>
                </a:solidFill>
                <a:latin typeface="Times New Roman" panose="02020603050405020304" pitchFamily="18" charset="0"/>
                <a:cs typeface="Times New Roman" panose="02020603050405020304" pitchFamily="18" charset="0"/>
              </a:rPr>
              <a:t>The figure reveals that the introduction of laser leveling can result in more than </a:t>
            </a:r>
            <a:r>
              <a:rPr lang="en-US" dirty="0">
                <a:solidFill>
                  <a:srgbClr val="FF0000"/>
                </a:solidFill>
                <a:latin typeface="Times New Roman" panose="02020603050405020304" pitchFamily="18" charset="0"/>
                <a:cs typeface="Times New Roman" panose="02020603050405020304" pitchFamily="18" charset="0"/>
              </a:rPr>
              <a:t>ten points increase in efficiency, </a:t>
            </a:r>
            <a:r>
              <a:rPr lang="en-US" dirty="0">
                <a:solidFill>
                  <a:srgbClr val="002060"/>
                </a:solidFill>
                <a:latin typeface="Times New Roman" panose="02020603050405020304" pitchFamily="18" charset="0"/>
                <a:cs typeface="Times New Roman" panose="02020603050405020304" pitchFamily="18" charset="0"/>
              </a:rPr>
              <a:t>while the cost of the leveling operation is two to three times that of a standard tillage operation.</a:t>
            </a:r>
            <a:endParaRPr lang="en-US" dirty="0">
              <a:solidFill>
                <a:srgbClr val="002060"/>
              </a:solidFill>
              <a:latin typeface="Times New Roman" panose="02020603050405020304" pitchFamily="18" charset="0"/>
              <a:cs typeface="Times New Roman" panose="02020603050405020304" pitchFamily="18" charset="0"/>
            </a:endParaRPr>
          </a:p>
          <a:p>
            <a:pPr marL="0" indent="0">
              <a:buNone/>
            </a:pPr>
            <a:endParaRPr lang="en-US"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7811588" y="1247329"/>
            <a:ext cx="4245429" cy="4023709"/>
          </a:xfrm>
          <a:prstGeom prst="rect">
            <a:avLst/>
          </a:prstGeom>
        </p:spPr>
      </p:pic>
      <p:sp>
        <p:nvSpPr>
          <p:cNvPr id="5" name="Rectangle 4"/>
          <p:cNvSpPr/>
          <p:nvPr/>
        </p:nvSpPr>
        <p:spPr>
          <a:xfrm>
            <a:off x="8190411" y="5303870"/>
            <a:ext cx="4001589" cy="954107"/>
          </a:xfrm>
          <a:prstGeom prst="rect">
            <a:avLst/>
          </a:prstGeom>
        </p:spPr>
        <p:txBody>
          <a:bodyPr wrap="square">
            <a:spAutoFit/>
          </a:bodyPr>
          <a:lstStyle/>
          <a:p>
            <a:pPr algn="ctr"/>
            <a:r>
              <a:rPr lang="en-US" sz="1400" b="1" dirty="0">
                <a:latin typeface="Times New Roman" panose="02020603050405020304" pitchFamily="18" charset="0"/>
                <a:cs typeface="Times New Roman" panose="02020603050405020304" pitchFamily="18" charset="0"/>
              </a:rPr>
              <a:t>Figure </a:t>
            </a:r>
            <a:r>
              <a:rPr lang="en-US" sz="1400" b="1" dirty="0" smtClean="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Simulated effect of the quality of land leveling (characterized by the standard deviation of soil surface elevation) on application efficiency in a particular case of level-basin irrigation.</a:t>
            </a:r>
            <a:endParaRPr lang="en-US" sz="1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4088" y="393519"/>
            <a:ext cx="8596668" cy="605246"/>
          </a:xfrm>
        </p:spPr>
        <p:txBody>
          <a:bodyPr>
            <a:normAutofit fontScale="90000"/>
          </a:bodyPr>
          <a:lstStyle/>
          <a:p>
            <a:r>
              <a:rPr lang="en-US" b="1" dirty="0" smtClean="0">
                <a:solidFill>
                  <a:srgbClr val="002060"/>
                </a:solidFill>
                <a:latin typeface="Times New Roman" panose="02020603050405020304" pitchFamily="18" charset="0"/>
                <a:cs typeface="Times New Roman" panose="02020603050405020304" pitchFamily="18" charset="0"/>
              </a:rPr>
              <a:t>CONTENTS</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097281"/>
            <a:ext cx="8596668" cy="5342708"/>
          </a:xfrm>
        </p:spPr>
        <p:txBody>
          <a:bodyPr>
            <a:normAutofit/>
          </a:bodyPr>
          <a:lstStyle/>
          <a:p>
            <a:pPr>
              <a:lnSpc>
                <a:spcPct val="150000"/>
              </a:lnSpc>
            </a:pPr>
            <a:r>
              <a:rPr lang="en-US" sz="2000" dirty="0" smtClean="0">
                <a:solidFill>
                  <a:srgbClr val="002060"/>
                </a:solidFill>
                <a:latin typeface="Times New Roman" panose="02020603050405020304" pitchFamily="18" charset="0"/>
                <a:cs typeface="Times New Roman" panose="02020603050405020304" pitchFamily="18" charset="0"/>
              </a:rPr>
              <a:t>INTRODUCTION</a:t>
            </a:r>
            <a:endParaRPr lang="en-US" sz="2000" dirty="0" smtClean="0">
              <a:solidFill>
                <a:srgbClr val="002060"/>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002060"/>
                </a:solidFill>
                <a:latin typeface="Times New Roman" panose="02020603050405020304" pitchFamily="18" charset="0"/>
                <a:cs typeface="Times New Roman" panose="02020603050405020304" pitchFamily="18" charset="0"/>
              </a:rPr>
              <a:t>LITERATURE REVIEW</a:t>
            </a:r>
            <a:endParaRPr lang="en-US" sz="2000" dirty="0" smtClean="0">
              <a:solidFill>
                <a:srgbClr val="002060"/>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002060"/>
                </a:solidFill>
                <a:latin typeface="Times New Roman" panose="02020603050405020304" pitchFamily="18" charset="0"/>
                <a:cs typeface="Times New Roman" panose="02020603050405020304" pitchFamily="18" charset="0"/>
              </a:rPr>
              <a:t>OVERVIEW OF WATER SCARCITY</a:t>
            </a:r>
            <a:endParaRPr lang="en-US" sz="2000" dirty="0" smtClean="0">
              <a:solidFill>
                <a:srgbClr val="002060"/>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002060"/>
                </a:solidFill>
                <a:latin typeface="Times New Roman" panose="02020603050405020304" pitchFamily="18" charset="0"/>
                <a:cs typeface="Times New Roman" panose="02020603050405020304" pitchFamily="18" charset="0"/>
              </a:rPr>
              <a:t>METHODOLOGY</a:t>
            </a:r>
            <a:endParaRPr lang="en-US" sz="2000" dirty="0" smtClean="0">
              <a:solidFill>
                <a:srgbClr val="002060"/>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002060"/>
                </a:solidFill>
                <a:latin typeface="Times New Roman" panose="02020603050405020304" pitchFamily="18" charset="0"/>
                <a:cs typeface="Times New Roman" panose="02020603050405020304" pitchFamily="18" charset="0"/>
              </a:rPr>
              <a:t>RESULT</a:t>
            </a:r>
            <a:endParaRPr lang="en-US" sz="2000" dirty="0" smtClean="0">
              <a:solidFill>
                <a:srgbClr val="002060"/>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002060"/>
                </a:solidFill>
                <a:latin typeface="Times New Roman" panose="02020603050405020304" pitchFamily="18" charset="0"/>
                <a:cs typeface="Times New Roman" panose="02020603050405020304" pitchFamily="18" charset="0"/>
              </a:rPr>
              <a:t>ADVANTAGES</a:t>
            </a:r>
            <a:endParaRPr lang="en-US" sz="2000" dirty="0" smtClean="0">
              <a:solidFill>
                <a:srgbClr val="002060"/>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002060"/>
                </a:solidFill>
                <a:latin typeface="Times New Roman" panose="02020603050405020304" pitchFamily="18" charset="0"/>
                <a:cs typeface="Times New Roman" panose="02020603050405020304" pitchFamily="18" charset="0"/>
              </a:rPr>
              <a:t>CONCLUSION</a:t>
            </a:r>
            <a:endParaRPr lang="en-US" sz="2000" dirty="0" smtClean="0">
              <a:solidFill>
                <a:srgbClr val="002060"/>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002060"/>
                </a:solidFill>
                <a:latin typeface="Times New Roman" panose="02020603050405020304" pitchFamily="18" charset="0"/>
                <a:cs typeface="Times New Roman" panose="02020603050405020304" pitchFamily="18" charset="0"/>
              </a:rPr>
              <a:t>FUTURE SCOPE</a:t>
            </a:r>
            <a:endParaRPr lang="en-US" sz="2000" dirty="0" smtClean="0">
              <a:solidFill>
                <a:srgbClr val="002060"/>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002060"/>
                </a:solidFill>
                <a:latin typeface="Times New Roman" panose="02020603050405020304" pitchFamily="18" charset="0"/>
                <a:cs typeface="Times New Roman" panose="02020603050405020304" pitchFamily="18" charset="0"/>
              </a:rPr>
              <a:t>REFERENCES</a:t>
            </a:r>
            <a:endParaRPr lang="en-US" sz="2000" dirty="0" smtClean="0">
              <a:solidFill>
                <a:srgbClr val="002060"/>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5759" y="953590"/>
            <a:ext cx="10567851" cy="5078313"/>
          </a:xfrm>
          <a:prstGeom prst="rect">
            <a:avLst/>
          </a:prstGeom>
        </p:spPr>
        <p:txBody>
          <a:bodyPr wrap="square">
            <a:spAutoFit/>
          </a:bodyPr>
          <a:lstStyle/>
          <a:p>
            <a:pPr marL="285750" indent="-285750" algn="just">
              <a:lnSpc>
                <a:spcPct val="200000"/>
              </a:lnSpc>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In </a:t>
            </a:r>
            <a:r>
              <a:rPr lang="en-US" b="1" dirty="0">
                <a:solidFill>
                  <a:srgbClr val="0070C0"/>
                </a:solidFill>
                <a:latin typeface="Times New Roman" panose="02020603050405020304" pitchFamily="18" charset="0"/>
                <a:cs typeface="Times New Roman" panose="02020603050405020304" pitchFamily="18" charset="0"/>
              </a:rPr>
              <a:t>sprinkler irrigation </a:t>
            </a:r>
            <a:r>
              <a:rPr lang="en-US" dirty="0">
                <a:solidFill>
                  <a:srgbClr val="002060"/>
                </a:solidFill>
                <a:latin typeface="Times New Roman" panose="02020603050405020304" pitchFamily="18" charset="0"/>
                <a:cs typeface="Times New Roman" panose="02020603050405020304" pitchFamily="18" charset="0"/>
              </a:rPr>
              <a:t>one of the keys to efficient irrigation consists of managing the wind, particularly in windy regions, such as the Ebro Valley of North Eastern </a:t>
            </a:r>
            <a:r>
              <a:rPr lang="en-US" dirty="0" smtClean="0">
                <a:solidFill>
                  <a:srgbClr val="002060"/>
                </a:solidFill>
                <a:latin typeface="Times New Roman" panose="02020603050405020304" pitchFamily="18" charset="0"/>
                <a:cs typeface="Times New Roman" panose="02020603050405020304" pitchFamily="18" charset="0"/>
              </a:rPr>
              <a:t>Spain.</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The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adverse effects of wind can be summarized in the increment of wind drift and evaporation losses and in a sharp reduction in irrigation uniformity</a:t>
            </a: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a:t>
            </a:r>
            <a:endPar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In the Ebro Valley during the night time wind drift and evaporation losses are reduced to approximately one third of daytime </a:t>
            </a: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losses .</a:t>
            </a:r>
            <a:endPar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Irrigation machines (pivots and rangers) result in smaller water losses than solid set systems. </a:t>
            </a:r>
            <a:endPar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The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daily evolution of wind speed, combined with the differences between daytime and night time operation, result in differences in water use arising from the time of irrigation</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17565" y="430370"/>
            <a:ext cx="2037737" cy="523220"/>
          </a:xfrm>
          <a:prstGeom prst="rect">
            <a:avLst/>
          </a:prstGeom>
        </p:spPr>
        <p:txBody>
          <a:bodyPr wrap="none">
            <a:spAutoFit/>
          </a:bodyPr>
          <a:lstStyle/>
          <a:p>
            <a:r>
              <a:rPr lang="en-US" sz="2800" dirty="0">
                <a:solidFill>
                  <a:srgbClr val="002060"/>
                </a:solidFill>
                <a:latin typeface="Times New Roman" panose="02020603050405020304" pitchFamily="18" charset="0"/>
                <a:cs typeface="Times New Roman" panose="02020603050405020304" pitchFamily="18" charset="0"/>
              </a:rPr>
              <a:t>Continued…</a:t>
            </a:r>
            <a:endParaRPr lang="en-US" sz="28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300" y="144981"/>
            <a:ext cx="8143702" cy="539931"/>
          </a:xfrm>
        </p:spPr>
        <p:txBody>
          <a:bodyPr>
            <a:no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RESULTS</a:t>
            </a:r>
            <a:endParaRPr lang="en-US" b="1" dirty="0">
              <a:solidFill>
                <a:srgbClr val="00206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1">
            <a:extLst>
              <a:ext uri="{28A0092B-C50C-407E-A947-70E740481C1C}">
                <a14:useLocalDpi xmlns:a14="http://schemas.microsoft.com/office/drawing/2010/main" val="0"/>
              </a:ext>
            </a:extLst>
          </a:blip>
          <a:srcRect b="2513"/>
          <a:stretch>
            <a:fillRect/>
          </a:stretch>
        </p:blipFill>
        <p:spPr>
          <a:xfrm>
            <a:off x="677334" y="862148"/>
            <a:ext cx="9368003" cy="5068571"/>
          </a:xfrm>
        </p:spPr>
      </p:pic>
      <p:sp>
        <p:nvSpPr>
          <p:cNvPr id="5" name="Rectangle 4"/>
          <p:cNvSpPr/>
          <p:nvPr/>
        </p:nvSpPr>
        <p:spPr>
          <a:xfrm>
            <a:off x="798044" y="5917656"/>
            <a:ext cx="8943702" cy="738664"/>
          </a:xfrm>
          <a:prstGeom prst="rect">
            <a:avLst/>
          </a:prstGeom>
        </p:spPr>
        <p:txBody>
          <a:bodyPr wrap="square">
            <a:spAutoFit/>
          </a:bodyPr>
          <a:lstStyle/>
          <a:p>
            <a:pPr marL="114300" marR="57150" algn="just">
              <a:lnSpc>
                <a:spcPct val="150000"/>
              </a:lnSpc>
              <a:spcBef>
                <a:spcPts val="0"/>
              </a:spcBef>
              <a:spcAft>
                <a:spcPts val="600"/>
              </a:spcAft>
            </a:pPr>
            <a:r>
              <a:rPr lang="en-US" sz="1400" b="1" dirty="0">
                <a:latin typeface="Times New Roman" panose="02020603050405020304" pitchFamily="18" charset="0"/>
                <a:ea typeface="Calibri" panose="020F0502020204030204" charset="0"/>
                <a:cs typeface="Times New Roman" panose="02020603050405020304" pitchFamily="18" charset="0"/>
              </a:rPr>
              <a:t>Figure 5</a:t>
            </a:r>
            <a:r>
              <a:rPr lang="en-US" sz="1400" b="1" dirty="0" smtClean="0">
                <a:latin typeface="Times New Roman" panose="02020603050405020304" pitchFamily="18" charset="0"/>
                <a:ea typeface="Calibri" panose="020F0502020204030204" charset="0"/>
                <a:cs typeface="Times New Roman" panose="02020603050405020304" pitchFamily="18" charset="0"/>
              </a:rPr>
              <a:t>: </a:t>
            </a:r>
            <a:r>
              <a:rPr lang="en-US" sz="1400" b="1" dirty="0">
                <a:latin typeface="Times New Roman" panose="02020603050405020304" pitchFamily="18" charset="0"/>
                <a:ea typeface="Calibri" panose="020F0502020204030204" charset="0"/>
                <a:cs typeface="Times New Roman" panose="02020603050405020304" pitchFamily="18" charset="0"/>
              </a:rPr>
              <a:t>Flux diagram of the actions, effects, technical results and outputs related to irrigation modernization and optimization.</a:t>
            </a:r>
            <a:endParaRPr lang="en-US" sz="1400" b="1" dirty="0">
              <a:effectLst/>
              <a:latin typeface="Times New Roman" panose="02020603050405020304" pitchFamily="18" charset="0"/>
              <a:ea typeface="Calibri" panose="020F0502020204030204"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srcRect l="5394" t="5197" r="5399"/>
          <a:stretch>
            <a:fillRect/>
          </a:stretch>
        </p:blipFill>
        <p:spPr>
          <a:xfrm>
            <a:off x="6100354" y="1031966"/>
            <a:ext cx="5694997" cy="4062548"/>
          </a:xfrm>
          <a:prstGeom prst="rect">
            <a:avLst/>
          </a:prstGeom>
        </p:spPr>
      </p:pic>
      <p:sp>
        <p:nvSpPr>
          <p:cNvPr id="5" name="TextBox 4"/>
          <p:cNvSpPr txBox="1"/>
          <p:nvPr/>
        </p:nvSpPr>
        <p:spPr>
          <a:xfrm>
            <a:off x="6382769" y="5186866"/>
            <a:ext cx="5130165" cy="738664"/>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Figure </a:t>
            </a:r>
            <a:r>
              <a:rPr lang="en-US" sz="1400" b="1" dirty="0" smtClean="0">
                <a:latin typeface="Times New Roman" panose="02020603050405020304" pitchFamily="18" charset="0"/>
                <a:cs typeface="Times New Roman" panose="02020603050405020304" pitchFamily="18" charset="0"/>
              </a:rPr>
              <a:t>7: </a:t>
            </a:r>
            <a:r>
              <a:rPr lang="en-US" sz="1400" b="1" dirty="0">
                <a:latin typeface="Times New Roman" panose="02020603050405020304" pitchFamily="18" charset="0"/>
                <a:cs typeface="Times New Roman" panose="02020603050405020304" pitchFamily="18" charset="0"/>
              </a:rPr>
              <a:t>Costs and productivity per unit area and volume supply in BMD irrigation district before and after modernization.</a:t>
            </a:r>
            <a:endParaRPr lang="en-US" sz="1400" b="1" dirty="0">
              <a:latin typeface="Times New Roman" panose="02020603050405020304" pitchFamily="18" charset="0"/>
              <a:cs typeface="Times New Roman" panose="02020603050405020304" pitchFamily="18" charset="0"/>
            </a:endParaRPr>
          </a:p>
        </p:txBody>
      </p:sp>
      <p:sp>
        <p:nvSpPr>
          <p:cNvPr id="8" name="Rectangle 7"/>
          <p:cNvSpPr/>
          <p:nvPr/>
        </p:nvSpPr>
        <p:spPr>
          <a:xfrm>
            <a:off x="0" y="463333"/>
            <a:ext cx="2037737" cy="523220"/>
          </a:xfrm>
          <a:prstGeom prst="rect">
            <a:avLst/>
          </a:prstGeom>
        </p:spPr>
        <p:txBody>
          <a:bodyPr wrap="none">
            <a:spAutoFit/>
          </a:bodyPr>
          <a:lstStyle/>
          <a:p>
            <a:r>
              <a:rPr lang="en-US" sz="2800" dirty="0">
                <a:solidFill>
                  <a:srgbClr val="002060"/>
                </a:solidFill>
                <a:latin typeface="Times New Roman" panose="02020603050405020304" pitchFamily="18" charset="0"/>
                <a:cs typeface="Times New Roman" panose="02020603050405020304" pitchFamily="18" charset="0"/>
              </a:rPr>
              <a:t>Continued…</a:t>
            </a:r>
            <a:endParaRPr lang="en-US" sz="2800" dirty="0">
              <a:solidFill>
                <a:srgbClr val="00206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rotWithShape="1">
          <a:blip r:embed="rId2"/>
          <a:srcRect b="14442"/>
          <a:stretch>
            <a:fillRect/>
          </a:stretch>
        </p:blipFill>
        <p:spPr>
          <a:xfrm>
            <a:off x="321516" y="1188720"/>
            <a:ext cx="5776589" cy="4078732"/>
          </a:xfrm>
          <a:prstGeom prst="rect">
            <a:avLst/>
          </a:prstGeom>
        </p:spPr>
      </p:pic>
      <p:sp>
        <p:nvSpPr>
          <p:cNvPr id="11" name="Rectangle 10"/>
          <p:cNvSpPr/>
          <p:nvPr/>
        </p:nvSpPr>
        <p:spPr>
          <a:xfrm>
            <a:off x="543584" y="5186866"/>
            <a:ext cx="5008130" cy="738664"/>
          </a:xfrm>
          <a:prstGeom prst="rect">
            <a:avLst/>
          </a:prstGeom>
        </p:spPr>
        <p:txBody>
          <a:bodyPr wrap="square">
            <a:spAutoFit/>
          </a:bodyPr>
          <a:lstStyle/>
          <a:p>
            <a:pPr algn="ctr"/>
            <a:r>
              <a:rPr lang="en-US" sz="1400" b="1" dirty="0" smtClean="0">
                <a:latin typeface="Times New Roman" panose="02020603050405020304" pitchFamily="18" charset="0"/>
                <a:cs typeface="Times New Roman" panose="02020603050405020304" pitchFamily="18" charset="0"/>
              </a:rPr>
              <a:t>Figure 6: Crop requirements, irrigation requirements and water supply in BMD irrigation district before and after modernization</a:t>
            </a:r>
            <a:endParaRPr lang="en-US" sz="1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326" y="352697"/>
            <a:ext cx="9927771" cy="1077218"/>
          </a:xfrm>
          <a:prstGeom prst="rect">
            <a:avLst/>
          </a:prstGeom>
          <a:noFill/>
        </p:spPr>
        <p:txBody>
          <a:bodyPr wrap="square" rtlCol="0">
            <a:spAutoFit/>
          </a:bodyPr>
          <a:lstStyle/>
          <a:p>
            <a:pPr algn="ctr"/>
            <a:r>
              <a:rPr lang="en-US" sz="3200" b="1" dirty="0" smtClean="0">
                <a:solidFill>
                  <a:srgbClr val="002060"/>
                </a:solidFill>
                <a:latin typeface="Times New Roman" panose="02020603050405020304" pitchFamily="18" charset="0"/>
                <a:cs typeface="Times New Roman" panose="02020603050405020304" pitchFamily="18" charset="0"/>
              </a:rPr>
              <a:t>ADVANTAGES OF MODERNIZED IRRIGATION SYSTEM</a:t>
            </a:r>
            <a:endParaRPr lang="en-US" sz="3200" b="1"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96834" y="1724298"/>
            <a:ext cx="9300754" cy="2308324"/>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cs typeface="Times New Roman" panose="02020603050405020304" pitchFamily="18" charset="0"/>
              </a:rPr>
              <a:t>Areas having scarcity of water can be successfully irrigated</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cs typeface="Times New Roman" panose="02020603050405020304" pitchFamily="18" charset="0"/>
              </a:rPr>
              <a:t>Increases productivity.</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cs typeface="Times New Roman" panose="02020603050405020304" pitchFamily="18" charset="0"/>
              </a:rPr>
              <a:t>Optimum use of water thus reducing water losses to high extent.</a:t>
            </a:r>
            <a:endParaRPr lang="en-US" dirty="0" smtClean="0">
              <a:solidFill>
                <a:srgbClr val="002060"/>
              </a:solidFill>
              <a:latin typeface="Times New Roman" panose="02020603050405020304" pitchFamily="18" charset="0"/>
              <a:cs typeface="Times New Roman" panose="02020603050405020304" pitchFamily="18" charset="0"/>
            </a:endParaRPr>
          </a:p>
          <a:p>
            <a:pPr marL="285750" indent="-285750">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cs typeface="Times New Roman" panose="02020603050405020304" pitchFamily="18" charset="0"/>
              </a:rPr>
              <a:t>More crop per drop concept can be introduced.</a:t>
            </a:r>
            <a:endParaRPr lang="en-US"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717" y="12700"/>
            <a:ext cx="10790283" cy="5262979"/>
          </a:xfrm>
          <a:prstGeom prst="rect">
            <a:avLst/>
          </a:prstGeom>
        </p:spPr>
        <p:txBody>
          <a:bodyPr wrap="square">
            <a:spAutoFit/>
          </a:bodyPr>
          <a:lstStyle/>
          <a:p>
            <a:pPr>
              <a:lnSpc>
                <a:spcPct val="200000"/>
              </a:lnSpc>
            </a:pPr>
            <a:endParaRPr lang="en-US" sz="2400" b="1" dirty="0" smtClean="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The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modernization of the irrigation systems offers the farmers a number of possibilities to </a:t>
            </a:r>
            <a:r>
              <a:rPr lang="en-US" dirty="0">
                <a:solidFill>
                  <a:srgbClr val="FF0000"/>
                </a:solidFill>
                <a:latin typeface="Times New Roman" panose="02020603050405020304" pitchFamily="18" charset="0"/>
                <a:ea typeface="Calibri" panose="020F0502020204030204" charset="0"/>
                <a:cs typeface="Times New Roman" panose="02020603050405020304" pitchFamily="18" charset="0"/>
              </a:rPr>
              <a:t>expand the economic productivity of water</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 </a:t>
            </a: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However</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 the problem of feeding the world’s increasing demands does not have an easy solution from the irrigation point of view. </a:t>
            </a:r>
            <a:endParaRPr lang="en-US" dirty="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Modern irrigation system techniques should be used and promoted because they </a:t>
            </a:r>
            <a:r>
              <a:rPr lang="en-US" dirty="0" smtClean="0">
                <a:solidFill>
                  <a:srgbClr val="FF0000"/>
                </a:solidFill>
                <a:latin typeface="Times New Roman" panose="02020603050405020304" pitchFamily="18" charset="0"/>
                <a:ea typeface="Calibri" panose="020F0502020204030204" charset="0"/>
                <a:cs typeface="Times New Roman" panose="02020603050405020304" pitchFamily="18" charset="0"/>
              </a:rPr>
              <a:t>save lot of water.</a:t>
            </a:r>
            <a:endParaRPr lang="en-US" dirty="0">
              <a:solidFill>
                <a:srgbClr val="FF0000"/>
              </a:solidFill>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Adequate </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irrigation scheduling can be used to optimize crop yield for a given level of crop evapotranspiration, therefore leading to more yield per unit of evapotranspirated water. </a:t>
            </a:r>
            <a:endParaRPr lang="en-US" dirty="0">
              <a:solidFill>
                <a:srgbClr val="002060"/>
              </a:solidFill>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ea typeface="Calibri" panose="020F0502020204030204" charset="0"/>
                <a:cs typeface="Times New Roman" panose="02020603050405020304" pitchFamily="18" charset="0"/>
              </a:rPr>
              <a:t>However</a:t>
            </a:r>
            <a:r>
              <a:rPr lang="en-US" dirty="0">
                <a:solidFill>
                  <a:srgbClr val="002060"/>
                </a:solidFill>
                <a:latin typeface="Times New Roman" panose="02020603050405020304" pitchFamily="18" charset="0"/>
                <a:ea typeface="Calibri" panose="020F0502020204030204" charset="0"/>
                <a:cs typeface="Times New Roman" panose="02020603050405020304" pitchFamily="18" charset="0"/>
              </a:rPr>
              <a:t>, the magnitude of such expected improvements is small in comparison with the </a:t>
            </a:r>
            <a:r>
              <a:rPr lang="en-US" dirty="0">
                <a:solidFill>
                  <a:srgbClr val="FF0000"/>
                </a:solidFill>
                <a:latin typeface="Times New Roman" panose="02020603050405020304" pitchFamily="18" charset="0"/>
                <a:ea typeface="Calibri" panose="020F0502020204030204" charset="0"/>
                <a:cs typeface="Times New Roman" panose="02020603050405020304" pitchFamily="18" charset="0"/>
              </a:rPr>
              <a:t>required increment in global food production.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632200" y="210026"/>
            <a:ext cx="3581400" cy="646331"/>
          </a:xfrm>
          <a:prstGeom prst="rect">
            <a:avLst/>
          </a:prstGeom>
          <a:noFill/>
        </p:spPr>
        <p:txBody>
          <a:bodyPr wrap="square" rtlCol="0">
            <a:spAutoFit/>
          </a:bodyPr>
          <a:lstStyle/>
          <a:p>
            <a:r>
              <a:rPr lang="en-US" sz="3600" b="1" dirty="0" smtClean="0">
                <a:solidFill>
                  <a:srgbClr val="002060"/>
                </a:solidFill>
                <a:latin typeface="Times New Roman" panose="02020603050405020304" pitchFamily="18" charset="0"/>
                <a:cs typeface="Times New Roman" panose="02020603050405020304" pitchFamily="18" charset="0"/>
              </a:rPr>
              <a:t>CONCLUSION</a:t>
            </a:r>
            <a:endParaRPr lang="en-US" sz="36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452" y="1174879"/>
            <a:ext cx="9509759" cy="3416320"/>
          </a:xfrm>
          <a:prstGeom prst="rect">
            <a:avLst/>
          </a:prstGeom>
        </p:spPr>
        <p:txBody>
          <a:bodyPr wrap="square">
            <a:spAutoFit/>
          </a:bodyPr>
          <a:lstStyle/>
          <a:p>
            <a:pPr marL="285750" indent="-285750" algn="just">
              <a:lnSpc>
                <a:spcPct val="200000"/>
              </a:lnSpc>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The prospects for the future include a sustained increment in yield, some increment in crop evapotranspiration (per hectare), and a sharp increment in global agricultural evapotranspiration. Tensions will increase in many regions of the world, since water will be increasingly scarce, and food demand and production (water availability) will not be coincident in space and time. </a:t>
            </a:r>
            <a:r>
              <a:rPr lang="en-US" dirty="0">
                <a:solidFill>
                  <a:srgbClr val="FF0000"/>
                </a:solidFill>
                <a:latin typeface="Times New Roman" panose="02020603050405020304" pitchFamily="18" charset="0"/>
                <a:cs typeface="Times New Roman" panose="02020603050405020304" pitchFamily="18" charset="0"/>
              </a:rPr>
              <a:t>Virtual water</a:t>
            </a:r>
            <a:r>
              <a:rPr lang="en-US" dirty="0">
                <a:solidFill>
                  <a:srgbClr val="002060"/>
                </a:solidFill>
                <a:latin typeface="Times New Roman" panose="02020603050405020304" pitchFamily="18" charset="0"/>
                <a:cs typeface="Times New Roman" panose="02020603050405020304" pitchFamily="18" charset="0"/>
              </a:rPr>
              <a:t> is therefore called to play an even more important role in the future. </a:t>
            </a:r>
            <a:endParaRPr lang="en-US" dirty="0">
              <a:solidFill>
                <a:srgbClr val="002060"/>
              </a:solidFill>
              <a:latin typeface="Times New Roman" panose="02020603050405020304" pitchFamily="18" charset="0"/>
              <a:cs typeface="Times New Roman" panose="02020603050405020304" pitchFamily="18" charset="0"/>
            </a:endParaRPr>
          </a:p>
          <a:p>
            <a:pPr algn="just">
              <a:lnSpc>
                <a:spcPct val="200000"/>
              </a:lnSpc>
            </a:pPr>
            <a:r>
              <a:rPr lang="en-US" dirty="0">
                <a:solidFill>
                  <a:srgbClr val="002060"/>
                </a:solidFill>
                <a:latin typeface="Times New Roman" panose="02020603050405020304" pitchFamily="18" charset="0"/>
                <a:cs typeface="Times New Roman" panose="02020603050405020304" pitchFamily="18" charset="0"/>
              </a:rPr>
              <a:t> </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3180334" y="528548"/>
            <a:ext cx="3736920" cy="646331"/>
          </a:xfrm>
          <a:prstGeom prst="rect">
            <a:avLst/>
          </a:prstGeom>
        </p:spPr>
        <p:txBody>
          <a:bodyPr wrap="none">
            <a:spAutoFit/>
          </a:bodyPr>
          <a:lstStyle/>
          <a:p>
            <a:r>
              <a:rPr lang="en-US" sz="3600" b="1" dirty="0">
                <a:solidFill>
                  <a:srgbClr val="002060"/>
                </a:solidFill>
                <a:latin typeface="Times New Roman" panose="02020603050405020304" pitchFamily="18" charset="0"/>
                <a:cs typeface="Times New Roman" panose="02020603050405020304" pitchFamily="18" charset="0"/>
              </a:rPr>
              <a:t>FUTURE SCOPE</a:t>
            </a:r>
            <a:endParaRPr lang="en-US" sz="36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6965" y="14877"/>
            <a:ext cx="11255104" cy="7478970"/>
          </a:xfrm>
          <a:prstGeom prst="rect">
            <a:avLst/>
          </a:prstGeom>
          <a:noFill/>
        </p:spPr>
        <p:txBody>
          <a:bodyPr wrap="square" rtlCol="0">
            <a:spAutoFit/>
          </a:bodyPr>
          <a:lstStyle/>
          <a:p>
            <a:pPr>
              <a:lnSpc>
                <a:spcPct val="200000"/>
              </a:lnSpc>
            </a:pPr>
            <a:endParaRPr lang="en-US" sz="1600" b="1"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1600" dirty="0" smtClean="0">
                <a:solidFill>
                  <a:srgbClr val="002060"/>
                </a:solidFill>
                <a:latin typeface="Times New Roman" panose="02020603050405020304" pitchFamily="18" charset="0"/>
                <a:cs typeface="Times New Roman" panose="02020603050405020304" pitchFamily="18" charset="0"/>
              </a:rPr>
              <a:t>[1].  Z</a:t>
            </a:r>
            <a:r>
              <a:rPr lang="en-US" sz="1600" dirty="0">
                <a:solidFill>
                  <a:srgbClr val="002060"/>
                </a:solidFill>
                <a:latin typeface="Times New Roman" panose="02020603050405020304" pitchFamily="18" charset="0"/>
                <a:cs typeface="Times New Roman" panose="02020603050405020304" pitchFamily="18" charset="0"/>
              </a:rPr>
              <a:t>. Sun, J. Chen, Y. Han, R. Huang, Q. Zhang and S. Guo, "An Optimized Water Distribution Model of Irrigation District Based on </a:t>
            </a:r>
            <a:r>
              <a:rPr lang="en-US" sz="1600" dirty="0" smtClean="0">
                <a:solidFill>
                  <a:srgbClr val="002060"/>
                </a:solidFill>
                <a:latin typeface="Times New Roman" panose="02020603050405020304" pitchFamily="18" charset="0"/>
                <a:cs typeface="Times New Roman" panose="02020603050405020304" pitchFamily="18" charset="0"/>
              </a:rPr>
              <a:t>     the </a:t>
            </a:r>
            <a:r>
              <a:rPr lang="en-US" sz="1600" dirty="0">
                <a:solidFill>
                  <a:srgbClr val="002060"/>
                </a:solidFill>
                <a:latin typeface="Times New Roman" panose="02020603050405020304" pitchFamily="18" charset="0"/>
                <a:cs typeface="Times New Roman" panose="02020603050405020304" pitchFamily="18" charset="0"/>
              </a:rPr>
              <a:t>Genetic Backtracking Search Algorithm," in IEEE Access, vol. 7, pp. 145692-145704, </a:t>
            </a:r>
            <a:r>
              <a:rPr lang="en-US" sz="1600" dirty="0" smtClean="0">
                <a:solidFill>
                  <a:srgbClr val="002060"/>
                </a:solidFill>
                <a:latin typeface="Times New Roman" panose="02020603050405020304" pitchFamily="18" charset="0"/>
                <a:cs typeface="Times New Roman" panose="02020603050405020304" pitchFamily="18" charset="0"/>
              </a:rPr>
              <a:t>2019.</a:t>
            </a:r>
            <a:endParaRPr lang="en-US" sz="1600"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1600" dirty="0" smtClean="0">
                <a:solidFill>
                  <a:srgbClr val="002060"/>
                </a:solidFill>
                <a:latin typeface="Times New Roman" panose="02020603050405020304" pitchFamily="18" charset="0"/>
                <a:cs typeface="Times New Roman" panose="02020603050405020304" pitchFamily="18" charset="0"/>
              </a:rPr>
              <a:t>[2]. </a:t>
            </a:r>
            <a:r>
              <a:rPr lang="en-US" sz="1600" dirty="0" err="1" smtClean="0">
                <a:solidFill>
                  <a:srgbClr val="002060"/>
                </a:solidFill>
                <a:latin typeface="Times New Roman" panose="02020603050405020304" pitchFamily="18" charset="0"/>
                <a:cs typeface="Times New Roman" panose="02020603050405020304" pitchFamily="18" charset="0"/>
              </a:rPr>
              <a:t>Suwito</a:t>
            </a:r>
            <a:r>
              <a:rPr lang="en-US" sz="1600" dirty="0">
                <a:solidFill>
                  <a:srgbClr val="002060"/>
                </a:solidFill>
                <a:latin typeface="Times New Roman" panose="02020603050405020304" pitchFamily="18" charset="0"/>
                <a:cs typeface="Times New Roman" panose="02020603050405020304" pitchFamily="18" charset="0"/>
              </a:rPr>
              <a:t>, M. Ashari, M. Rivai and M. A. Mustaghfirin, "Energy Consumption of Brushless DC Motor for Modern Irrigation System," 2019 International Seminar on Intelligent Technology and Its Applications (ISITIA), Bali, Indonesia, pp. </a:t>
            </a:r>
            <a:r>
              <a:rPr lang="en-US" sz="1600" dirty="0" smtClean="0">
                <a:solidFill>
                  <a:srgbClr val="002060"/>
                </a:solidFill>
                <a:latin typeface="Times New Roman" panose="02020603050405020304" pitchFamily="18" charset="0"/>
                <a:cs typeface="Times New Roman" panose="02020603050405020304" pitchFamily="18" charset="0"/>
              </a:rPr>
              <a:t>105-110.</a:t>
            </a:r>
            <a:endParaRPr lang="en-US" sz="1600"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1600" dirty="0" smtClean="0">
                <a:solidFill>
                  <a:srgbClr val="002060"/>
                </a:solidFill>
                <a:latin typeface="Times New Roman" panose="02020603050405020304" pitchFamily="18" charset="0"/>
                <a:cs typeface="Times New Roman" panose="02020603050405020304" pitchFamily="18" charset="0"/>
              </a:rPr>
              <a:t>[3]. R</a:t>
            </a:r>
            <a:r>
              <a:rPr lang="en-US" sz="1600" dirty="0">
                <a:solidFill>
                  <a:srgbClr val="002060"/>
                </a:solidFill>
                <a:latin typeface="Times New Roman" panose="02020603050405020304" pitchFamily="18" charset="0"/>
                <a:cs typeface="Times New Roman" panose="02020603050405020304" pitchFamily="18" charset="0"/>
              </a:rPr>
              <a:t>. Luciani, G. Laneve and M. JahJah, "Agricultural Monitoring, an Automatic Procedure for Crop Mapping and Yield Estimation: The Great Rift Valley of Kenya Case," in IEEE Journal of Selected Topics in Applied Earth Observations and Remote Sensing, vol. 12, no. 7, pp. 2196-2208, July 2018. </a:t>
            </a:r>
            <a:endParaRPr lang="en-US" sz="16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1600" dirty="0" smtClean="0">
                <a:solidFill>
                  <a:srgbClr val="002060"/>
                </a:solidFill>
                <a:latin typeface="Times New Roman" panose="02020603050405020304" pitchFamily="18" charset="0"/>
                <a:cs typeface="Times New Roman" panose="02020603050405020304" pitchFamily="18" charset="0"/>
              </a:rPr>
              <a:t>[4]. RNT Costa,</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smtClean="0">
                <a:solidFill>
                  <a:srgbClr val="002060"/>
                </a:solidFill>
                <a:latin typeface="Times New Roman" panose="02020603050405020304" pitchFamily="18" charset="0"/>
                <a:cs typeface="Times New Roman" panose="02020603050405020304" pitchFamily="18" charset="0"/>
              </a:rPr>
              <a:t>DF Aroujo, Revista</a:t>
            </a:r>
            <a:r>
              <a:rPr lang="en-US" sz="1600" dirty="0">
                <a:solidFill>
                  <a:srgbClr val="002060"/>
                </a:solidFill>
                <a:latin typeface="Times New Roman" panose="02020603050405020304" pitchFamily="18" charset="0"/>
                <a:cs typeface="Times New Roman" panose="02020603050405020304" pitchFamily="18" charset="0"/>
              </a:rPr>
              <a:t>, Brasileira de A Macedo </a:t>
            </a:r>
            <a:r>
              <a:rPr lang="en-US" sz="1600" dirty="0" smtClean="0">
                <a:solidFill>
                  <a:srgbClr val="002060"/>
                </a:solidFill>
                <a:latin typeface="Times New Roman" panose="02020603050405020304" pitchFamily="18" charset="0"/>
                <a:cs typeface="Times New Roman" panose="02020603050405020304" pitchFamily="18" charset="0"/>
              </a:rPr>
              <a:t>“ Water Productivity with localized irrigation using groundwater and use water in the cultivation of plant species”.</a:t>
            </a:r>
            <a:endParaRPr lang="en-US" sz="1600"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1600" dirty="0" smtClean="0">
                <a:solidFill>
                  <a:srgbClr val="002060"/>
                </a:solidFill>
                <a:latin typeface="Times New Roman" panose="02020603050405020304" pitchFamily="18" charset="0"/>
                <a:cs typeface="Times New Roman" panose="02020603050405020304" pitchFamily="18" charset="0"/>
              </a:rPr>
              <a:t>[5]. P</a:t>
            </a:r>
            <a:r>
              <a:rPr lang="en-US" sz="1600" dirty="0">
                <a:solidFill>
                  <a:srgbClr val="002060"/>
                </a:solidFill>
                <a:latin typeface="Times New Roman" panose="02020603050405020304" pitchFamily="18" charset="0"/>
                <a:cs typeface="Times New Roman" panose="02020603050405020304" pitchFamily="18" charset="0"/>
              </a:rPr>
              <a:t>. Jain, P. Kumar and D. K. Palwalia, "Irrigation management system with micro-controller application," 2017 1st International Conference on Electronics, Materials Engineering and Nano-Technology (IEMENTech), Kolkata, </a:t>
            </a:r>
            <a:r>
              <a:rPr lang="en-US" sz="1600" dirty="0" smtClean="0">
                <a:solidFill>
                  <a:srgbClr val="002060"/>
                </a:solidFill>
                <a:latin typeface="Times New Roman" panose="02020603050405020304" pitchFamily="18" charset="0"/>
                <a:cs typeface="Times New Roman" panose="02020603050405020304" pitchFamily="18" charset="0"/>
              </a:rPr>
              <a:t>pp</a:t>
            </a:r>
            <a:r>
              <a:rPr lang="en-US" sz="1600" dirty="0">
                <a:solidFill>
                  <a:srgbClr val="002060"/>
                </a:solidFill>
                <a:latin typeface="Times New Roman" panose="02020603050405020304" pitchFamily="18" charset="0"/>
                <a:cs typeface="Times New Roman" panose="02020603050405020304" pitchFamily="18" charset="0"/>
              </a:rPr>
              <a:t>. </a:t>
            </a:r>
            <a:r>
              <a:rPr lang="en-US" sz="1600" dirty="0" smtClean="0">
                <a:solidFill>
                  <a:srgbClr val="002060"/>
                </a:solidFill>
                <a:latin typeface="Times New Roman" panose="02020603050405020304" pitchFamily="18" charset="0"/>
                <a:cs typeface="Times New Roman" panose="02020603050405020304" pitchFamily="18" charset="0"/>
              </a:rPr>
              <a:t>1-6.</a:t>
            </a:r>
            <a:endParaRPr lang="en-US" sz="1600"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1600" dirty="0" smtClean="0">
                <a:solidFill>
                  <a:srgbClr val="002060"/>
                </a:solidFill>
                <a:latin typeface="Times New Roman" panose="02020603050405020304" pitchFamily="18" charset="0"/>
                <a:cs typeface="Times New Roman" panose="02020603050405020304" pitchFamily="18" charset="0"/>
              </a:rPr>
              <a:t>[6]. Liu</a:t>
            </a:r>
            <a:r>
              <a:rPr lang="en-US" sz="1600" dirty="0">
                <a:solidFill>
                  <a:srgbClr val="002060"/>
                </a:solidFill>
                <a:latin typeface="Times New Roman" panose="02020603050405020304" pitchFamily="18" charset="0"/>
                <a:cs typeface="Times New Roman" panose="02020603050405020304" pitchFamily="18" charset="0"/>
              </a:rPr>
              <a:t>, L.; Guo, Z.; Huang, G.; Wang, R. “Water Productivity Evaluation under Multi-GCM Projections of Climate Change in Oases of the Heihe River Basin”, Northwest China. </a:t>
            </a:r>
            <a:r>
              <a:rPr lang="en-US" sz="1600" i="1" dirty="0">
                <a:solidFill>
                  <a:srgbClr val="002060"/>
                </a:solidFill>
                <a:latin typeface="Times New Roman" panose="02020603050405020304" pitchFamily="18" charset="0"/>
                <a:cs typeface="Times New Roman" panose="02020603050405020304" pitchFamily="18" charset="0"/>
              </a:rPr>
              <a:t>Int. J. Environ. Res. Public Health </a:t>
            </a:r>
            <a:r>
              <a:rPr lang="en-US" sz="1600" dirty="0" smtClean="0">
                <a:solidFill>
                  <a:srgbClr val="002060"/>
                </a:solidFill>
                <a:latin typeface="Times New Roman" panose="02020603050405020304" pitchFamily="18" charset="0"/>
                <a:cs typeface="Times New Roman" panose="02020603050405020304" pitchFamily="18" charset="0"/>
              </a:rPr>
              <a:t>2017,</a:t>
            </a:r>
            <a:r>
              <a:rPr lang="en-US" sz="1600" dirty="0">
                <a:solidFill>
                  <a:srgbClr val="002060"/>
                </a:solidFill>
                <a:latin typeface="Times New Roman" panose="02020603050405020304" pitchFamily="18" charset="0"/>
                <a:cs typeface="Times New Roman" panose="02020603050405020304" pitchFamily="18" charset="0"/>
              </a:rPr>
              <a:t> </a:t>
            </a:r>
            <a:r>
              <a:rPr lang="en-US" sz="1600" i="1" dirty="0">
                <a:solidFill>
                  <a:srgbClr val="002060"/>
                </a:solidFill>
                <a:latin typeface="Times New Roman" panose="02020603050405020304" pitchFamily="18" charset="0"/>
                <a:cs typeface="Times New Roman" panose="02020603050405020304" pitchFamily="18" charset="0"/>
              </a:rPr>
              <a:t>16</a:t>
            </a:r>
            <a:r>
              <a:rPr lang="en-US" sz="1600" dirty="0">
                <a:solidFill>
                  <a:srgbClr val="002060"/>
                </a:solidFill>
                <a:latin typeface="Times New Roman" panose="02020603050405020304" pitchFamily="18" charset="0"/>
                <a:cs typeface="Times New Roman" panose="02020603050405020304" pitchFamily="18" charset="0"/>
              </a:rPr>
              <a:t>, 1706</a:t>
            </a:r>
            <a:r>
              <a:rPr lang="en-US" sz="1600" i="1" dirty="0">
                <a:solidFill>
                  <a:srgbClr val="002060"/>
                </a:solidFill>
                <a:latin typeface="Times New Roman" panose="02020603050405020304" pitchFamily="18" charset="0"/>
                <a:cs typeface="Times New Roman" panose="02020603050405020304" pitchFamily="18" charset="0"/>
              </a:rPr>
              <a:t>.</a:t>
            </a:r>
            <a:endParaRPr lang="en-US" sz="1600" dirty="0">
              <a:solidFill>
                <a:srgbClr val="002060"/>
              </a:solidFill>
              <a:latin typeface="Times New Roman" panose="02020603050405020304" pitchFamily="18" charset="0"/>
              <a:cs typeface="Times New Roman" panose="02020603050405020304" pitchFamily="18" charset="0"/>
            </a:endParaRPr>
          </a:p>
          <a:p>
            <a:pPr algn="just">
              <a:lnSpc>
                <a:spcPct val="200000"/>
              </a:lnSpc>
            </a:pPr>
            <a:endParaRPr lang="en-US" sz="1600" b="1" dirty="0">
              <a:solidFill>
                <a:srgbClr val="00206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439886" y="14877"/>
            <a:ext cx="4406900" cy="646331"/>
          </a:xfrm>
          <a:prstGeom prst="rect">
            <a:avLst/>
          </a:prstGeom>
          <a:noFill/>
        </p:spPr>
        <p:txBody>
          <a:bodyPr wrap="square" rtlCol="0">
            <a:spAutoFit/>
          </a:bodyPr>
          <a:lstStyle/>
          <a:p>
            <a:r>
              <a:rPr lang="en-US" sz="3600" b="1" dirty="0" smtClean="0">
                <a:solidFill>
                  <a:srgbClr val="002060"/>
                </a:solidFill>
                <a:latin typeface="Times New Roman" panose="02020603050405020304" pitchFamily="18" charset="0"/>
                <a:cs typeface="Times New Roman" panose="02020603050405020304" pitchFamily="18" charset="0"/>
              </a:rPr>
              <a:t>REFERENCES</a:t>
            </a:r>
            <a:endParaRPr lang="en-US" sz="36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43100"/>
            <a:ext cx="6743700" cy="3170099"/>
          </a:xfrm>
          <a:prstGeom prst="rect">
            <a:avLst/>
          </a:prstGeom>
          <a:noFill/>
        </p:spPr>
        <p:txBody>
          <a:bodyPr wrap="square" rtlCol="0">
            <a:spAutoFit/>
          </a:bodyPr>
          <a:lstStyle/>
          <a:p>
            <a:pPr algn="ctr"/>
            <a:r>
              <a:rPr lang="en-US" sz="10000" dirty="0" smtClean="0">
                <a:solidFill>
                  <a:srgbClr val="0070C0"/>
                </a:solidFill>
                <a:latin typeface="Algerian" panose="04020705040A02060702" pitchFamily="82" charset="0"/>
              </a:rPr>
              <a:t>THANK YOU….!</a:t>
            </a:r>
            <a:endParaRPr lang="en-US" sz="10000" dirty="0">
              <a:solidFill>
                <a:srgbClr val="0070C0"/>
              </a:solidFill>
              <a:latin typeface="Algerian" panose="04020705040A02060702" pitchFamily="82"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4899" y="413656"/>
            <a:ext cx="8596668" cy="644435"/>
          </a:xfrm>
        </p:spPr>
        <p:txBody>
          <a:bodyPr/>
          <a:lstStyle/>
          <a:p>
            <a:pPr algn="ctr"/>
            <a:r>
              <a:rPr lang="en-US" b="1" dirty="0" smtClean="0">
                <a:solidFill>
                  <a:srgbClr val="002060"/>
                </a:solidFill>
                <a:latin typeface="Times New Roman" panose="02020603050405020304" pitchFamily="18" charset="0"/>
                <a:cs typeface="Times New Roman" panose="02020603050405020304" pitchFamily="18" charset="0"/>
              </a:rPr>
              <a:t>INTRODUCTION</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5760" y="1227908"/>
            <a:ext cx="10293531" cy="5630092"/>
          </a:xfrm>
        </p:spPr>
        <p:txBody>
          <a:bodyPr>
            <a:normAutofit/>
          </a:bodyPr>
          <a:lstStyle/>
          <a:p>
            <a:pPr algn="just">
              <a:lnSpc>
                <a:spcPct val="200000"/>
              </a:lnSpc>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Today’s world population of 7.8 billion is expected to reach about 9.5 billion by 2030, an increase of 35%.</a:t>
            </a:r>
            <a:endParaRPr lang="en-US" sz="2000" dirty="0" smtClean="0">
              <a:solidFill>
                <a:srgbClr val="00206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Simultaneously, the </a:t>
            </a:r>
            <a:r>
              <a:rPr lang="en-US" sz="2000" dirty="0" smtClean="0">
                <a:solidFill>
                  <a:srgbClr val="FF0000"/>
                </a:solidFill>
                <a:latin typeface="Times New Roman" panose="02020603050405020304" pitchFamily="18" charset="0"/>
                <a:cs typeface="Times New Roman" panose="02020603050405020304" pitchFamily="18" charset="0"/>
              </a:rPr>
              <a:t>water demand </a:t>
            </a:r>
            <a:r>
              <a:rPr lang="en-US" sz="2000" dirty="0" smtClean="0">
                <a:solidFill>
                  <a:srgbClr val="002060"/>
                </a:solidFill>
                <a:latin typeface="Times New Roman" panose="02020603050405020304" pitchFamily="18" charset="0"/>
                <a:cs typeface="Times New Roman" panose="02020603050405020304" pitchFamily="18" charset="0"/>
              </a:rPr>
              <a:t>from non-agricultural sectors will keep growing in both developed and developing countries. </a:t>
            </a:r>
            <a:endParaRPr lang="en-US" sz="2000" dirty="0" smtClean="0">
              <a:solidFill>
                <a:srgbClr val="00206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The major expected contribution will come from the </a:t>
            </a:r>
            <a:r>
              <a:rPr lang="en-US" sz="2000" dirty="0" smtClean="0">
                <a:solidFill>
                  <a:srgbClr val="FF0000"/>
                </a:solidFill>
                <a:latin typeface="Times New Roman" panose="02020603050405020304" pitchFamily="18" charset="0"/>
                <a:cs typeface="Times New Roman" panose="02020603050405020304" pitchFamily="18" charset="0"/>
              </a:rPr>
              <a:t>increase of crop yield.</a:t>
            </a:r>
            <a:endParaRPr lang="en-US" sz="2000" dirty="0" smtClean="0">
              <a:solidFill>
                <a:srgbClr val="FF000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If, due to increasing environmental concern, water withdrawal is reduced with respect to the baseline scenario and higher basin efficiency is attained, then an additional 10 % increase in water productivity is expected.</a:t>
            </a:r>
            <a:endParaRPr lang="en-US" sz="2000" dirty="0">
              <a:solidFill>
                <a:srgbClr val="00206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endParaRPr lang="en-US" sz="2000" dirty="0" smtClean="0">
              <a:solidFill>
                <a:srgbClr val="00206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endParaRPr lang="en-US" sz="20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71" y="118427"/>
            <a:ext cx="8596668" cy="409303"/>
          </a:xfrm>
        </p:spPr>
        <p:txBody>
          <a:bodyPr>
            <a:noAutofit/>
          </a:bodyPr>
          <a:lstStyle/>
          <a:p>
            <a:r>
              <a:rPr lang="en-US" sz="2800" dirty="0" smtClean="0">
                <a:solidFill>
                  <a:srgbClr val="002060"/>
                </a:solidFill>
                <a:latin typeface="Times New Roman" panose="02020603050405020304" pitchFamily="18" charset="0"/>
                <a:cs typeface="Times New Roman" panose="02020603050405020304" pitchFamily="18" charset="0"/>
              </a:rPr>
              <a:t>Continued…</a:t>
            </a:r>
            <a:endParaRPr lang="en-US" sz="2800"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7699" y="658359"/>
            <a:ext cx="10804918" cy="5624874"/>
          </a:xfrm>
        </p:spPr>
        <p:txBody>
          <a:bodyPr>
            <a:normAutofit/>
          </a:bodyPr>
          <a:lstStyle/>
          <a:p>
            <a:pPr algn="just">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cs typeface="Times New Roman" panose="02020603050405020304" pitchFamily="18" charset="0"/>
              </a:rPr>
              <a:t>Here, we will be discussing about </a:t>
            </a:r>
            <a:r>
              <a:rPr lang="en-US" dirty="0">
                <a:solidFill>
                  <a:srgbClr val="002060"/>
                </a:solidFill>
                <a:latin typeface="Times New Roman" panose="02020603050405020304" pitchFamily="18" charset="0"/>
                <a:cs typeface="Times New Roman" panose="02020603050405020304" pitchFamily="18" charset="0"/>
              </a:rPr>
              <a:t>how the modernization and optimization of irrigation </a:t>
            </a:r>
            <a:r>
              <a:rPr lang="en-US" dirty="0" smtClean="0">
                <a:solidFill>
                  <a:srgbClr val="002060"/>
                </a:solidFill>
                <a:latin typeface="Times New Roman" panose="02020603050405020304" pitchFamily="18" charset="0"/>
                <a:cs typeface="Times New Roman" panose="02020603050405020304" pitchFamily="18" charset="0"/>
              </a:rPr>
              <a:t>systems </a:t>
            </a:r>
            <a:r>
              <a:rPr lang="en-US" dirty="0">
                <a:solidFill>
                  <a:srgbClr val="002060"/>
                </a:solidFill>
                <a:latin typeface="Times New Roman" panose="02020603050405020304" pitchFamily="18" charset="0"/>
                <a:cs typeface="Times New Roman" panose="02020603050405020304" pitchFamily="18" charset="0"/>
              </a:rPr>
              <a:t>can contribute to the </a:t>
            </a:r>
            <a:r>
              <a:rPr lang="en-US" dirty="0">
                <a:solidFill>
                  <a:srgbClr val="FF0000"/>
                </a:solidFill>
                <a:latin typeface="Times New Roman" panose="02020603050405020304" pitchFamily="18" charset="0"/>
                <a:cs typeface="Times New Roman" panose="02020603050405020304" pitchFamily="18" charset="0"/>
              </a:rPr>
              <a:t>increase of water productivity </a:t>
            </a:r>
            <a:r>
              <a:rPr lang="en-US" dirty="0">
                <a:solidFill>
                  <a:srgbClr val="002060"/>
                </a:solidFill>
                <a:latin typeface="Times New Roman" panose="02020603050405020304" pitchFamily="18" charset="0"/>
                <a:cs typeface="Times New Roman" panose="02020603050405020304" pitchFamily="18" charset="0"/>
              </a:rPr>
              <a:t>in a context of global water scarcity</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smtClean="0">
              <a:solidFill>
                <a:srgbClr val="00206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Attention will be paid to the role of irrigated agriculture in the satisfaction of the </a:t>
            </a:r>
            <a:r>
              <a:rPr lang="en-US" dirty="0">
                <a:solidFill>
                  <a:srgbClr val="FF0000"/>
                </a:solidFill>
                <a:latin typeface="Times New Roman" panose="02020603050405020304" pitchFamily="18" charset="0"/>
                <a:cs typeface="Times New Roman" panose="02020603050405020304" pitchFamily="18" charset="0"/>
              </a:rPr>
              <a:t>growing food demand. </a:t>
            </a:r>
            <a:endParaRPr lang="en-US" dirty="0" smtClean="0">
              <a:solidFill>
                <a:srgbClr val="FF000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dirty="0">
                <a:solidFill>
                  <a:srgbClr val="002060"/>
                </a:solidFill>
                <a:latin typeface="Times New Roman" panose="02020603050405020304" pitchFamily="18" charset="0"/>
                <a:cs typeface="Times New Roman" panose="02020603050405020304" pitchFamily="18" charset="0"/>
              </a:rPr>
              <a:t>Modernization and optimization of irrigation systems have often been promoted in public and private agendas as tools to improve irrigation efficiency, producing more agricultural goods with less water input. </a:t>
            </a:r>
            <a:endParaRPr lang="en-US" dirty="0">
              <a:solidFill>
                <a:srgbClr val="00206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048158" y="3703864"/>
            <a:ext cx="4033293" cy="2448742"/>
          </a:xfrm>
          <a:prstGeom prst="rect">
            <a:avLst/>
          </a:prstGeom>
        </p:spPr>
      </p:pic>
      <p:pic>
        <p:nvPicPr>
          <p:cNvPr id="5" name="Picture 4"/>
          <p:cNvPicPr>
            <a:picLocks noChangeAspect="1"/>
          </p:cNvPicPr>
          <p:nvPr/>
        </p:nvPicPr>
        <p:blipFill>
          <a:blip r:embed="rId2"/>
          <a:stretch>
            <a:fillRect/>
          </a:stretch>
        </p:blipFill>
        <p:spPr>
          <a:xfrm>
            <a:off x="5606687" y="4049486"/>
            <a:ext cx="4242707" cy="2103120"/>
          </a:xfrm>
          <a:prstGeom prst="rect">
            <a:avLst/>
          </a:prstGeom>
        </p:spPr>
      </p:pic>
      <p:sp>
        <p:nvSpPr>
          <p:cNvPr id="6" name="TextBox 5"/>
          <p:cNvSpPr txBox="1"/>
          <p:nvPr/>
        </p:nvSpPr>
        <p:spPr>
          <a:xfrm>
            <a:off x="1935153" y="6283233"/>
            <a:ext cx="2779258" cy="307777"/>
          </a:xfrm>
          <a:prstGeom prst="rect">
            <a:avLst/>
          </a:prstGeom>
          <a:noFill/>
        </p:spPr>
        <p:txBody>
          <a:bodyPr wrap="square" rtlCol="0">
            <a:spAutoFit/>
          </a:bodyPr>
          <a:lstStyle/>
          <a:p>
            <a:r>
              <a:rPr lang="en-US" sz="1400" b="1" dirty="0" smtClean="0">
                <a:latin typeface="Times New Roman" panose="02020603050405020304" pitchFamily="18" charset="0"/>
                <a:cs typeface="Times New Roman" panose="02020603050405020304" pitchFamily="18" charset="0"/>
              </a:rPr>
              <a:t>Figure 1: Surface irrigation</a:t>
            </a:r>
            <a:endParaRPr lang="en-US" sz="1400" b="1" dirty="0">
              <a:latin typeface="Times New Roman" panose="02020603050405020304" pitchFamily="18" charset="0"/>
              <a:cs typeface="Times New Roman" panose="02020603050405020304" pitchFamily="18" charset="0"/>
            </a:endParaRPr>
          </a:p>
        </p:txBody>
      </p:sp>
      <p:sp>
        <p:nvSpPr>
          <p:cNvPr id="7" name="Rectangle 6"/>
          <p:cNvSpPr/>
          <p:nvPr/>
        </p:nvSpPr>
        <p:spPr>
          <a:xfrm>
            <a:off x="6505654" y="6283233"/>
            <a:ext cx="2444772" cy="307777"/>
          </a:xfrm>
          <a:prstGeom prst="rect">
            <a:avLst/>
          </a:prstGeom>
        </p:spPr>
        <p:txBody>
          <a:bodyPr wrap="none">
            <a:spAutoFit/>
          </a:bodyPr>
          <a:lstStyle/>
          <a:p>
            <a:r>
              <a:rPr lang="en-US" sz="1400" b="1" dirty="0">
                <a:latin typeface="Times New Roman" panose="02020603050405020304" pitchFamily="18" charset="0"/>
                <a:cs typeface="Times New Roman" panose="02020603050405020304" pitchFamily="18" charset="0"/>
              </a:rPr>
              <a:t>Figure </a:t>
            </a:r>
            <a:r>
              <a:rPr lang="en-US" sz="1400" b="1" dirty="0" smtClean="0">
                <a:latin typeface="Times New Roman" panose="02020603050405020304" pitchFamily="18" charset="0"/>
                <a:cs typeface="Times New Roman" panose="02020603050405020304" pitchFamily="18" charset="0"/>
              </a:rPr>
              <a:t>2: Sprinkler </a:t>
            </a:r>
            <a:r>
              <a:rPr lang="en-US" sz="1400" b="1" dirty="0">
                <a:latin typeface="Times New Roman" panose="02020603050405020304" pitchFamily="18" charset="0"/>
                <a:cs typeface="Times New Roman" panose="02020603050405020304" pitchFamily="18" charset="0"/>
              </a:rPr>
              <a:t>irrigation</a:t>
            </a:r>
            <a:endParaRPr lang="en-US" sz="1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87810"/>
            <a:ext cx="8596668" cy="631371"/>
          </a:xfrm>
        </p:spPr>
        <p:txBody>
          <a:bodyPr>
            <a:noAutofit/>
          </a:bodyPr>
          <a:lstStyle/>
          <a:p>
            <a:pPr algn="ctr"/>
            <a:r>
              <a:rPr lang="en-US" b="1" dirty="0" smtClean="0">
                <a:solidFill>
                  <a:srgbClr val="002060"/>
                </a:solidFill>
                <a:latin typeface="Times New Roman" panose="02020603050405020304" pitchFamily="18" charset="0"/>
                <a:cs typeface="Times New Roman" panose="02020603050405020304" pitchFamily="18" charset="0"/>
              </a:rPr>
              <a:t>LITERATURE REVIEW</a:t>
            </a:r>
            <a:endParaRPr lang="en-US" b="1"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nvPr>
        </p:nvGraphicFramePr>
        <p:xfrm>
          <a:off x="252095" y="718820"/>
          <a:ext cx="11448415" cy="6012180"/>
        </p:xfrm>
        <a:graphic>
          <a:graphicData uri="http://schemas.openxmlformats.org/drawingml/2006/table">
            <a:tbl>
              <a:tblPr firstRow="1" bandRow="1">
                <a:tableStyleId>{21E4AEA4-8DFA-4A89-87EB-49C32662AFE0}</a:tableStyleId>
              </a:tblPr>
              <a:tblGrid>
                <a:gridCol w="877570"/>
                <a:gridCol w="3462655"/>
                <a:gridCol w="3910330"/>
                <a:gridCol w="3197860"/>
              </a:tblGrid>
              <a:tr h="318135">
                <a:tc>
                  <a:txBody>
                    <a:bodyPr/>
                    <a:lstStyle/>
                    <a:p>
                      <a:pPr algn="just">
                        <a:lnSpc>
                          <a:spcPct val="100000"/>
                        </a:lnSpc>
                      </a:pPr>
                      <a:r>
                        <a:rPr lang="en-US" sz="1400" dirty="0" smtClean="0">
                          <a:solidFill>
                            <a:schemeClr val="bg1"/>
                          </a:solidFill>
                          <a:latin typeface="Times New Roman" panose="02020603050405020304" pitchFamily="18" charset="0"/>
                          <a:cs typeface="Times New Roman" panose="02020603050405020304" pitchFamily="18" charset="0"/>
                        </a:rPr>
                        <a:t>Sl.no</a:t>
                      </a:r>
                      <a:endParaRPr lang="en-US" sz="14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400" dirty="0" smtClean="0">
                          <a:solidFill>
                            <a:schemeClr val="bg1"/>
                          </a:solidFill>
                          <a:latin typeface="Times New Roman" panose="02020603050405020304" pitchFamily="18" charset="0"/>
                          <a:cs typeface="Times New Roman" panose="02020603050405020304" pitchFamily="18" charset="0"/>
                        </a:rPr>
                        <a:t>PAPER</a:t>
                      </a:r>
                      <a:r>
                        <a:rPr lang="en-US" sz="1400" baseline="0" dirty="0" smtClean="0">
                          <a:solidFill>
                            <a:schemeClr val="bg1"/>
                          </a:solidFill>
                          <a:latin typeface="Times New Roman" panose="02020603050405020304" pitchFamily="18" charset="0"/>
                          <a:cs typeface="Times New Roman" panose="02020603050405020304" pitchFamily="18" charset="0"/>
                        </a:rPr>
                        <a:t> DETAILS</a:t>
                      </a:r>
                      <a:endParaRPr lang="en-US" sz="14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400" dirty="0" smtClean="0">
                          <a:solidFill>
                            <a:schemeClr val="bg1"/>
                          </a:solidFill>
                          <a:latin typeface="Times New Roman" panose="02020603050405020304" pitchFamily="18" charset="0"/>
                          <a:cs typeface="Times New Roman" panose="02020603050405020304" pitchFamily="18" charset="0"/>
                        </a:rPr>
                        <a:t>CONTRIBUTION</a:t>
                      </a:r>
                      <a:endParaRPr lang="en-US" sz="14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400" dirty="0" smtClean="0">
                          <a:solidFill>
                            <a:schemeClr val="bg1"/>
                          </a:solidFill>
                          <a:latin typeface="Times New Roman" panose="02020603050405020304" pitchFamily="18" charset="0"/>
                          <a:cs typeface="Times New Roman" panose="02020603050405020304" pitchFamily="18" charset="0"/>
                        </a:rPr>
                        <a:t>DRAWBACK</a:t>
                      </a:r>
                      <a:endParaRPr lang="en-US" sz="1400" dirty="0">
                        <a:solidFill>
                          <a:schemeClr val="bg1"/>
                        </a:solidFill>
                        <a:latin typeface="Times New Roman" panose="02020603050405020304" pitchFamily="18" charset="0"/>
                        <a:cs typeface="Times New Roman" panose="02020603050405020304" pitchFamily="18" charset="0"/>
                      </a:endParaRPr>
                    </a:p>
                  </a:txBody>
                  <a:tcPr/>
                </a:tc>
              </a:tr>
              <a:tr h="1885315">
                <a:tc>
                  <a:txBody>
                    <a:bodyPr/>
                    <a:lstStyle/>
                    <a:p>
                      <a:pPr algn="just">
                        <a:lnSpc>
                          <a:spcPct val="100000"/>
                        </a:lnSpc>
                      </a:pPr>
                      <a:r>
                        <a:rPr lang="en-US" sz="1400" dirty="0" smtClean="0">
                          <a:solidFill>
                            <a:srgbClr val="002060"/>
                          </a:solidFill>
                          <a:latin typeface="Times New Roman" panose="02020603050405020304" pitchFamily="18" charset="0"/>
                          <a:cs typeface="Times New Roman" panose="02020603050405020304" pitchFamily="18" charset="0"/>
                        </a:rPr>
                        <a:t>[1].</a:t>
                      </a:r>
                      <a:endParaRPr lang="en-US" sz="14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just">
                        <a:lnSpc>
                          <a:spcPct val="100000"/>
                        </a:lnSpc>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Z. Sun, J. Chen, Y. Han, R. Huang, Q. Zhang and S. Guo, "An Optimized Water Distribution Model of Irrigation District Based on the Genetic Backtracking Search Algorithm," in IEEE Access, vol. 7, pp. 145692-145704, 2019.</a:t>
                      </a:r>
                      <a:endParaRPr lang="en-US" sz="14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indent="-285750" algn="just">
                        <a:lnSpc>
                          <a:spcPct val="100000"/>
                        </a:lnSpc>
                        <a:spcAft>
                          <a:spcPts val="600"/>
                        </a:spcAft>
                        <a:buFont typeface="Wingdings" panose="05000000000000000000" pitchFamily="2" charset="2"/>
                        <a:buChar cha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In this paper, an irrigation water distribution model based on the genetic</a:t>
                      </a:r>
                      <a:r>
                        <a:rPr lang="en-US" sz="1400" kern="1200" baseline="0" dirty="0" smtClean="0">
                          <a:solidFill>
                            <a:srgbClr val="002060"/>
                          </a:solidFill>
                          <a:effectLst/>
                          <a:latin typeface="Times New Roman" panose="02020603050405020304" pitchFamily="18" charset="0"/>
                          <a:ea typeface="+mn-ea"/>
                          <a:cs typeface="Times New Roman" panose="02020603050405020304" pitchFamily="18" charset="0"/>
                        </a:rPr>
                        <a:t> </a:t>
                      </a: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backtracking search algorithm (GBSA) was proposed.</a:t>
                      </a:r>
                      <a:endParaRPr lang="en-US" sz="1400" kern="1200" dirty="0" smtClean="0">
                        <a:solidFill>
                          <a:srgbClr val="002060"/>
                        </a:solidFill>
                        <a:effectLst/>
                        <a:latin typeface="Times New Roman" panose="02020603050405020304" pitchFamily="18" charset="0"/>
                        <a:ea typeface="+mn-ea"/>
                        <a:cs typeface="Times New Roman" panose="02020603050405020304" pitchFamily="18" charset="0"/>
                      </a:endParaRPr>
                    </a:p>
                    <a:p>
                      <a:pPr marL="285750" indent="-285750" algn="just">
                        <a:lnSpc>
                          <a:spcPct val="100000"/>
                        </a:lnSpc>
                        <a:buFont typeface="Wingdings" panose="05000000000000000000" pitchFamily="2" charset="2"/>
                        <a:buChar cha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This algorithm is composed of two main modules, the vector evaluation genetic algorithm</a:t>
                      </a:r>
                      <a:r>
                        <a:rPr lang="en-US" sz="1400" kern="1200" baseline="0" dirty="0" smtClean="0">
                          <a:solidFill>
                            <a:srgbClr val="002060"/>
                          </a:solidFill>
                          <a:effectLst/>
                          <a:latin typeface="Times New Roman" panose="02020603050405020304" pitchFamily="18" charset="0"/>
                          <a:ea typeface="+mn-ea"/>
                          <a:cs typeface="Times New Roman" panose="02020603050405020304" pitchFamily="18" charset="0"/>
                        </a:rPr>
                        <a:t> </a:t>
                      </a: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and the backtracking search algorithm.</a:t>
                      </a:r>
                      <a:endParaRPr lang="en-US" sz="14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indent="-285750" algn="just">
                        <a:lnSpc>
                          <a:spcPct val="100000"/>
                        </a:lnSpc>
                        <a:buFont typeface="Wingdings" panose="05000000000000000000" pitchFamily="2" charset="2"/>
                        <a:buChar cha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The</a:t>
                      </a:r>
                      <a:r>
                        <a:rPr lang="en-US" sz="1400" kern="1200" baseline="0" dirty="0" smtClean="0">
                          <a:solidFill>
                            <a:srgbClr val="002060"/>
                          </a:solidFill>
                          <a:effectLst/>
                          <a:latin typeface="Times New Roman" panose="02020603050405020304" pitchFamily="18" charset="0"/>
                          <a:ea typeface="+mn-ea"/>
                          <a:cs typeface="Times New Roman" panose="02020603050405020304" pitchFamily="18" charset="0"/>
                        </a:rPr>
                        <a:t> </a:t>
                      </a: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uniform flow rate is not maintained.</a:t>
                      </a:r>
                      <a:endParaRPr lang="en-US" sz="1400" kern="1200" dirty="0" smtClean="0">
                        <a:solidFill>
                          <a:srgbClr val="002060"/>
                        </a:solidFill>
                        <a:effectLst/>
                        <a:latin typeface="Times New Roman" panose="02020603050405020304" pitchFamily="18" charset="0"/>
                        <a:ea typeface="+mn-ea"/>
                        <a:cs typeface="Times New Roman" panose="02020603050405020304" pitchFamily="18" charset="0"/>
                      </a:endParaRPr>
                    </a:p>
                    <a:p>
                      <a:pPr marL="285750" indent="-285750" algn="just">
                        <a:lnSpc>
                          <a:spcPct val="100000"/>
                        </a:lnSpc>
                        <a:buFont typeface="Wingdings" panose="05000000000000000000" pitchFamily="2" charset="2"/>
                        <a:buChar cha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GBSA cannot meet the water distribution requirements of the whole canal irrigation system.</a:t>
                      </a:r>
                      <a:endParaRPr lang="en-US" sz="1400" dirty="0">
                        <a:solidFill>
                          <a:srgbClr val="002060"/>
                        </a:solidFill>
                        <a:latin typeface="Times New Roman" panose="02020603050405020304" pitchFamily="18" charset="0"/>
                        <a:cs typeface="Times New Roman" panose="02020603050405020304" pitchFamily="18" charset="0"/>
                      </a:endParaRPr>
                    </a:p>
                  </a:txBody>
                  <a:tcPr/>
                </a:tc>
              </a:tr>
              <a:tr h="1630045">
                <a:tc>
                  <a:txBody>
                    <a:bodyPr/>
                    <a:lstStyle/>
                    <a:p>
                      <a:pPr algn="just">
                        <a:lnSpc>
                          <a:spcPct val="100000"/>
                        </a:lnSpc>
                      </a:pPr>
                      <a:r>
                        <a:rPr lang="en-US" sz="1400" dirty="0" smtClean="0">
                          <a:solidFill>
                            <a:srgbClr val="002060"/>
                          </a:solidFill>
                          <a:latin typeface="Times New Roman" panose="02020603050405020304" pitchFamily="18" charset="0"/>
                          <a:cs typeface="Times New Roman" panose="02020603050405020304" pitchFamily="18" charset="0"/>
                        </a:rPr>
                        <a:t>[2].</a:t>
                      </a:r>
                      <a:endParaRPr lang="en-US" sz="14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Suwito, M. Ashari, M. Rivai and M. A. Mustaghfirin, "Energy Consumption of Brushless DC Motor for Modern Irrigation System," 2019 International Seminar on Intelligent Technology and Its Applications (ISITIA), Bali, Indonesia, pp. 105-110.</a:t>
                      </a:r>
                      <a:endParaRPr lang="en-US" sz="1400" kern="1200" dirty="0" smtClean="0">
                        <a:solidFill>
                          <a:srgbClr val="002060"/>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lgn="just">
                        <a:lnSpc>
                          <a:spcPct val="100000"/>
                        </a:lnSpc>
                        <a:buFont typeface="Wingdings" panose="05000000000000000000" pitchFamily="2" charset="2"/>
                        <a:buChar cha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The</a:t>
                      </a:r>
                      <a:r>
                        <a:rPr lang="en-US" sz="1400" kern="1200" baseline="0" dirty="0" smtClean="0">
                          <a:solidFill>
                            <a:srgbClr val="002060"/>
                          </a:solidFill>
                          <a:effectLst/>
                          <a:latin typeface="Times New Roman" panose="02020603050405020304" pitchFamily="18" charset="0"/>
                          <a:ea typeface="+mn-ea"/>
                          <a:cs typeface="Times New Roman" panose="02020603050405020304" pitchFamily="18" charset="0"/>
                        </a:rPr>
                        <a:t> </a:t>
                      </a: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energy used in modern drip irrigation systems,</a:t>
                      </a:r>
                      <a:r>
                        <a:rPr lang="en-US" sz="1400" kern="1200" baseline="0" dirty="0" smtClean="0">
                          <a:solidFill>
                            <a:srgbClr val="002060"/>
                          </a:solidFill>
                          <a:effectLst/>
                          <a:latin typeface="Times New Roman" panose="02020603050405020304" pitchFamily="18" charset="0"/>
                          <a:ea typeface="+mn-ea"/>
                          <a:cs typeface="Times New Roman" panose="02020603050405020304" pitchFamily="18" charset="0"/>
                        </a:rPr>
                        <a:t> is calculated </a:t>
                      </a: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with water pumps driven by Brushless DC motors.</a:t>
                      </a:r>
                      <a:endParaRPr lang="en-US" sz="1400" kern="1200" dirty="0" smtClean="0">
                        <a:solidFill>
                          <a:srgbClr val="002060"/>
                        </a:solidFill>
                        <a:effectLst/>
                        <a:latin typeface="Times New Roman" panose="02020603050405020304" pitchFamily="18" charset="0"/>
                        <a:ea typeface="+mn-ea"/>
                        <a:cs typeface="Times New Roman" panose="02020603050405020304" pitchFamily="18" charset="0"/>
                      </a:endParaRPr>
                    </a:p>
                    <a:p>
                      <a:pPr marL="285750" indent="-285750" algn="just">
                        <a:lnSpc>
                          <a:spcPct val="100000"/>
                        </a:lnSpc>
                        <a:buFont typeface="Wingdings" panose="05000000000000000000" pitchFamily="2" charset="2"/>
                        <a:buChar cha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Direct water</a:t>
                      </a:r>
                      <a:r>
                        <a:rPr lang="en-US" sz="1400" kern="1200" baseline="0" dirty="0" smtClean="0">
                          <a:solidFill>
                            <a:srgbClr val="002060"/>
                          </a:solidFill>
                          <a:effectLst/>
                          <a:latin typeface="Times New Roman" panose="02020603050405020304" pitchFamily="18" charset="0"/>
                          <a:ea typeface="+mn-ea"/>
                          <a:cs typeface="Times New Roman" panose="02020603050405020304" pitchFamily="18" charset="0"/>
                        </a:rPr>
                        <a:t> pump method was used with which it can operate at all required water pressures.</a:t>
                      </a:r>
                      <a:endParaRPr lang="en-US" sz="14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indent="-285750" algn="just">
                        <a:lnSpc>
                          <a:spcPct val="100000"/>
                        </a:lnSpc>
                        <a:buFont typeface="Wingdings" panose="05000000000000000000" pitchFamily="2" charset="2"/>
                        <a:buChar cha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Here,</a:t>
                      </a:r>
                      <a:r>
                        <a:rPr lang="en-US" sz="1400" kern="1200" baseline="0" dirty="0" smtClean="0">
                          <a:solidFill>
                            <a:srgbClr val="002060"/>
                          </a:solidFill>
                          <a:effectLst/>
                          <a:latin typeface="Times New Roman" panose="02020603050405020304" pitchFamily="18" charset="0"/>
                          <a:ea typeface="+mn-ea"/>
                          <a:cs typeface="Times New Roman" panose="02020603050405020304" pitchFamily="18" charset="0"/>
                        </a:rPr>
                        <a:t> the </a:t>
                      </a: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system requires a flow of water with a certain pressure.</a:t>
                      </a:r>
                      <a:endParaRPr lang="en-US" sz="1400" kern="1200" dirty="0" smtClean="0">
                        <a:solidFill>
                          <a:srgbClr val="002060"/>
                        </a:solidFill>
                        <a:effectLst/>
                        <a:latin typeface="Times New Roman" panose="02020603050405020304" pitchFamily="18" charset="0"/>
                        <a:ea typeface="+mn-ea"/>
                        <a:cs typeface="Times New Roman" panose="02020603050405020304" pitchFamily="18" charset="0"/>
                      </a:endParaRPr>
                    </a:p>
                    <a:p>
                      <a:pPr marL="285750" indent="-285750" algn="just">
                        <a:lnSpc>
                          <a:spcPct val="100000"/>
                        </a:lnSpc>
                        <a:buFont typeface="Wingdings" panose="05000000000000000000" pitchFamily="2" charset="2"/>
                        <a:buChar cha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The irrigation system with overhead</a:t>
                      </a:r>
                      <a:r>
                        <a:rPr lang="en-US" sz="1400" kern="1200" baseline="0" dirty="0" smtClean="0">
                          <a:solidFill>
                            <a:srgbClr val="002060"/>
                          </a:solidFill>
                          <a:effectLst/>
                          <a:latin typeface="Times New Roman" panose="02020603050405020304" pitchFamily="18" charset="0"/>
                          <a:ea typeface="+mn-ea"/>
                          <a:cs typeface="Times New Roman" panose="02020603050405020304" pitchFamily="18" charset="0"/>
                        </a:rPr>
                        <a:t> </a:t>
                      </a: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water tank requires higher energy.</a:t>
                      </a:r>
                      <a:endParaRPr lang="en-US" sz="1400" dirty="0">
                        <a:solidFill>
                          <a:srgbClr val="002060"/>
                        </a:solidFill>
                        <a:latin typeface="Times New Roman" panose="02020603050405020304" pitchFamily="18" charset="0"/>
                        <a:cs typeface="Times New Roman" panose="02020603050405020304" pitchFamily="18" charset="0"/>
                      </a:endParaRPr>
                    </a:p>
                  </a:txBody>
                  <a:tcPr/>
                </a:tc>
              </a:tr>
              <a:tr h="2178685">
                <a:tc>
                  <a:txBody>
                    <a:bodyPr/>
                    <a:lstStyle/>
                    <a:p>
                      <a:pPr algn="just">
                        <a:lnSpc>
                          <a:spcPct val="100000"/>
                        </a:lnSpc>
                      </a:pPr>
                      <a:r>
                        <a:rPr lang="en-US" sz="1400" dirty="0" smtClean="0">
                          <a:solidFill>
                            <a:srgbClr val="002060"/>
                          </a:solidFill>
                          <a:latin typeface="Times New Roman" panose="02020603050405020304" pitchFamily="18" charset="0"/>
                          <a:cs typeface="Times New Roman" panose="02020603050405020304" pitchFamily="18" charset="0"/>
                        </a:rPr>
                        <a:t>[3].</a:t>
                      </a:r>
                      <a:endParaRPr lang="en-US" sz="14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R. Luciani, G. Laneve and M. JahJah, "Agricultural Monitoring, an Automatic Procedure for Crop Mapping and Yield Estimation: The Great Rift Valley of Kenya Case," in IEEE Journal of Selected Topics in Applied Earth Observations and Remote Sensing, vol. 12, no. 7, pp. 2196-2208, July 2018. </a:t>
                      </a:r>
                      <a:endParaRPr lang="en-US" sz="1400" kern="1200" dirty="0" smtClean="0">
                        <a:solidFill>
                          <a:srgbClr val="002060"/>
                        </a:solidFill>
                        <a:effectLst/>
                        <a:latin typeface="Times New Roman" panose="02020603050405020304" pitchFamily="18" charset="0"/>
                        <a:ea typeface="+mn-ea"/>
                        <a:cs typeface="Times New Roman" panose="02020603050405020304" pitchFamily="18" charset="0"/>
                      </a:endParaRPr>
                    </a:p>
                    <a:p>
                      <a:pPr algn="just">
                        <a:lnSpc>
                          <a:spcPct val="100000"/>
                        </a:lnSpc>
                      </a:pPr>
                      <a:endParaRPr lang="en-US" sz="14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indent="-285750" algn="just">
                        <a:lnSpc>
                          <a:spcPct val="100000"/>
                        </a:lnSpc>
                        <a:buFont typeface="Wingdings" panose="05000000000000000000" pitchFamily="2" charset="2"/>
                        <a:buChar cha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In this paper, a remote and automatic agricultural monitoring system is proposed.</a:t>
                      </a:r>
                      <a:endParaRPr lang="en-US" sz="1400" kern="1200" dirty="0" smtClean="0">
                        <a:solidFill>
                          <a:srgbClr val="002060"/>
                        </a:solidFill>
                        <a:effectLst/>
                        <a:latin typeface="Times New Roman" panose="02020603050405020304" pitchFamily="18" charset="0"/>
                        <a:ea typeface="+mn-ea"/>
                        <a:cs typeface="Times New Roman" panose="02020603050405020304" pitchFamily="18" charset="0"/>
                      </a:endParaRPr>
                    </a:p>
                    <a:p>
                      <a:pPr marL="285750" indent="-285750" algn="just">
                        <a:lnSpc>
                          <a:spcPct val="100000"/>
                        </a:lnSpc>
                        <a:buFont typeface="Wingdings" panose="05000000000000000000" pitchFamily="2" charset="2"/>
                        <a:buChar cha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The phonological profiles extracted by satellite imagery are compared with crop calendar data compiled by FAO for the area of interest. </a:t>
                      </a:r>
                      <a:endParaRPr lang="en-US" sz="14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indent="-285750" algn="just">
                        <a:lnSpc>
                          <a:spcPct val="100000"/>
                        </a:lnSpc>
                        <a:buFont typeface="Wingdings" panose="05000000000000000000" pitchFamily="2" charset="2"/>
                        <a:buChar cha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The combined use of phenological data and AEZs results in a robust methodology with a classification.</a:t>
                      </a:r>
                      <a:endParaRPr lang="en-US" sz="1400" kern="1200" dirty="0" smtClean="0">
                        <a:solidFill>
                          <a:srgbClr val="002060"/>
                        </a:solidFill>
                        <a:effectLst/>
                        <a:latin typeface="Times New Roman" panose="02020603050405020304" pitchFamily="18" charset="0"/>
                        <a:ea typeface="+mn-ea"/>
                        <a:cs typeface="Times New Roman" panose="02020603050405020304" pitchFamily="18" charset="0"/>
                      </a:endParaRPr>
                    </a:p>
                    <a:p>
                      <a:pPr marL="285750" indent="-285750" algn="just">
                        <a:lnSpc>
                          <a:spcPct val="100000"/>
                        </a:lnSpc>
                        <a:buFont typeface="Wingdings" panose="05000000000000000000" pitchFamily="2" charset="2"/>
                        <a:buChar cha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The</a:t>
                      </a:r>
                      <a:r>
                        <a:rPr lang="en-US" sz="1400" kern="1200" baseline="0" dirty="0" smtClean="0">
                          <a:solidFill>
                            <a:srgbClr val="002060"/>
                          </a:solidFill>
                          <a:effectLst/>
                          <a:latin typeface="Times New Roman" panose="02020603050405020304" pitchFamily="18" charset="0"/>
                          <a:ea typeface="+mn-ea"/>
                          <a:cs typeface="Times New Roman" panose="02020603050405020304" pitchFamily="18" charset="0"/>
                        </a:rPr>
                        <a:t> </a:t>
                      </a: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overall accuracy</a:t>
                      </a:r>
                      <a:r>
                        <a:rPr lang="en-US" sz="1400" kern="1200" baseline="0" dirty="0" smtClean="0">
                          <a:solidFill>
                            <a:srgbClr val="002060"/>
                          </a:solidFill>
                          <a:effectLst/>
                          <a:latin typeface="Times New Roman" panose="02020603050405020304" pitchFamily="18" charset="0"/>
                          <a:ea typeface="+mn-ea"/>
                          <a:cs typeface="Times New Roman" panose="02020603050405020304" pitchFamily="18" charset="0"/>
                        </a:rPr>
                        <a:t> is only 50%</a:t>
                      </a: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a:t>
                      </a:r>
                      <a:endParaRPr lang="en-US" sz="1400" dirty="0">
                        <a:solidFill>
                          <a:srgbClr val="002060"/>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83235" y="960755"/>
          <a:ext cx="11429365" cy="5694045"/>
        </p:xfrm>
        <a:graphic>
          <a:graphicData uri="http://schemas.openxmlformats.org/drawingml/2006/table">
            <a:tbl>
              <a:tblPr firstRow="1" bandRow="1">
                <a:tableStyleId>{21E4AEA4-8DFA-4A89-87EB-49C32662AFE0}</a:tableStyleId>
              </a:tblPr>
              <a:tblGrid>
                <a:gridCol w="846455"/>
                <a:gridCol w="3638550"/>
                <a:gridCol w="3726180"/>
                <a:gridCol w="3218180"/>
              </a:tblGrid>
              <a:tr h="767080">
                <a:tc>
                  <a:txBody>
                    <a:bodyPr/>
                    <a:lstStyle/>
                    <a:p>
                      <a:r>
                        <a:rPr lang="en-US" sz="1400" dirty="0" smtClean="0">
                          <a:solidFill>
                            <a:schemeClr val="bg1"/>
                          </a:solidFill>
                          <a:latin typeface="Times New Roman" panose="02020603050405020304" pitchFamily="18" charset="0"/>
                          <a:cs typeface="Times New Roman" panose="02020603050405020304" pitchFamily="18" charset="0"/>
                        </a:rPr>
                        <a:t>Sl.no</a:t>
                      </a:r>
                      <a:endParaRPr lang="en-US" sz="14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400" dirty="0" smtClean="0">
                          <a:solidFill>
                            <a:schemeClr val="bg1"/>
                          </a:solidFill>
                          <a:latin typeface="Times New Roman" panose="02020603050405020304" pitchFamily="18" charset="0"/>
                          <a:cs typeface="Times New Roman" panose="02020603050405020304" pitchFamily="18" charset="0"/>
                        </a:rPr>
                        <a:t>PAPER DETAILS</a:t>
                      </a:r>
                      <a:endParaRPr lang="en-US" sz="14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400" dirty="0" smtClean="0">
                          <a:solidFill>
                            <a:schemeClr val="bg1"/>
                          </a:solidFill>
                          <a:latin typeface="Times New Roman" panose="02020603050405020304" pitchFamily="18" charset="0"/>
                          <a:cs typeface="Times New Roman" panose="02020603050405020304" pitchFamily="18" charset="0"/>
                        </a:rPr>
                        <a:t>CONTRIBUTION</a:t>
                      </a:r>
                      <a:endParaRPr lang="en-US" sz="14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400" dirty="0" smtClean="0">
                          <a:solidFill>
                            <a:schemeClr val="bg1"/>
                          </a:solidFill>
                          <a:latin typeface="Times New Roman" panose="02020603050405020304" pitchFamily="18" charset="0"/>
                          <a:cs typeface="Times New Roman" panose="02020603050405020304" pitchFamily="18" charset="0"/>
                        </a:rPr>
                        <a:t>DRAWBACK</a:t>
                      </a:r>
                      <a:endParaRPr lang="en-US" sz="1400" dirty="0">
                        <a:solidFill>
                          <a:schemeClr val="bg1"/>
                        </a:solidFill>
                        <a:latin typeface="Times New Roman" panose="02020603050405020304" pitchFamily="18" charset="0"/>
                        <a:cs typeface="Times New Roman" panose="02020603050405020304" pitchFamily="18" charset="0"/>
                      </a:endParaRPr>
                    </a:p>
                  </a:txBody>
                  <a:tcPr/>
                </a:tc>
              </a:tr>
              <a:tr h="2410460">
                <a:tc>
                  <a:txBody>
                    <a:bodyPr/>
                    <a:lstStyle/>
                    <a:p>
                      <a:r>
                        <a:rPr lang="en-US" sz="1400" dirty="0" smtClean="0">
                          <a:solidFill>
                            <a:srgbClr val="002060"/>
                          </a:solidFill>
                          <a:latin typeface="Times New Roman" panose="02020603050405020304" pitchFamily="18" charset="0"/>
                          <a:cs typeface="Times New Roman" panose="02020603050405020304" pitchFamily="18" charset="0"/>
                        </a:rPr>
                        <a:t>[4].</a:t>
                      </a:r>
                      <a:endParaRPr lang="en-US" sz="14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400" u="none" dirty="0" smtClean="0">
                          <a:solidFill>
                            <a:srgbClr val="002060"/>
                          </a:solidFill>
                          <a:latin typeface="Times New Roman" panose="02020603050405020304" pitchFamily="18" charset="0"/>
                          <a:cs typeface="Times New Roman" panose="02020603050405020304" pitchFamily="18" charset="0"/>
                        </a:rPr>
                        <a:t>RNT Costa, DF Aroujo, Revista, Brasileira de A Macedo “Water Productivity with localized irrigation using groundwater and use water in the cultivation of plant species”,2018.</a:t>
                      </a:r>
                      <a:endParaRPr lang="en-US" sz="1400" u="none" dirty="0" smtClean="0">
                        <a:solidFill>
                          <a:srgbClr val="002060"/>
                        </a:solidFill>
                        <a:latin typeface="Times New Roman" panose="02020603050405020304" pitchFamily="18" charset="0"/>
                        <a:cs typeface="Times New Roman" panose="02020603050405020304" pitchFamily="18" charset="0"/>
                      </a:endParaRPr>
                    </a:p>
                    <a:p>
                      <a:endParaRPr lang="en-US" sz="14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defRPr/>
                      </a:pPr>
                      <a:r>
                        <a:rPr lang="en-US" sz="1400" dirty="0" smtClean="0">
                          <a:solidFill>
                            <a:srgbClr val="002060"/>
                          </a:solidFill>
                          <a:latin typeface="Times New Roman" panose="02020603050405020304" pitchFamily="18" charset="0"/>
                          <a:cs typeface="Times New Roman" panose="02020603050405020304" pitchFamily="18" charset="0"/>
                        </a:rPr>
                        <a:t>Water</a:t>
                      </a:r>
                      <a:r>
                        <a:rPr lang="en-US" sz="1400" baseline="0" dirty="0" smtClean="0">
                          <a:solidFill>
                            <a:srgbClr val="002060"/>
                          </a:solidFill>
                          <a:latin typeface="Times New Roman" panose="02020603050405020304" pitchFamily="18" charset="0"/>
                          <a:cs typeface="Times New Roman" panose="02020603050405020304" pitchFamily="18" charset="0"/>
                        </a:rPr>
                        <a:t> productivity with localized irrigation system with ground water was proposed.</a:t>
                      </a:r>
                      <a:endParaRPr lang="en-US" sz="1400" baseline="0" dirty="0" smtClean="0">
                        <a:solidFill>
                          <a:srgbClr val="002060"/>
                        </a:solidFill>
                        <a:latin typeface="Times New Roman" panose="02020603050405020304" pitchFamily="18" charset="0"/>
                        <a:cs typeface="Times New Roman" panose="02020603050405020304" pitchFamily="18" charset="0"/>
                      </a:endParaRPr>
                    </a:p>
                    <a:p>
                      <a:pPr marL="285750" marR="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defRP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To analyze the water saving potential of replacing the traditional, furrow-irrigated banana crop</a:t>
                      </a:r>
                      <a:r>
                        <a:rPr lang="en-US" sz="1400" kern="1200" baseline="0" dirty="0" smtClean="0">
                          <a:solidFill>
                            <a:srgbClr val="002060"/>
                          </a:solidFill>
                          <a:effectLst/>
                          <a:latin typeface="Times New Roman" panose="02020603050405020304" pitchFamily="18" charset="0"/>
                          <a:ea typeface="+mn-ea"/>
                          <a:cs typeface="Times New Roman" panose="02020603050405020304" pitchFamily="18" charset="0"/>
                        </a:rPr>
                        <a:t> by</a:t>
                      </a: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 inserting new cropping plans.</a:t>
                      </a:r>
                      <a:endParaRPr lang="en-US" sz="1400" dirty="0" smtClean="0">
                        <a:solidFill>
                          <a:srgbClr val="002060"/>
                        </a:solidFill>
                        <a:latin typeface="Times New Roman" panose="02020603050405020304" pitchFamily="18" charset="0"/>
                        <a:cs typeface="Times New Roman" panose="02020603050405020304" pitchFamily="18" charset="0"/>
                      </a:endParaRPr>
                    </a:p>
                    <a:p>
                      <a:endParaRPr lang="en-US" sz="14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The support capacity of shallow tube wells reveals  viable alternative for only the irrigation of small areas.</a:t>
                      </a:r>
                      <a:endParaRPr lang="en-US" sz="1400" dirty="0">
                        <a:solidFill>
                          <a:srgbClr val="002060"/>
                        </a:solidFill>
                        <a:latin typeface="Times New Roman" panose="02020603050405020304" pitchFamily="18" charset="0"/>
                        <a:cs typeface="Times New Roman" panose="02020603050405020304" pitchFamily="18" charset="0"/>
                      </a:endParaRPr>
                    </a:p>
                  </a:txBody>
                  <a:tcPr/>
                </a:tc>
              </a:tr>
              <a:tr h="2516505">
                <a:tc>
                  <a:txBody>
                    <a:bodyPr/>
                    <a:lstStyle/>
                    <a:p>
                      <a:r>
                        <a:rPr lang="en-US" sz="1400" dirty="0" smtClean="0">
                          <a:solidFill>
                            <a:srgbClr val="002060"/>
                          </a:solidFill>
                          <a:latin typeface="Times New Roman" panose="02020603050405020304" pitchFamily="18" charset="0"/>
                          <a:cs typeface="Times New Roman" panose="02020603050405020304" pitchFamily="18" charset="0"/>
                        </a:rPr>
                        <a:t>[5].</a:t>
                      </a:r>
                      <a:endParaRPr lang="en-US" sz="14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P. Jain, P. Kumar and D. K. Palwalia, "Irrigation management system with micro-controller application," 2017 1st International Conference on Electronics, Materials Engineering and Nano-Technology (IEMENTech), Kolkata, 2018, pp. 1-6.</a:t>
                      </a:r>
                      <a:endParaRPr lang="en-US" sz="1400" kern="1200" dirty="0" smtClean="0">
                        <a:solidFill>
                          <a:srgbClr val="002060"/>
                        </a:solidFill>
                        <a:effectLst/>
                        <a:latin typeface="Times New Roman" panose="02020603050405020304" pitchFamily="18" charset="0"/>
                        <a:ea typeface="+mn-ea"/>
                        <a:cs typeface="Times New Roman" panose="02020603050405020304" pitchFamily="18" charset="0"/>
                      </a:endParaRPr>
                    </a:p>
                    <a:p>
                      <a:endParaRPr lang="en-US" sz="14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marR="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defRP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This paper presents optimized irrigation scheme using automatic water control for performing crop specific irrigation activities.</a:t>
                      </a:r>
                      <a:endParaRPr lang="en-US" sz="1400" kern="1200" dirty="0" smtClean="0">
                        <a:solidFill>
                          <a:srgbClr val="002060"/>
                        </a:solidFill>
                        <a:effectLst/>
                        <a:latin typeface="Times New Roman" panose="02020603050405020304" pitchFamily="18" charset="0"/>
                        <a:ea typeface="+mn-ea"/>
                        <a:cs typeface="Times New Roman" panose="02020603050405020304" pitchFamily="18" charset="0"/>
                      </a:endParaRPr>
                    </a:p>
                    <a:p>
                      <a:pPr marL="285750" marR="0" indent="-285750" algn="l" defTabSz="457200" rtl="0" eaLnBrk="1" fontAlgn="auto" latinLnBrk="0" hangingPunct="1">
                        <a:lnSpc>
                          <a:spcPct val="100000"/>
                        </a:lnSpc>
                        <a:spcBef>
                          <a:spcPts val="0"/>
                        </a:spcBef>
                        <a:spcAft>
                          <a:spcPts val="0"/>
                        </a:spcAft>
                        <a:buClrTx/>
                        <a:buSzTx/>
                        <a:buFont typeface="Wingdings" panose="05000000000000000000" pitchFamily="2" charset="2"/>
                        <a:buChar char="§"/>
                        <a:defRPr/>
                      </a:pP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Low</a:t>
                      </a:r>
                      <a:r>
                        <a:rPr lang="en-US" sz="1400" kern="1200" baseline="0" dirty="0" smtClean="0">
                          <a:solidFill>
                            <a:srgbClr val="002060"/>
                          </a:solidFill>
                          <a:effectLst/>
                          <a:latin typeface="Times New Roman" panose="02020603050405020304" pitchFamily="18" charset="0"/>
                          <a:ea typeface="+mn-ea"/>
                          <a:cs typeface="Times New Roman" panose="02020603050405020304" pitchFamily="18" charset="0"/>
                        </a:rPr>
                        <a:t> </a:t>
                      </a:r>
                      <a:r>
                        <a:rPr lang="en-US" sz="1400" kern="1200" dirty="0" smtClean="0">
                          <a:solidFill>
                            <a:srgbClr val="002060"/>
                          </a:solidFill>
                          <a:effectLst/>
                          <a:latin typeface="Times New Roman" panose="02020603050405020304" pitchFamily="18" charset="0"/>
                          <a:ea typeface="+mn-ea"/>
                          <a:cs typeface="Times New Roman" panose="02020603050405020304" pitchFamily="18" charset="0"/>
                        </a:rPr>
                        <a:t>cost microcontroller like Arduino based interfacing unit, has been used in this paper to obtain low cost smart irrigation solution.</a:t>
                      </a:r>
                      <a:endParaRPr lang="en-US" sz="1400" kern="1200" dirty="0" smtClean="0">
                        <a:solidFill>
                          <a:srgbClr val="002060"/>
                        </a:solidFill>
                        <a:effectLst/>
                        <a:latin typeface="Times New Roman" panose="02020603050405020304" pitchFamily="18" charset="0"/>
                        <a:ea typeface="+mn-ea"/>
                        <a:cs typeface="Times New Roman" panose="02020603050405020304" pitchFamily="18" charset="0"/>
                      </a:endParaRPr>
                    </a:p>
                    <a:p>
                      <a:endParaRPr lang="en-US" sz="14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marL="285750" indent="-285750">
                        <a:buFont typeface="Wingdings" panose="05000000000000000000" pitchFamily="2" charset="2"/>
                        <a:buChar char="§"/>
                      </a:pPr>
                      <a:r>
                        <a:rPr lang="en-US" sz="1400" dirty="0" smtClean="0">
                          <a:solidFill>
                            <a:srgbClr val="002060"/>
                          </a:solidFill>
                          <a:latin typeface="Times New Roman" panose="02020603050405020304" pitchFamily="18" charset="0"/>
                          <a:cs typeface="Times New Roman" panose="02020603050405020304" pitchFamily="18" charset="0"/>
                        </a:rPr>
                        <a:t>Uneven water dispersion in cultivation area</a:t>
                      </a:r>
                      <a:r>
                        <a:rPr lang="en-US" sz="1400" baseline="0" dirty="0" smtClean="0">
                          <a:solidFill>
                            <a:srgbClr val="002060"/>
                          </a:solidFill>
                          <a:latin typeface="Times New Roman" panose="02020603050405020304" pitchFamily="18" charset="0"/>
                          <a:cs typeface="Times New Roman" panose="02020603050405020304" pitchFamily="18" charset="0"/>
                        </a:rPr>
                        <a:t> due to the excess water supply near the canal areas and deficient water supply in areas far from canal.</a:t>
                      </a:r>
                      <a:endParaRPr lang="en-US" sz="1400" baseline="0" dirty="0" smtClean="0">
                        <a:solidFill>
                          <a:srgbClr val="00206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400" baseline="0" dirty="0" smtClean="0">
                          <a:solidFill>
                            <a:srgbClr val="002060"/>
                          </a:solidFill>
                          <a:latin typeface="Times New Roman" panose="02020603050405020304" pitchFamily="18" charset="0"/>
                          <a:cs typeface="Times New Roman" panose="02020603050405020304" pitchFamily="18" charset="0"/>
                        </a:rPr>
                        <a:t>Border strip basin irrigation is complicated and suitable only for few crop yields.</a:t>
                      </a:r>
                      <a:endParaRPr lang="en-US" sz="1400" dirty="0">
                        <a:solidFill>
                          <a:srgbClr val="002060"/>
                        </a:solidFill>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261321" y="285234"/>
            <a:ext cx="2037737" cy="523220"/>
          </a:xfrm>
          <a:prstGeom prst="rect">
            <a:avLst/>
          </a:prstGeom>
        </p:spPr>
        <p:txBody>
          <a:bodyPr wrap="none">
            <a:spAutoFit/>
          </a:bodyPr>
          <a:lstStyle/>
          <a:p>
            <a:r>
              <a:rPr lang="en-US" sz="2800" dirty="0">
                <a:solidFill>
                  <a:srgbClr val="002060"/>
                </a:solidFill>
                <a:latin typeface="Times New Roman" panose="02020603050405020304" pitchFamily="18" charset="0"/>
                <a:cs typeface="Times New Roman" panose="02020603050405020304" pitchFamily="18" charset="0"/>
              </a:rPr>
              <a:t>Continued…</a:t>
            </a:r>
            <a:endParaRPr lang="en-US" sz="28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83028"/>
            <a:ext cx="8596668" cy="709749"/>
          </a:xfrm>
        </p:spPr>
        <p:txBody>
          <a:bodyPr>
            <a:normAutofit fontScale="90000"/>
          </a:bodyPr>
          <a:lstStyle/>
          <a:p>
            <a:pPr algn="ctr"/>
            <a:r>
              <a:rPr lang="en-US" b="1" dirty="0" smtClean="0">
                <a:solidFill>
                  <a:srgbClr val="002060"/>
                </a:solidFill>
                <a:latin typeface="Times New Roman" panose="02020603050405020304" pitchFamily="18" charset="0"/>
                <a:cs typeface="Times New Roman" panose="02020603050405020304" pitchFamily="18" charset="0"/>
              </a:rPr>
              <a:t>OVERVIEW OF WATER SCARCITY</a:t>
            </a:r>
            <a:br>
              <a:rPr lang="en-US" b="1" dirty="0" smtClean="0">
                <a:solidFill>
                  <a:srgbClr val="002060"/>
                </a:solidFill>
                <a:latin typeface="Times New Roman" panose="02020603050405020304" pitchFamily="18" charset="0"/>
                <a:cs typeface="Times New Roman" panose="02020603050405020304" pitchFamily="18" charset="0"/>
              </a:rPr>
            </a:b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545" y="992505"/>
            <a:ext cx="10616565" cy="5865495"/>
          </a:xfrm>
        </p:spPr>
        <p:txBody>
          <a:bodyPr>
            <a:noAutofit/>
          </a:bodyPr>
          <a:lstStyle/>
          <a:p>
            <a:pPr>
              <a:lnSpc>
                <a:spcPct val="200000"/>
              </a:lnSpc>
              <a:buFont typeface="Wingdings" panose="05000000000000000000" pitchFamily="2" charset="2"/>
              <a:buChar char="q"/>
            </a:pPr>
            <a:r>
              <a:rPr lang="en-US" b="1" dirty="0" smtClean="0">
                <a:solidFill>
                  <a:srgbClr val="0070C0"/>
                </a:solidFill>
                <a:latin typeface="Times New Roman" panose="02020603050405020304" pitchFamily="18" charset="0"/>
                <a:cs typeface="Times New Roman" panose="02020603050405020304" pitchFamily="18" charset="0"/>
              </a:rPr>
              <a:t>ADDRESSING WATER SCARCITY:</a:t>
            </a:r>
            <a:endParaRPr lang="en-US" b="1" dirty="0" smtClean="0">
              <a:solidFill>
                <a:srgbClr val="0070C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cs typeface="Times New Roman" panose="02020603050405020304" pitchFamily="18" charset="0"/>
              </a:rPr>
              <a:t>Modernization </a:t>
            </a:r>
            <a:r>
              <a:rPr lang="en-US" dirty="0">
                <a:solidFill>
                  <a:srgbClr val="002060"/>
                </a:solidFill>
                <a:latin typeface="Times New Roman" panose="02020603050405020304" pitchFamily="18" charset="0"/>
                <a:cs typeface="Times New Roman" panose="02020603050405020304" pitchFamily="18" charset="0"/>
              </a:rPr>
              <a:t>and optimization of irrigation systems have often been promoted in public and private agendas as tools to improve irrigation efficiency, producing </a:t>
            </a:r>
            <a:r>
              <a:rPr lang="en-US" dirty="0">
                <a:solidFill>
                  <a:srgbClr val="FF0000"/>
                </a:solidFill>
                <a:latin typeface="Times New Roman" panose="02020603050405020304" pitchFamily="18" charset="0"/>
                <a:cs typeface="Times New Roman" panose="02020603050405020304" pitchFamily="18" charset="0"/>
              </a:rPr>
              <a:t>more agricultural goods with less water input. </a:t>
            </a:r>
            <a:endParaRPr lang="en-US" dirty="0" smtClean="0">
              <a:solidFill>
                <a:srgbClr val="FF000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cs typeface="Times New Roman" panose="02020603050405020304" pitchFamily="18" charset="0"/>
              </a:rPr>
              <a:t>However</a:t>
            </a:r>
            <a:r>
              <a:rPr lang="en-US" dirty="0">
                <a:solidFill>
                  <a:srgbClr val="002060"/>
                </a:solidFill>
                <a:latin typeface="Times New Roman" panose="02020603050405020304" pitchFamily="18" charset="0"/>
                <a:cs typeface="Times New Roman" panose="02020603050405020304" pitchFamily="18" charset="0"/>
              </a:rPr>
              <a:t>, this represents just one approach to the solution of water problems. </a:t>
            </a:r>
            <a:endParaRPr lang="en-US" dirty="0">
              <a:solidFill>
                <a:srgbClr val="002060"/>
              </a:solidFill>
              <a:latin typeface="Times New Roman" panose="02020603050405020304" pitchFamily="18" charset="0"/>
              <a:cs typeface="Times New Roman" panose="02020603050405020304" pitchFamily="18" charset="0"/>
            </a:endParaRPr>
          </a:p>
          <a:p>
            <a:pPr>
              <a:lnSpc>
                <a:spcPct val="200000"/>
              </a:lnSpc>
              <a:buFont typeface="Wingdings" panose="05000000000000000000" pitchFamily="2" charset="2"/>
              <a:buChar char="Ø"/>
            </a:pPr>
            <a:r>
              <a:rPr lang="en-US" dirty="0" smtClean="0">
                <a:solidFill>
                  <a:srgbClr val="002060"/>
                </a:solidFill>
                <a:latin typeface="Times New Roman" panose="02020603050405020304" pitchFamily="18" charset="0"/>
                <a:cs typeface="Times New Roman" panose="02020603050405020304" pitchFamily="18" charset="0"/>
              </a:rPr>
              <a:t>The </a:t>
            </a:r>
            <a:r>
              <a:rPr lang="en-US" dirty="0">
                <a:solidFill>
                  <a:srgbClr val="002060"/>
                </a:solidFill>
                <a:latin typeface="Times New Roman" panose="02020603050405020304" pitchFamily="18" charset="0"/>
                <a:cs typeface="Times New Roman" panose="02020603050405020304" pitchFamily="18" charset="0"/>
              </a:rPr>
              <a:t>Available alternatives to overcome water scarcity in a given </a:t>
            </a:r>
            <a:r>
              <a:rPr lang="en-US" dirty="0" smtClean="0">
                <a:solidFill>
                  <a:srgbClr val="002060"/>
                </a:solidFill>
                <a:latin typeface="Times New Roman" panose="02020603050405020304" pitchFamily="18" charset="0"/>
                <a:cs typeface="Times New Roman" panose="02020603050405020304" pitchFamily="18" charset="0"/>
              </a:rPr>
              <a:t>society includes:</a:t>
            </a:r>
            <a:endParaRPr lang="en-US" dirty="0" smtClean="0">
              <a:solidFill>
                <a:srgbClr val="002060"/>
              </a:solidFill>
              <a:latin typeface="Times New Roman" panose="02020603050405020304" pitchFamily="18" charset="0"/>
              <a:cs typeface="Times New Roman" panose="02020603050405020304" pitchFamily="18" charset="0"/>
            </a:endParaRPr>
          </a:p>
          <a:p>
            <a:pPr>
              <a:lnSpc>
                <a:spcPct val="200000"/>
              </a:lnSpc>
              <a:buFont typeface="+mj-lt"/>
              <a:buAutoNum type="arabicPeriod"/>
            </a:pPr>
            <a:r>
              <a:rPr lang="en-US" dirty="0" smtClean="0">
                <a:solidFill>
                  <a:srgbClr val="002060"/>
                </a:solidFill>
                <a:latin typeface="Times New Roman" panose="02020603050405020304" pitchFamily="18" charset="0"/>
                <a:cs typeface="Times New Roman" panose="02020603050405020304" pitchFamily="18" charset="0"/>
              </a:rPr>
              <a:t>Using more virtual water.</a:t>
            </a:r>
            <a:endParaRPr lang="en-US" dirty="0" smtClean="0">
              <a:solidFill>
                <a:srgbClr val="002060"/>
              </a:solidFill>
              <a:latin typeface="Times New Roman" panose="02020603050405020304" pitchFamily="18" charset="0"/>
              <a:cs typeface="Times New Roman" panose="02020603050405020304" pitchFamily="18" charset="0"/>
            </a:endParaRPr>
          </a:p>
          <a:p>
            <a:pPr>
              <a:lnSpc>
                <a:spcPct val="200000"/>
              </a:lnSpc>
              <a:buFont typeface="+mj-lt"/>
              <a:buAutoNum type="arabicPeriod"/>
            </a:pPr>
            <a:r>
              <a:rPr lang="en-US" dirty="0" smtClean="0">
                <a:solidFill>
                  <a:srgbClr val="002060"/>
                </a:solidFill>
                <a:latin typeface="Times New Roman" panose="02020603050405020304" pitchFamily="18" charset="0"/>
                <a:cs typeface="Times New Roman" panose="02020603050405020304" pitchFamily="18" charset="0"/>
              </a:rPr>
              <a:t>Improve the economic efficiency of water.</a:t>
            </a:r>
            <a:endParaRPr lang="en-US" dirty="0" smtClean="0">
              <a:solidFill>
                <a:srgbClr val="002060"/>
              </a:solidFill>
              <a:latin typeface="Times New Roman" panose="02020603050405020304" pitchFamily="18" charset="0"/>
              <a:cs typeface="Times New Roman" panose="02020603050405020304" pitchFamily="18" charset="0"/>
            </a:endParaRPr>
          </a:p>
          <a:p>
            <a:pPr>
              <a:lnSpc>
                <a:spcPct val="200000"/>
              </a:lnSpc>
              <a:buFont typeface="+mj-lt"/>
              <a:buAutoNum type="arabicPeriod"/>
            </a:pPr>
            <a:r>
              <a:rPr lang="en-US" dirty="0" smtClean="0">
                <a:solidFill>
                  <a:srgbClr val="002060"/>
                </a:solidFill>
                <a:latin typeface="Times New Roman" panose="02020603050405020304" pitchFamily="18" charset="0"/>
                <a:cs typeface="Times New Roman" panose="02020603050405020304" pitchFamily="18" charset="0"/>
              </a:rPr>
              <a:t>Improve the technical efficiency of water.</a:t>
            </a:r>
            <a:endParaRPr lang="en-US" dirty="0">
              <a:solidFill>
                <a:srgbClr val="002060"/>
              </a:solidFill>
              <a:latin typeface="Times New Roman" panose="02020603050405020304" pitchFamily="18" charset="0"/>
              <a:cs typeface="Times New Roman" panose="02020603050405020304" pitchFamily="18" charset="0"/>
            </a:endParaRPr>
          </a:p>
          <a:p>
            <a:pPr>
              <a:lnSpc>
                <a:spcPct val="200000"/>
              </a:lnSpc>
            </a:pP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380" y="274320"/>
            <a:ext cx="10674350" cy="6201410"/>
          </a:xfrm>
        </p:spPr>
        <p:txBody>
          <a:bodyPr>
            <a:normAutofit/>
          </a:bodyPr>
          <a:lstStyle/>
          <a:p>
            <a:pPr marL="0" indent="0" algn="just">
              <a:lnSpc>
                <a:spcPct val="200000"/>
              </a:lnSpc>
              <a:buNone/>
            </a:pP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1.   </a:t>
            </a:r>
            <a:r>
              <a:rPr lang="en-US" sz="2000" b="1" dirty="0" smtClean="0">
                <a:solidFill>
                  <a:srgbClr val="0070C0"/>
                </a:solidFill>
                <a:latin typeface="Times New Roman" panose="02020603050405020304" pitchFamily="18" charset="0"/>
                <a:cs typeface="Times New Roman" panose="02020603050405020304" pitchFamily="18" charset="0"/>
              </a:rPr>
              <a:t>Using more virtual water:</a:t>
            </a:r>
            <a:endParaRPr lang="en-US" sz="2000" b="1" dirty="0" smtClean="0">
              <a:solidFill>
                <a:srgbClr val="0070C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This </a:t>
            </a:r>
            <a:r>
              <a:rPr lang="en-US" sz="2000" dirty="0">
                <a:solidFill>
                  <a:srgbClr val="002060"/>
                </a:solidFill>
                <a:latin typeface="Times New Roman" panose="02020603050405020304" pitchFamily="18" charset="0"/>
                <a:cs typeface="Times New Roman" panose="02020603050405020304" pitchFamily="18" charset="0"/>
              </a:rPr>
              <a:t>alternative consists of importing products requiring large amounts of water in their production. All water-stressed countries already resort to virtual water to some extent</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sz="2000" dirty="0" smtClean="0">
              <a:solidFill>
                <a:srgbClr val="00206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For </a:t>
            </a:r>
            <a:r>
              <a:rPr lang="en-US" sz="2000" dirty="0">
                <a:solidFill>
                  <a:srgbClr val="002060"/>
                </a:solidFill>
                <a:latin typeface="Times New Roman" panose="02020603050405020304" pitchFamily="18" charset="0"/>
                <a:cs typeface="Times New Roman" panose="02020603050405020304" pitchFamily="18" charset="0"/>
              </a:rPr>
              <a:t>instance, cereals and wheat flour are commonly imported commodities in dry </a:t>
            </a:r>
            <a:r>
              <a:rPr lang="en-US" sz="2000" dirty="0" smtClean="0">
                <a:solidFill>
                  <a:srgbClr val="002060"/>
                </a:solidFill>
                <a:latin typeface="Times New Roman" panose="02020603050405020304" pitchFamily="18" charset="0"/>
                <a:cs typeface="Times New Roman" panose="02020603050405020304" pitchFamily="18" charset="0"/>
              </a:rPr>
              <a:t>regions.</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smtClean="0">
                <a:solidFill>
                  <a:srgbClr val="002060"/>
                </a:solidFill>
                <a:latin typeface="Times New Roman" panose="02020603050405020304" pitchFamily="18" charset="0"/>
                <a:cs typeface="Times New Roman" panose="02020603050405020304" pitchFamily="18" charset="0"/>
              </a:rPr>
              <a:t>Middle </a:t>
            </a:r>
            <a:r>
              <a:rPr lang="en-US" sz="2000" dirty="0">
                <a:solidFill>
                  <a:srgbClr val="002060"/>
                </a:solidFill>
                <a:latin typeface="Times New Roman" panose="02020603050405020304" pitchFamily="18" charset="0"/>
                <a:cs typeface="Times New Roman" panose="02020603050405020304" pitchFamily="18" charset="0"/>
              </a:rPr>
              <a:t>Eastern and Northern African countries have had a sevenfold increase in these imports between 1960 and </a:t>
            </a:r>
            <a:r>
              <a:rPr lang="en-US" sz="2000" dirty="0" smtClean="0">
                <a:solidFill>
                  <a:srgbClr val="002060"/>
                </a:solidFill>
                <a:latin typeface="Times New Roman" panose="02020603050405020304" pitchFamily="18" charset="0"/>
                <a:cs typeface="Times New Roman" panose="02020603050405020304" pitchFamily="18" charset="0"/>
              </a:rPr>
              <a:t>1992.</a:t>
            </a:r>
            <a:endParaRPr lang="en-US" sz="2000" dirty="0" smtClean="0">
              <a:solidFill>
                <a:srgbClr val="00206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The </a:t>
            </a:r>
            <a:r>
              <a:rPr lang="en-US" sz="2000" dirty="0">
                <a:solidFill>
                  <a:srgbClr val="002060"/>
                </a:solidFill>
                <a:latin typeface="Times New Roman" panose="02020603050405020304" pitchFamily="18" charset="0"/>
                <a:cs typeface="Times New Roman" panose="02020603050405020304" pitchFamily="18" charset="0"/>
              </a:rPr>
              <a:t>virtual water balance of Australia showed a net export of 146,000 </a:t>
            </a:r>
            <a:r>
              <a:rPr lang="en-US" sz="2000" dirty="0" smtClean="0">
                <a:solidFill>
                  <a:srgbClr val="002060"/>
                </a:solidFill>
                <a:latin typeface="Times New Roman" panose="02020603050405020304" pitchFamily="18" charset="0"/>
                <a:cs typeface="Times New Roman" panose="02020603050405020304" pitchFamily="18" charset="0"/>
              </a:rPr>
              <a:t>hm3 of </a:t>
            </a:r>
            <a:r>
              <a:rPr lang="en-US" sz="2000" dirty="0">
                <a:solidFill>
                  <a:srgbClr val="002060"/>
                </a:solidFill>
                <a:latin typeface="Times New Roman" panose="02020603050405020304" pitchFamily="18" charset="0"/>
                <a:cs typeface="Times New Roman" panose="02020603050405020304" pitchFamily="18" charset="0"/>
              </a:rPr>
              <a:t>virtual water, while Spain was a net importer, with 83,000 </a:t>
            </a:r>
            <a:r>
              <a:rPr lang="en-US" sz="2000" dirty="0" smtClean="0">
                <a:solidFill>
                  <a:srgbClr val="002060"/>
                </a:solidFill>
                <a:latin typeface="Times New Roman" panose="02020603050405020304" pitchFamily="18" charset="0"/>
                <a:cs typeface="Times New Roman" panose="02020603050405020304" pitchFamily="18" charset="0"/>
              </a:rPr>
              <a:t>hm3. </a:t>
            </a:r>
            <a:endParaRPr lang="en-US" sz="2000"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259" y="444139"/>
            <a:ext cx="9616198" cy="5166150"/>
          </a:xfrm>
        </p:spPr>
        <p:txBody>
          <a:bodyPr/>
          <a:lstStyle/>
          <a:p>
            <a:pPr marL="0" indent="0" algn="just">
              <a:lnSpc>
                <a:spcPct val="200000"/>
              </a:lnSpc>
              <a:buNone/>
            </a:pP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2.   </a:t>
            </a:r>
            <a:r>
              <a:rPr lang="en-US" sz="2000" b="1" dirty="0" smtClean="0">
                <a:solidFill>
                  <a:srgbClr val="0070C0"/>
                </a:solidFill>
                <a:latin typeface="Times New Roman" panose="02020603050405020304" pitchFamily="18" charset="0"/>
                <a:cs typeface="Times New Roman" panose="02020603050405020304" pitchFamily="18" charset="0"/>
              </a:rPr>
              <a:t>Improve the economic efficiency of water:</a:t>
            </a:r>
            <a:endParaRPr lang="en-US" sz="2000" b="1" dirty="0" smtClean="0">
              <a:solidFill>
                <a:srgbClr val="0070C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Societies </a:t>
            </a:r>
            <a:r>
              <a:rPr lang="en-US" sz="2000" dirty="0">
                <a:solidFill>
                  <a:srgbClr val="002060"/>
                </a:solidFill>
                <a:latin typeface="Times New Roman" panose="02020603050405020304" pitchFamily="18" charset="0"/>
                <a:cs typeface="Times New Roman" panose="02020603050405020304" pitchFamily="18" charset="0"/>
              </a:rPr>
              <a:t>reassign water uses to obtain maximum return per unit of water. This alternative comprises changes between groups of water uses (usually from agricultural to industrial and urban uses), and within each group. </a:t>
            </a:r>
            <a:endParaRPr lang="en-US" sz="2000" dirty="0" smtClean="0">
              <a:solidFill>
                <a:srgbClr val="002060"/>
              </a:solidFill>
              <a:latin typeface="Times New Roman" panose="02020603050405020304" pitchFamily="18" charset="0"/>
              <a:cs typeface="Times New Roman" panose="02020603050405020304" pitchFamily="18" charset="0"/>
            </a:endParaRPr>
          </a:p>
          <a:p>
            <a:pPr algn="just">
              <a:lnSpc>
                <a:spcPct val="200000"/>
              </a:lnSpc>
              <a:buFont typeface="Wingdings" panose="05000000000000000000" pitchFamily="2" charset="2"/>
              <a:buChar char="Ø"/>
            </a:pPr>
            <a:r>
              <a:rPr lang="en-US" sz="2000" dirty="0" smtClean="0">
                <a:solidFill>
                  <a:srgbClr val="002060"/>
                </a:solidFill>
                <a:latin typeface="Times New Roman" panose="02020603050405020304" pitchFamily="18" charset="0"/>
                <a:cs typeface="Times New Roman" panose="02020603050405020304" pitchFamily="18" charset="0"/>
              </a:rPr>
              <a:t>In </a:t>
            </a:r>
            <a:r>
              <a:rPr lang="en-US" sz="2000" dirty="0">
                <a:solidFill>
                  <a:srgbClr val="002060"/>
                </a:solidFill>
                <a:latin typeface="Times New Roman" panose="02020603050405020304" pitchFamily="18" charset="0"/>
                <a:cs typeface="Times New Roman" panose="02020603050405020304" pitchFamily="18" charset="0"/>
              </a:rPr>
              <a:t>the agricultural sector, farmers respond to market rules (among other issues) searching for the highest return per unit land or per unit water, depending on the relative scarcity of both </a:t>
            </a:r>
            <a:r>
              <a:rPr lang="en-US" sz="2000" dirty="0" smtClean="0">
                <a:solidFill>
                  <a:srgbClr val="002060"/>
                </a:solidFill>
                <a:latin typeface="Times New Roman" panose="02020603050405020304" pitchFamily="18" charset="0"/>
                <a:cs typeface="Times New Roman" panose="02020603050405020304" pitchFamily="18" charset="0"/>
              </a:rPr>
              <a:t>resources.</a:t>
            </a:r>
            <a:endParaRPr lang="en-US" sz="2000" dirty="0" smtClean="0">
              <a:solidFill>
                <a:srgbClr val="002060"/>
              </a:solidFill>
              <a:latin typeface="Times New Roman" panose="02020603050405020304" pitchFamily="18" charset="0"/>
              <a:cs typeface="Times New Roman" panose="02020603050405020304" pitchFamily="18" charset="0"/>
            </a:endParaRPr>
          </a:p>
          <a:p>
            <a:pPr marL="0" indent="0" algn="just">
              <a:lnSpc>
                <a:spcPct val="200000"/>
              </a:lnSpc>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0</TotalTime>
  <Words>17813</Words>
  <Application>WPS Presentation</Application>
  <PresentationFormat>Widescreen</PresentationFormat>
  <Paragraphs>336</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SimSun</vt:lpstr>
      <vt:lpstr>Wingdings</vt:lpstr>
      <vt:lpstr>Wingdings 3</vt:lpstr>
      <vt:lpstr>Arial</vt:lpstr>
      <vt:lpstr>Times New Roman</vt:lpstr>
      <vt:lpstr>Microsoft YaHei</vt:lpstr>
      <vt:lpstr>Arial Unicode MS</vt:lpstr>
      <vt:lpstr>Trebuchet MS</vt:lpstr>
      <vt:lpstr>Calibri</vt:lpstr>
      <vt:lpstr>Algerian</vt:lpstr>
      <vt:lpstr>Facet</vt:lpstr>
      <vt:lpstr>PowerPoint 演示文稿</vt:lpstr>
      <vt:lpstr>CONTENTS</vt:lpstr>
      <vt:lpstr>INTRODUCTION</vt:lpstr>
      <vt:lpstr>Continued…</vt:lpstr>
      <vt:lpstr>LITERATURE REVIEW</vt:lpstr>
      <vt:lpstr>PowerPoint 演示文稿</vt:lpstr>
      <vt:lpstr>OVERVIEW OF WATER SCARCITY </vt:lpstr>
      <vt:lpstr>PowerPoint 演示文稿</vt:lpstr>
      <vt:lpstr>PowerPoint 演示文稿</vt:lpstr>
      <vt:lpstr>PowerPoint 演示文稿</vt:lpstr>
      <vt:lpstr>Continued…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Optimization of Water Management</vt:lpstr>
      <vt:lpstr>PowerPoint 演示文稿</vt:lpstr>
      <vt:lpstr>RESULTS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w10</dc:creator>
  <cp:lastModifiedBy>w10</cp:lastModifiedBy>
  <cp:revision>196</cp:revision>
  <dcterms:created xsi:type="dcterms:W3CDTF">2020-04-14T15:56:00Z</dcterms:created>
  <dcterms:modified xsi:type="dcterms:W3CDTF">2020-07-19T12:21:07Z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1033-11.2.0.9431</vt:lpwstr>
  </property>
</Properties>
</file>