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9" r:id="rId4"/>
    <p:sldId id="260" r:id="rId5"/>
    <p:sldId id="261" r:id="rId6"/>
    <p:sldId id="263" r:id="rId7"/>
    <p:sldId id="265" r:id="rId8"/>
    <p:sldId id="266" r:id="rId9"/>
    <p:sldId id="264" r:id="rId10"/>
    <p:sldId id="262" r:id="rId11"/>
  </p:sldIdLst>
  <p:sldSz cx="12192000" cy="6858000"/>
  <p:notesSz cx="6858000" cy="9144000"/>
  <p:embeddedFontLs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969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public.tableau.com/app/profile/navya.sree.jamalpur/viz/CropV_SProduction_16925323599580/CropProduction?publish=yes" TargetMode="External"/><Relationship Id="rId3" Type="http://schemas.openxmlformats.org/officeDocument/2006/relationships/hyperlink" Target="https://public.tableau.com/app/profile/navya.sree.jamalpur/viz/CropV_SProduction_16925323599580/CropvsProduction?publish=yes" TargetMode="External"/><Relationship Id="rId7" Type="http://schemas.openxmlformats.org/officeDocument/2006/relationships/hyperlink" Target="https://public.tableau.com/app/profile/navya.sree.jamalpur/viz/CropV_SProduction_16925323599580/SeasonvsProduction?publish=yes" TargetMode="External"/><Relationship Id="rId2" Type="http://schemas.openxmlformats.org/officeDocument/2006/relationships/hyperlink" Target="https://colab.research.google.com/drive/1rUkUJ-kHbYfIYMkC5a6HKlBo4t6rGTmY#scrollTo=atlEp5viqNth" TargetMode="External"/><Relationship Id="rId1" Type="http://schemas.openxmlformats.org/officeDocument/2006/relationships/slideLayout" Target="../slideLayouts/slideLayout3.xml"/><Relationship Id="rId6" Type="http://schemas.openxmlformats.org/officeDocument/2006/relationships/hyperlink" Target="https://public.tableau.com/app/profile/navya.sree.jamalpur/viz/CropV_SProduction_16925323599580/Productionineachstate?publish=yes" TargetMode="External"/><Relationship Id="rId11" Type="http://schemas.openxmlformats.org/officeDocument/2006/relationships/hyperlink" Target="https://public.tableau.com/app/profile/navya.sree.jamalpur/viz/CropV_SProduction_16925323599580/StateCropStory?publish=yes" TargetMode="External"/><Relationship Id="rId5" Type="http://schemas.openxmlformats.org/officeDocument/2006/relationships/hyperlink" Target="https://public.tableau.com/app/profile/navya.sree.jamalpur/viz/CropV_SProduction_16925323599580/Cropgrownineachstate?publish=yes" TargetMode="External"/><Relationship Id="rId10" Type="http://schemas.openxmlformats.org/officeDocument/2006/relationships/hyperlink" Target="https://public.tableau.com/app/profile/navya.sree.jamalpur/viz/CropV_SProduction_16925323599580/Dashboard3?publish=yes" TargetMode="External"/><Relationship Id="rId4" Type="http://schemas.openxmlformats.org/officeDocument/2006/relationships/hyperlink" Target="https://public.tableau.com/app/profile/navya.sree.jamalpur/viz/CropV_SProduction_16925323599580/StatevsCrop?publish=yes" TargetMode="External"/><Relationship Id="rId9" Type="http://schemas.openxmlformats.org/officeDocument/2006/relationships/hyperlink" Target="https://public.tableau.com/app/profile/navya.sree.jamalpur/viz/CropV_SProduction_16925323599580/Dashboard2?publish=y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UpDiag">
          <a:fgClr>
            <a:schemeClr val="lt1"/>
          </a:fgClr>
          <a:bgClr>
            <a:schemeClr val="bg1"/>
          </a:bgClr>
        </a:pattFill>
        <a:effectLst/>
      </p:bgPr>
    </p:bg>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251469" y="438538"/>
            <a:ext cx="7888825" cy="459999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IN" dirty="0">
                <a:latin typeface="Times New Roman" panose="02020603050405020304" pitchFamily="18" charset="0"/>
                <a:cs typeface="Times New Roman" panose="02020603050405020304" pitchFamily="18" charset="0"/>
              </a:rPr>
              <a:t>Crop Production Analysis in India</a:t>
            </a:r>
            <a:br>
              <a:rPr lang="en-IN" dirty="0"/>
            </a:br>
            <a:br>
              <a:rPr lang="en-IN" dirty="0"/>
            </a:br>
            <a:r>
              <a:rPr lang="en-IN" sz="2400" b="0" dirty="0">
                <a:latin typeface="Times New Roman" panose="02020603050405020304" pitchFamily="18" charset="0"/>
                <a:cs typeface="Times New Roman" panose="02020603050405020304" pitchFamily="18" charset="0"/>
              </a:rPr>
              <a:t>By:</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Jamalpur Navya Sree</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CRIN2301980</a:t>
            </a:r>
            <a:br>
              <a:rPr lang="en-IN"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dirty="0">
                <a:latin typeface="Times New Roman" panose="02020603050405020304" pitchFamily="18" charset="0"/>
                <a:cs typeface="Times New Roman" panose="02020603050405020304" pitchFamily="18" charset="0"/>
              </a:rPr>
              <a:t>Thank you</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03343" y="446314"/>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197" name="Google Shape;197;p2"/>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lt1"/>
              </a:buClr>
              <a:buSzPts val="1800"/>
              <a:buNone/>
            </a:pPr>
            <a:r>
              <a:rPr lang="en-US" sz="2000" b="0" i="0" dirty="0">
                <a:solidFill>
                  <a:schemeClr val="bg1"/>
                </a:solidFill>
                <a:effectLst/>
                <a:latin typeface="Times New Roman" panose="02020603050405020304" pitchFamily="18" charset="0"/>
                <a:cs typeface="Times New Roman" panose="02020603050405020304" pitchFamily="18" charset="0"/>
              </a:rPr>
              <a:t>Crop production analysis in India involves studying various aspects of agricultural practices, yields, and trends to understand the performance and challenges of crop cultivation in the country. This analysis provides valuable insights into factors affecting crop production, helps policymakers make informed decisions, and assists farmers in optimizing their agricultural practices.</a:t>
            </a:r>
            <a:endParaRPr sz="2000" dirty="0">
              <a:solidFill>
                <a:schemeClr val="bg1"/>
              </a:solidFill>
              <a:latin typeface="Times New Roman" panose="02020603050405020304" pitchFamily="18" charset="0"/>
              <a:cs typeface="Times New Roman" panose="02020603050405020304" pitchFamily="18" charset="0"/>
            </a:endParaRPr>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latin typeface="Times New Roman" panose="02020603050405020304" pitchFamily="18" charset="0"/>
                <a:cs typeface="Times New Roman" panose="02020603050405020304" pitchFamily="18" charset="0"/>
              </a:rPr>
              <a:t>Main KPIs</a:t>
            </a:r>
            <a:endParaRPr dirty="0">
              <a:latin typeface="Times New Roman" panose="02020603050405020304" pitchFamily="18" charset="0"/>
              <a:cs typeface="Times New Roman" panose="02020603050405020304" pitchFamily="18" charset="0"/>
            </a:endParaRP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dirty="0"/>
              <a:t> </a:t>
            </a:r>
            <a:endParaRPr dirty="0"/>
          </a:p>
        </p:txBody>
      </p:sp>
      <p:sp>
        <p:nvSpPr>
          <p:cNvPr id="230" name="Google Shape;230;p4"/>
          <p:cNvSpPr txBox="1">
            <a:spLocks noGrp="1"/>
          </p:cNvSpPr>
          <p:nvPr>
            <p:ph type="body" idx="4"/>
          </p:nvPr>
        </p:nvSpPr>
        <p:spPr>
          <a:xfrm flipH="1">
            <a:off x="830742" y="1753435"/>
            <a:ext cx="9207337" cy="26661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400"/>
              <a:buNone/>
            </a:pPr>
            <a:r>
              <a:rPr lang="en-IN" dirty="0">
                <a:latin typeface="Times New Roman" panose="02020603050405020304" pitchFamily="18" charset="0"/>
                <a:cs typeface="Times New Roman" panose="02020603050405020304" pitchFamily="18" charset="0"/>
              </a:rPr>
              <a:t>Seasons- Different Seasons of Crops</a:t>
            </a:r>
          </a:p>
          <a:p>
            <a:pPr marL="0" lvl="0" indent="0" algn="l" rtl="0">
              <a:lnSpc>
                <a:spcPct val="90000"/>
              </a:lnSpc>
              <a:spcBef>
                <a:spcPts val="1000"/>
              </a:spcBef>
              <a:spcAft>
                <a:spcPts val="0"/>
              </a:spcAft>
              <a:buClr>
                <a:schemeClr val="dk1"/>
              </a:buClr>
              <a:buSzPts val="2400"/>
              <a:buNone/>
            </a:pPr>
            <a:r>
              <a:rPr lang="en-IN" dirty="0">
                <a:latin typeface="Times New Roman" panose="02020603050405020304" pitchFamily="18" charset="0"/>
                <a:cs typeface="Times New Roman" panose="02020603050405020304" pitchFamily="18" charset="0"/>
              </a:rPr>
              <a:t>States- States in India</a:t>
            </a:r>
          </a:p>
          <a:p>
            <a:pPr marL="0" lvl="0" indent="0" algn="l" rtl="0">
              <a:lnSpc>
                <a:spcPct val="90000"/>
              </a:lnSpc>
              <a:spcBef>
                <a:spcPts val="1000"/>
              </a:spcBef>
              <a:spcAft>
                <a:spcPts val="0"/>
              </a:spcAft>
              <a:buClr>
                <a:schemeClr val="dk1"/>
              </a:buClr>
              <a:buSzPts val="2400"/>
              <a:buNone/>
            </a:pPr>
            <a:r>
              <a:rPr lang="en-IN" dirty="0">
                <a:latin typeface="Times New Roman" panose="02020603050405020304" pitchFamily="18" charset="0"/>
                <a:cs typeface="Times New Roman" panose="02020603050405020304" pitchFamily="18" charset="0"/>
              </a:rPr>
              <a:t>Crops- Different crops grown all over India</a:t>
            </a:r>
          </a:p>
          <a:p>
            <a:pPr marL="0" lvl="0" indent="0" algn="l" rtl="0">
              <a:lnSpc>
                <a:spcPct val="90000"/>
              </a:lnSpc>
              <a:spcBef>
                <a:spcPts val="1000"/>
              </a:spcBef>
              <a:spcAft>
                <a:spcPts val="0"/>
              </a:spcAft>
              <a:buClr>
                <a:schemeClr val="dk1"/>
              </a:buClr>
              <a:buSzPts val="2400"/>
              <a:buNone/>
            </a:pPr>
            <a:endParaRPr lang="en-IN"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2400"/>
              <a:buNone/>
            </a:pPr>
            <a:r>
              <a:rPr lang="en-IN" dirty="0">
                <a:latin typeface="Times New Roman" panose="02020603050405020304" pitchFamily="18" charset="0"/>
                <a:cs typeface="Times New Roman" panose="02020603050405020304" pitchFamily="18" charset="0"/>
              </a:rPr>
              <a:t>Insights drawn: </a:t>
            </a:r>
          </a:p>
          <a:p>
            <a:pPr marL="0" lvl="0" indent="0" algn="l" rtl="0">
              <a:lnSpc>
                <a:spcPct val="90000"/>
              </a:lnSpc>
              <a:spcBef>
                <a:spcPts val="1000"/>
              </a:spcBef>
              <a:spcAft>
                <a:spcPts val="0"/>
              </a:spcAft>
              <a:buClr>
                <a:schemeClr val="dk1"/>
              </a:buClr>
              <a:buSzPts val="2400"/>
              <a:buNone/>
            </a:pPr>
            <a:r>
              <a:rPr lang="en-IN" dirty="0">
                <a:latin typeface="Times New Roman" panose="02020603050405020304" pitchFamily="18" charset="0"/>
                <a:cs typeface="Times New Roman" panose="02020603050405020304" pitchFamily="18" charset="0"/>
              </a:rPr>
              <a:t>Major crop grown in India are wheat, rice and jowar in the states Madhya Pradesh, Punjab, Maharashtra.</a:t>
            </a:r>
          </a:p>
          <a:p>
            <a:pPr marL="0" lvl="0" indent="0" algn="l" rtl="0">
              <a:lnSpc>
                <a:spcPct val="90000"/>
              </a:lnSpc>
              <a:spcBef>
                <a:spcPts val="1000"/>
              </a:spcBef>
              <a:spcAft>
                <a:spcPts val="0"/>
              </a:spcAft>
              <a:buClr>
                <a:schemeClr val="dk1"/>
              </a:buClr>
              <a:buSzPts val="2400"/>
              <a:buNone/>
            </a:pPr>
            <a:r>
              <a:rPr lang="en-IN" dirty="0">
                <a:latin typeface="Times New Roman" panose="02020603050405020304" pitchFamily="18" charset="0"/>
                <a:cs typeface="Times New Roman" panose="02020603050405020304" pitchFamily="18" charset="0"/>
              </a:rPr>
              <a:t>Highest Crop Production of the country is from Uttar Pradesh</a:t>
            </a:r>
            <a:r>
              <a:rPr lang="en-IN" dirty="0"/>
              <a:t>.</a:t>
            </a:r>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Mock – up Dashboard</a:t>
            </a:r>
            <a:endParaRPr/>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3" name="Picture 2">
            <a:extLst>
              <a:ext uri="{FF2B5EF4-FFF2-40B4-BE49-F238E27FC236}">
                <a16:creationId xmlns:a16="http://schemas.microsoft.com/office/drawing/2014/main" id="{1886E0EA-6F46-B065-E87C-B76B8149A2DE}"/>
              </a:ext>
            </a:extLst>
          </p:cNvPr>
          <p:cNvPicPr>
            <a:picLocks noChangeAspect="1"/>
          </p:cNvPicPr>
          <p:nvPr/>
        </p:nvPicPr>
        <p:blipFill>
          <a:blip r:embed="rId3"/>
          <a:stretch>
            <a:fillRect/>
          </a:stretch>
        </p:blipFill>
        <p:spPr>
          <a:xfrm>
            <a:off x="1167492" y="1706563"/>
            <a:ext cx="5060118" cy="4595258"/>
          </a:xfrm>
          <a:prstGeom prst="rect">
            <a:avLst/>
          </a:prstGeom>
        </p:spPr>
      </p:pic>
      <p:pic>
        <p:nvPicPr>
          <p:cNvPr id="5" name="Picture 4">
            <a:extLst>
              <a:ext uri="{FF2B5EF4-FFF2-40B4-BE49-F238E27FC236}">
                <a16:creationId xmlns:a16="http://schemas.microsoft.com/office/drawing/2014/main" id="{6CF0A0A3-DC65-9405-C42E-D76B7D9093C1}"/>
              </a:ext>
            </a:extLst>
          </p:cNvPr>
          <p:cNvPicPr>
            <a:picLocks noChangeAspect="1"/>
          </p:cNvPicPr>
          <p:nvPr/>
        </p:nvPicPr>
        <p:blipFill>
          <a:blip r:embed="rId4"/>
          <a:stretch>
            <a:fillRect/>
          </a:stretch>
        </p:blipFill>
        <p:spPr>
          <a:xfrm>
            <a:off x="6514958" y="1601078"/>
            <a:ext cx="3276884" cy="45266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1025936" y="136525"/>
            <a:ext cx="4720524" cy="68847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4000" dirty="0"/>
              <a:t>My Design</a:t>
            </a:r>
            <a:endParaRPr sz="4000" dirty="0"/>
          </a:p>
        </p:txBody>
      </p:sp>
      <p:sp>
        <p:nvSpPr>
          <p:cNvPr id="250" name="Google Shape;250;p6"/>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51" name="Google Shape;2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5" name="Picture 4">
            <a:extLst>
              <a:ext uri="{FF2B5EF4-FFF2-40B4-BE49-F238E27FC236}">
                <a16:creationId xmlns:a16="http://schemas.microsoft.com/office/drawing/2014/main" id="{D3BB1F9B-1478-F3AF-1923-0F0C15D9323A}"/>
              </a:ext>
            </a:extLst>
          </p:cNvPr>
          <p:cNvPicPr>
            <a:picLocks noChangeAspect="1"/>
          </p:cNvPicPr>
          <p:nvPr/>
        </p:nvPicPr>
        <p:blipFill>
          <a:blip r:embed="rId3"/>
          <a:stretch>
            <a:fillRect/>
          </a:stretch>
        </p:blipFill>
        <p:spPr>
          <a:xfrm>
            <a:off x="62217" y="1182822"/>
            <a:ext cx="12026319" cy="5448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1025936" y="136525"/>
            <a:ext cx="4720524" cy="68847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4000" dirty="0"/>
              <a:t>My Design</a:t>
            </a:r>
            <a:endParaRPr sz="4000" dirty="0"/>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3" name="Picture 2">
            <a:extLst>
              <a:ext uri="{FF2B5EF4-FFF2-40B4-BE49-F238E27FC236}">
                <a16:creationId xmlns:a16="http://schemas.microsoft.com/office/drawing/2014/main" id="{F208A12B-B760-E930-D116-750A7D2DD168}"/>
              </a:ext>
            </a:extLst>
          </p:cNvPr>
          <p:cNvPicPr>
            <a:picLocks noChangeAspect="1"/>
          </p:cNvPicPr>
          <p:nvPr/>
        </p:nvPicPr>
        <p:blipFill>
          <a:blip r:embed="rId3"/>
          <a:stretch>
            <a:fillRect/>
          </a:stretch>
        </p:blipFill>
        <p:spPr>
          <a:xfrm>
            <a:off x="381000" y="998692"/>
            <a:ext cx="5860288" cy="5540220"/>
          </a:xfrm>
          <a:prstGeom prst="rect">
            <a:avLst/>
          </a:prstGeom>
        </p:spPr>
      </p:pic>
    </p:spTree>
    <p:extLst>
      <p:ext uri="{BB962C8B-B14F-4D97-AF65-F5344CB8AC3E}">
        <p14:creationId xmlns:p14="http://schemas.microsoft.com/office/powerpoint/2010/main" val="163001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8F4246-4F3C-F7F5-FBD8-A082026737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9" name="Picture 8">
            <a:extLst>
              <a:ext uri="{FF2B5EF4-FFF2-40B4-BE49-F238E27FC236}">
                <a16:creationId xmlns:a16="http://schemas.microsoft.com/office/drawing/2014/main" id="{31DD5E2E-FAC5-008B-C01A-1620C3A4A0A9}"/>
              </a:ext>
            </a:extLst>
          </p:cNvPr>
          <p:cNvPicPr>
            <a:picLocks noChangeAspect="1"/>
          </p:cNvPicPr>
          <p:nvPr/>
        </p:nvPicPr>
        <p:blipFill>
          <a:blip r:embed="rId2"/>
          <a:stretch>
            <a:fillRect/>
          </a:stretch>
        </p:blipFill>
        <p:spPr>
          <a:xfrm>
            <a:off x="1258041" y="492678"/>
            <a:ext cx="8702794" cy="5654530"/>
          </a:xfrm>
          <a:prstGeom prst="rect">
            <a:avLst/>
          </a:prstGeom>
        </p:spPr>
      </p:pic>
    </p:spTree>
    <p:extLst>
      <p:ext uri="{BB962C8B-B14F-4D97-AF65-F5344CB8AC3E}">
        <p14:creationId xmlns:p14="http://schemas.microsoft.com/office/powerpoint/2010/main" val="346596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A6324A-9AF8-AF36-7A47-6399AB45EB9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89B572D-A4DC-FB04-30F8-D0CE015421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Text Placeholder 5">
            <a:extLst>
              <a:ext uri="{FF2B5EF4-FFF2-40B4-BE49-F238E27FC236}">
                <a16:creationId xmlns:a16="http://schemas.microsoft.com/office/drawing/2014/main" id="{59388EF2-355B-BEA4-2FE8-8EB28EFCBCCD}"/>
              </a:ext>
            </a:extLst>
          </p:cNvPr>
          <p:cNvSpPr>
            <a:spLocks noGrp="1"/>
          </p:cNvSpPr>
          <p:nvPr>
            <p:ph type="body" idx="3"/>
          </p:nvPr>
        </p:nvSpPr>
        <p:spPr/>
        <p:txBody>
          <a:bodyPr/>
          <a:lstStyle/>
          <a:p>
            <a:endParaRPr lang="en-IN"/>
          </a:p>
        </p:txBody>
      </p:sp>
      <p:pic>
        <p:nvPicPr>
          <p:cNvPr id="9" name="Picture 8">
            <a:extLst>
              <a:ext uri="{FF2B5EF4-FFF2-40B4-BE49-F238E27FC236}">
                <a16:creationId xmlns:a16="http://schemas.microsoft.com/office/drawing/2014/main" id="{C258FB13-BEBD-8A61-804D-76DB3D3240AB}"/>
              </a:ext>
            </a:extLst>
          </p:cNvPr>
          <p:cNvPicPr>
            <a:picLocks noChangeAspect="1"/>
          </p:cNvPicPr>
          <p:nvPr/>
        </p:nvPicPr>
        <p:blipFill>
          <a:blip r:embed="rId2"/>
          <a:stretch>
            <a:fillRect/>
          </a:stretch>
        </p:blipFill>
        <p:spPr>
          <a:xfrm>
            <a:off x="1320983" y="475931"/>
            <a:ext cx="5707875" cy="5738357"/>
          </a:xfrm>
          <a:prstGeom prst="rect">
            <a:avLst/>
          </a:prstGeom>
        </p:spPr>
      </p:pic>
    </p:spTree>
    <p:extLst>
      <p:ext uri="{BB962C8B-B14F-4D97-AF65-F5344CB8AC3E}">
        <p14:creationId xmlns:p14="http://schemas.microsoft.com/office/powerpoint/2010/main" val="160951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BB238-32BD-FEE9-2DE9-CEF3A915484D}"/>
              </a:ext>
            </a:extLst>
          </p:cNvPr>
          <p:cNvSpPr>
            <a:spLocks noGrp="1"/>
          </p:cNvSpPr>
          <p:nvPr>
            <p:ph type="title"/>
          </p:nvPr>
        </p:nvSpPr>
        <p:spPr>
          <a:xfrm>
            <a:off x="1167492" y="136526"/>
            <a:ext cx="9779183" cy="810825"/>
          </a:xfrm>
        </p:spPr>
        <p:txBody>
          <a:bodyPr/>
          <a:lstStyle/>
          <a:p>
            <a:r>
              <a:rPr lang="en-IN" dirty="0"/>
              <a:t>References</a:t>
            </a:r>
          </a:p>
        </p:txBody>
      </p:sp>
      <p:sp>
        <p:nvSpPr>
          <p:cNvPr id="4" name="Slide Number Placeholder 3">
            <a:extLst>
              <a:ext uri="{FF2B5EF4-FFF2-40B4-BE49-F238E27FC236}">
                <a16:creationId xmlns:a16="http://schemas.microsoft.com/office/drawing/2014/main" id="{9E762C0C-B2CC-5FAF-D849-11A5433FE8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Text Placeholder 5">
            <a:extLst>
              <a:ext uri="{FF2B5EF4-FFF2-40B4-BE49-F238E27FC236}">
                <a16:creationId xmlns:a16="http://schemas.microsoft.com/office/drawing/2014/main" id="{D878F361-DC93-C791-E4F8-7D546F4D03A5}"/>
              </a:ext>
            </a:extLst>
          </p:cNvPr>
          <p:cNvSpPr>
            <a:spLocks noGrp="1"/>
          </p:cNvSpPr>
          <p:nvPr>
            <p:ph type="body" idx="3"/>
          </p:nvPr>
        </p:nvSpPr>
        <p:spPr>
          <a:xfrm>
            <a:off x="486033" y="1046206"/>
            <a:ext cx="10898659" cy="4975653"/>
          </a:xfrm>
        </p:spPr>
        <p:txBody>
          <a:bodyPr/>
          <a:lstStyle/>
          <a:p>
            <a:r>
              <a:rPr lang="en-US" dirty="0" err="1">
                <a:latin typeface="Times New Roman" panose="02020603050405020304" pitchFamily="18" charset="0"/>
                <a:cs typeface="Times New Roman" panose="02020603050405020304" pitchFamily="18" charset="0"/>
              </a:rPr>
              <a:t>Colab</a:t>
            </a:r>
            <a:r>
              <a:rPr lang="en-US" dirty="0">
                <a:latin typeface="Times New Roman" panose="02020603050405020304" pitchFamily="18" charset="0"/>
                <a:cs typeface="Times New Roman" panose="02020603050405020304" pitchFamily="18" charset="0"/>
              </a:rPr>
              <a:t> link</a:t>
            </a:r>
            <a:r>
              <a:rPr lang="en-US" dirty="0"/>
              <a:t>: </a:t>
            </a:r>
            <a:r>
              <a:rPr lang="en-US" sz="1400" b="0" dirty="0">
                <a:hlinkClick r:id="rId2"/>
              </a:rPr>
              <a:t>https://colab.research.google.com/drive/1rUkUJ-kHbYfIYMkC5a6HKlBo4t6rGTmY#scrollTo=atlEp5viqNth</a:t>
            </a:r>
            <a:r>
              <a:rPr lang="en-US" sz="1400" b="0" dirty="0"/>
              <a:t> </a:t>
            </a:r>
          </a:p>
          <a:p>
            <a:endParaRPr lang="en-US" sz="1400" b="0" dirty="0">
              <a:latin typeface="Times New Roman" panose="02020603050405020304" pitchFamily="18" charset="0"/>
              <a:cs typeface="Times New Roman" panose="02020603050405020304" pitchFamily="18" charset="0"/>
            </a:endParaRPr>
          </a:p>
          <a:p>
            <a:endParaRPr lang="en-US" sz="1400" b="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Tableau Links</a:t>
            </a:r>
            <a:r>
              <a:rPr lang="en-US" sz="2000" b="0" dirty="0">
                <a:latin typeface="Times New Roman" panose="02020603050405020304" pitchFamily="18" charset="0"/>
                <a:cs typeface="Times New Roman" panose="02020603050405020304" pitchFamily="18" charset="0"/>
              </a:rPr>
              <a:t>:</a:t>
            </a:r>
          </a:p>
          <a:p>
            <a:pPr marL="514350" indent="-285750">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hlinkClick r:id="rId3"/>
              </a:rPr>
              <a:t>https://public.tableau.com/app/profile/navya.sree.jamalpur/viz/CropV_SProduction_16925323599580/CropvsProduction?publish=yes</a:t>
            </a:r>
            <a:r>
              <a:rPr lang="en-US" sz="1400" b="0" dirty="0">
                <a:latin typeface="Times New Roman" panose="02020603050405020304" pitchFamily="18" charset="0"/>
                <a:cs typeface="Times New Roman" panose="02020603050405020304" pitchFamily="18" charset="0"/>
              </a:rPr>
              <a:t> </a:t>
            </a:r>
          </a:p>
          <a:p>
            <a:pPr marL="514350" indent="-285750">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hlinkClick r:id="rId4"/>
              </a:rPr>
              <a:t>https://public.tableau.com/app/profile/navya.sree.jamalpur/viz/CropV_SProduction_16925323599580/StatevsCrop?publish=yes</a:t>
            </a:r>
            <a:r>
              <a:rPr lang="en-US" sz="1400" b="0" dirty="0">
                <a:latin typeface="Times New Roman" panose="02020603050405020304" pitchFamily="18" charset="0"/>
                <a:cs typeface="Times New Roman" panose="02020603050405020304" pitchFamily="18" charset="0"/>
              </a:rPr>
              <a:t> </a:t>
            </a:r>
          </a:p>
          <a:p>
            <a:pPr marL="514350" indent="-285750">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hlinkClick r:id="rId5"/>
              </a:rPr>
              <a:t>https://public.tableau.com/app/profile/navya.sree.jamalpur/viz/CropV_SProduction_16925323599580/Cropgrownineachstate?publish=yes</a:t>
            </a:r>
            <a:r>
              <a:rPr lang="en-US" sz="1400" b="0" dirty="0">
                <a:latin typeface="Times New Roman" panose="02020603050405020304" pitchFamily="18" charset="0"/>
                <a:cs typeface="Times New Roman" panose="02020603050405020304" pitchFamily="18" charset="0"/>
              </a:rPr>
              <a:t> </a:t>
            </a:r>
          </a:p>
          <a:p>
            <a:pPr marL="514350" indent="-285750">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hlinkClick r:id="rId6"/>
              </a:rPr>
              <a:t>https://public.tableau.com/app/profile/navya.sree.jamalpur/viz/CropV_SProduction_16925323599580/Productionineachstate?publish=yes</a:t>
            </a:r>
            <a:r>
              <a:rPr lang="en-US" sz="1400" b="0" dirty="0">
                <a:latin typeface="Times New Roman" panose="02020603050405020304" pitchFamily="18" charset="0"/>
                <a:cs typeface="Times New Roman" panose="02020603050405020304" pitchFamily="18" charset="0"/>
              </a:rPr>
              <a:t> </a:t>
            </a:r>
          </a:p>
          <a:p>
            <a:pPr marL="514350" indent="-285750">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hlinkClick r:id="rId7"/>
              </a:rPr>
              <a:t>https://public.tableau.com/app/profile/navya.sree.jamalpur/viz/CropV_SProduction_16925323599580/SeasonvsProduction?publish=yes</a:t>
            </a:r>
            <a:r>
              <a:rPr lang="en-US" sz="1400" b="0" dirty="0">
                <a:latin typeface="Times New Roman" panose="02020603050405020304" pitchFamily="18" charset="0"/>
                <a:cs typeface="Times New Roman" panose="02020603050405020304" pitchFamily="18" charset="0"/>
              </a:rPr>
              <a:t> </a:t>
            </a:r>
          </a:p>
          <a:p>
            <a:pPr marL="514350" indent="-285750">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hlinkClick r:id="rId8"/>
              </a:rPr>
              <a:t>https://public.tableau.com/app/profile/navya.sree.jamalpur/viz/CropV_SProduction_16925323599580/CropProduction?publish=yes</a:t>
            </a:r>
            <a:r>
              <a:rPr lang="en-US" sz="1400" b="0" dirty="0">
                <a:latin typeface="Times New Roman" panose="02020603050405020304" pitchFamily="18" charset="0"/>
                <a:cs typeface="Times New Roman" panose="02020603050405020304" pitchFamily="18" charset="0"/>
              </a:rPr>
              <a:t> </a:t>
            </a:r>
          </a:p>
          <a:p>
            <a:pPr marL="514350" indent="-285750">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hlinkClick r:id="rId9"/>
              </a:rPr>
              <a:t>https://public.tableau.com/app/profile/navya.sree.jamalpur/viz/CropV_SProduction_16925323599580/Dashboard2?publish=yes</a:t>
            </a:r>
            <a:r>
              <a:rPr lang="en-US" sz="1400" b="0" dirty="0">
                <a:latin typeface="Times New Roman" panose="02020603050405020304" pitchFamily="18" charset="0"/>
                <a:cs typeface="Times New Roman" panose="02020603050405020304" pitchFamily="18" charset="0"/>
              </a:rPr>
              <a:t> </a:t>
            </a:r>
          </a:p>
          <a:p>
            <a:pPr marL="514350" indent="-285750">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hlinkClick r:id="rId10"/>
              </a:rPr>
              <a:t>https://public.tableau.com/app/profile/navya.sree.jamalpur/viz/CropV_SProduction_16925323599580/Dashboard3?publish=yes</a:t>
            </a:r>
            <a:r>
              <a:rPr lang="en-US" sz="1400" b="0" dirty="0">
                <a:latin typeface="Times New Roman" panose="02020603050405020304" pitchFamily="18" charset="0"/>
                <a:cs typeface="Times New Roman" panose="02020603050405020304" pitchFamily="18" charset="0"/>
              </a:rPr>
              <a:t> </a:t>
            </a:r>
          </a:p>
          <a:p>
            <a:pPr marL="514350" indent="-285750">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hlinkClick r:id="rId11"/>
              </a:rPr>
              <a:t>https://public.tableau.com/app/profile/navya.sree.jamalpur/viz/CropV_SProduction_16925323599580/StateCropStory?publish=yes</a:t>
            </a:r>
            <a:r>
              <a:rPr lang="en-US" sz="1400" b="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6631635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452</Words>
  <Application>Microsoft Office PowerPoint</Application>
  <PresentationFormat>Widescreen</PresentationFormat>
  <Paragraphs>41</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Crop Production Analysis in India  By: Jamalpur Navya Sree CRIN2301980 </vt:lpstr>
      <vt:lpstr>Introduction</vt:lpstr>
      <vt:lpstr>Main KPIs</vt:lpstr>
      <vt:lpstr>Mock – up Dashboard</vt:lpstr>
      <vt:lpstr>My Design</vt:lpstr>
      <vt:lpstr>My Design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 in India</dc:title>
  <dc:creator>NAVEEN SRINIVASAN</dc:creator>
  <cp:lastModifiedBy>navya sree</cp:lastModifiedBy>
  <cp:revision>3</cp:revision>
  <dcterms:created xsi:type="dcterms:W3CDTF">2022-12-29T06:36:15Z</dcterms:created>
  <dcterms:modified xsi:type="dcterms:W3CDTF">2023-08-20T18:22:12Z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