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1" r:id="rId6"/>
    <p:sldId id="270" r:id="rId7"/>
    <p:sldId id="276" r:id="rId8"/>
    <p:sldId id="277" r:id="rId9"/>
    <p:sldId id="267" r:id="rId10"/>
    <p:sldId id="271"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uka Midde" initials="RM" lastIdx="1" clrIdx="0">
    <p:extLst>
      <p:ext uri="{19B8F6BF-5375-455C-9EA6-DF929625EA0E}">
        <p15:presenceInfo xmlns:p15="http://schemas.microsoft.com/office/powerpoint/2012/main" xmlns="" userId="949f87b9bc67a9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FFF48-5372-4237-BD3B-C8A97E16FD4E}" type="datetimeFigureOut">
              <a:rPr lang="en-IN" smtClean="0"/>
              <a:pPr/>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6910E2-5F11-49DB-BB5C-75CAD644030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FFF48-5372-4237-BD3B-C8A97E16FD4E}" type="datetimeFigureOut">
              <a:rPr lang="en-IN" smtClean="0"/>
              <a:pPr/>
              <a:t>16-12-2020</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910E2-5F11-49DB-BB5C-75CAD644030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6737F-CF4E-4DC5-80BA-D223EE130013}"/>
              </a:ext>
            </a:extLst>
          </p:cNvPr>
          <p:cNvSpPr>
            <a:spLocks noGrp="1"/>
          </p:cNvSpPr>
          <p:nvPr>
            <p:ph type="ctrTitle"/>
          </p:nvPr>
        </p:nvSpPr>
        <p:spPr>
          <a:xfrm>
            <a:off x="0" y="1070087"/>
            <a:ext cx="12192000" cy="1116106"/>
          </a:xfrm>
        </p:spPr>
        <p:txBody>
          <a:bodyPr>
            <a:normAutofit/>
          </a:bodyPr>
          <a:lstStyle/>
          <a:p>
            <a:r>
              <a:rPr lang="en-US" b="1" dirty="0" smtClean="0">
                <a:solidFill>
                  <a:srgbClr val="002060"/>
                </a:solidFill>
                <a:latin typeface="Times New Roman" panose="02020603050405020304" pitchFamily="18" charset="0"/>
                <a:cs typeface="Times New Roman" panose="02020603050405020304" pitchFamily="18" charset="0"/>
              </a:rPr>
              <a:t>E-Registration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4C637E6-DE52-48BF-BF27-57A728C8BA2A}"/>
              </a:ext>
            </a:extLst>
          </p:cNvPr>
          <p:cNvSpPr>
            <a:spLocks noGrp="1"/>
          </p:cNvSpPr>
          <p:nvPr>
            <p:ph type="subTitle" idx="1"/>
          </p:nvPr>
        </p:nvSpPr>
        <p:spPr>
          <a:xfrm>
            <a:off x="672355" y="4136994"/>
            <a:ext cx="5924388" cy="2721006"/>
          </a:xfrm>
        </p:spPr>
        <p:txBody>
          <a:bodyPr>
            <a:normAutofit/>
          </a:bodyPr>
          <a:lstStyle/>
          <a:p>
            <a:pPr algn="l"/>
            <a:r>
              <a:rPr lang="en-IN" sz="2000" b="1" dirty="0">
                <a:solidFill>
                  <a:srgbClr val="002060"/>
                </a:solidFill>
                <a:latin typeface="Times New Roman" pitchFamily="18" charset="0"/>
                <a:cs typeface="Times New Roman" pitchFamily="18" charset="0"/>
              </a:rPr>
              <a:t>Project Associates : </a:t>
            </a:r>
          </a:p>
          <a:p>
            <a:pPr algn="l"/>
            <a:r>
              <a:rPr lang="en-IN" sz="2000" b="1" dirty="0">
                <a:solidFill>
                  <a:schemeClr val="tx1"/>
                </a:solidFill>
                <a:latin typeface="Times New Roman" pitchFamily="18" charset="0"/>
                <a:cs typeface="Times New Roman" pitchFamily="18" charset="0"/>
              </a:rPr>
              <a:t>                                                           </a:t>
            </a:r>
          </a:p>
          <a:p>
            <a:pPr algn="l"/>
            <a:r>
              <a:rPr lang="en-IN" sz="2000" b="1" dirty="0" smtClean="0">
                <a:solidFill>
                  <a:schemeClr val="tx1"/>
                </a:solidFill>
                <a:latin typeface="Times New Roman" pitchFamily="18" charset="0"/>
                <a:cs typeface="Times New Roman" pitchFamily="18" charset="0"/>
              </a:rPr>
              <a:t>K</a:t>
            </a:r>
            <a:r>
              <a:rPr lang="en-IN" sz="2000" b="1" cap="none" dirty="0" smtClean="0">
                <a:solidFill>
                  <a:schemeClr val="tx1"/>
                </a:solidFill>
                <a:latin typeface="Times New Roman" pitchFamily="18" charset="0"/>
                <a:cs typeface="Times New Roman" pitchFamily="18" charset="0"/>
              </a:rPr>
              <a:t>. </a:t>
            </a:r>
            <a:r>
              <a:rPr lang="en-IN" sz="2000" b="1" cap="none" dirty="0" err="1" smtClean="0">
                <a:solidFill>
                  <a:schemeClr val="tx1"/>
                </a:solidFill>
                <a:latin typeface="Times New Roman" pitchFamily="18" charset="0"/>
                <a:cs typeface="Times New Roman" pitchFamily="18" charset="0"/>
              </a:rPr>
              <a:t>Anusha</a:t>
            </a:r>
            <a:r>
              <a:rPr lang="en-IN" sz="2000" b="1" cap="none" dirty="0" smtClean="0">
                <a:solidFill>
                  <a:schemeClr val="tx1"/>
                </a:solidFill>
                <a:latin typeface="Times New Roman" pitchFamily="18" charset="0"/>
                <a:cs typeface="Times New Roman" pitchFamily="18" charset="0"/>
              </a:rPr>
              <a:t> </a:t>
            </a:r>
            <a:r>
              <a:rPr lang="en-IN" sz="2000" b="1" dirty="0">
                <a:solidFill>
                  <a:schemeClr val="tx1"/>
                </a:solidFill>
                <a:latin typeface="Times New Roman" pitchFamily="18" charset="0"/>
                <a:cs typeface="Times New Roman" pitchFamily="18" charset="0"/>
              </a:rPr>
              <a:t>	</a:t>
            </a:r>
            <a:r>
              <a:rPr lang="en-IN" sz="2000" b="1" dirty="0" smtClean="0">
                <a:solidFill>
                  <a:schemeClr val="tx1"/>
                </a:solidFill>
                <a:latin typeface="Times New Roman" pitchFamily="18" charset="0"/>
                <a:cs typeface="Times New Roman" pitchFamily="18" charset="0"/>
              </a:rPr>
              <a:t>              -17K61A0554</a:t>
            </a:r>
            <a:endParaRPr lang="en-IN" sz="2000" b="1" dirty="0">
              <a:solidFill>
                <a:schemeClr val="tx1"/>
              </a:solidFill>
              <a:latin typeface="Times New Roman" pitchFamily="18" charset="0"/>
              <a:cs typeface="Times New Roman" pitchFamily="18" charset="0"/>
            </a:endParaRPr>
          </a:p>
          <a:p>
            <a:pPr algn="l"/>
            <a:r>
              <a:rPr lang="en-IN" sz="2000" b="1" dirty="0">
                <a:solidFill>
                  <a:schemeClr val="tx1"/>
                </a:solidFill>
                <a:latin typeface="Times New Roman" pitchFamily="18" charset="0"/>
                <a:cs typeface="Times New Roman" pitchFamily="18" charset="0"/>
              </a:rPr>
              <a:t>K</a:t>
            </a:r>
            <a:r>
              <a:rPr lang="en-IN" sz="2000" b="1" cap="none" dirty="0" smtClean="0">
                <a:solidFill>
                  <a:schemeClr val="tx1"/>
                </a:solidFill>
                <a:latin typeface="Times New Roman" pitchFamily="18" charset="0"/>
                <a:cs typeface="Times New Roman" pitchFamily="18" charset="0"/>
              </a:rPr>
              <a:t>. </a:t>
            </a:r>
            <a:r>
              <a:rPr lang="en-IN" sz="2000" b="1" cap="none" dirty="0" err="1" smtClean="0">
                <a:solidFill>
                  <a:schemeClr val="tx1"/>
                </a:solidFill>
                <a:latin typeface="Times New Roman" pitchFamily="18" charset="0"/>
                <a:cs typeface="Times New Roman" pitchFamily="18" charset="0"/>
              </a:rPr>
              <a:t>Durga</a:t>
            </a:r>
            <a:r>
              <a:rPr lang="en-IN" sz="2000" b="1" cap="none" dirty="0" smtClean="0">
                <a:solidFill>
                  <a:schemeClr val="tx1"/>
                </a:solidFill>
                <a:latin typeface="Times New Roman" pitchFamily="18" charset="0"/>
                <a:cs typeface="Times New Roman" pitchFamily="18" charset="0"/>
              </a:rPr>
              <a:t> </a:t>
            </a:r>
            <a:r>
              <a:rPr lang="en-IN" sz="2000" b="1" cap="none" dirty="0" err="1" smtClean="0">
                <a:solidFill>
                  <a:schemeClr val="tx1"/>
                </a:solidFill>
                <a:latin typeface="Times New Roman" pitchFamily="18" charset="0"/>
                <a:cs typeface="Times New Roman" pitchFamily="18" charset="0"/>
              </a:rPr>
              <a:t>Navya</a:t>
            </a:r>
            <a:r>
              <a:rPr lang="en-IN" sz="2000" b="1" cap="none" dirty="0" smtClean="0">
                <a:solidFill>
                  <a:schemeClr val="tx1"/>
                </a:solidFill>
                <a:latin typeface="Times New Roman" pitchFamily="18" charset="0"/>
                <a:cs typeface="Times New Roman" pitchFamily="18" charset="0"/>
              </a:rPr>
              <a:t> Sri</a:t>
            </a:r>
            <a:r>
              <a:rPr lang="en-IN" sz="2000" b="1" dirty="0">
                <a:solidFill>
                  <a:schemeClr val="tx1"/>
                </a:solidFill>
                <a:latin typeface="Times New Roman" pitchFamily="18" charset="0"/>
                <a:cs typeface="Times New Roman" pitchFamily="18" charset="0"/>
              </a:rPr>
              <a:t>	</a:t>
            </a:r>
            <a:r>
              <a:rPr lang="en-IN" sz="2000" b="1" dirty="0" smtClean="0">
                <a:solidFill>
                  <a:schemeClr val="tx1"/>
                </a:solidFill>
                <a:latin typeface="Times New Roman" pitchFamily="18" charset="0"/>
                <a:cs typeface="Times New Roman" pitchFamily="18" charset="0"/>
              </a:rPr>
              <a:t>-</a:t>
            </a:r>
            <a:r>
              <a:rPr lang="en-IN" sz="2000" b="1" cap="none" dirty="0" smtClean="0">
                <a:solidFill>
                  <a:schemeClr val="tx1"/>
                </a:solidFill>
                <a:latin typeface="Times New Roman" pitchFamily="18" charset="0"/>
                <a:cs typeface="Times New Roman" pitchFamily="18" charset="0"/>
              </a:rPr>
              <a:t>17K61A0557</a:t>
            </a:r>
            <a:endParaRPr lang="en-IN" sz="2000" b="1" cap="none" dirty="0">
              <a:solidFill>
                <a:schemeClr val="tx1"/>
              </a:solidFill>
              <a:latin typeface="Times New Roman" pitchFamily="18" charset="0"/>
              <a:cs typeface="Times New Roman" pitchFamily="18" charset="0"/>
            </a:endParaRPr>
          </a:p>
          <a:p>
            <a:pPr algn="l"/>
            <a:r>
              <a:rPr lang="en-IN" sz="2000" b="1" dirty="0">
                <a:solidFill>
                  <a:schemeClr val="tx1"/>
                </a:solidFill>
                <a:latin typeface="Times New Roman" pitchFamily="18" charset="0"/>
                <a:cs typeface="Times New Roman" pitchFamily="18" charset="0"/>
              </a:rPr>
              <a:t>G</a:t>
            </a:r>
            <a:r>
              <a:rPr lang="en-IN" sz="2000" b="1" cap="none" dirty="0" smtClean="0">
                <a:solidFill>
                  <a:schemeClr val="tx1"/>
                </a:solidFill>
                <a:latin typeface="Times New Roman" pitchFamily="18" charset="0"/>
                <a:cs typeface="Times New Roman" pitchFamily="18" charset="0"/>
              </a:rPr>
              <a:t>. </a:t>
            </a:r>
            <a:r>
              <a:rPr lang="en-IN" sz="2000" b="1" dirty="0" err="1" smtClean="0">
                <a:solidFill>
                  <a:schemeClr val="tx1"/>
                </a:solidFill>
                <a:latin typeface="Times New Roman" pitchFamily="18" charset="0"/>
                <a:cs typeface="Times New Roman" pitchFamily="18" charset="0"/>
              </a:rPr>
              <a:t>Naresh</a:t>
            </a:r>
            <a:r>
              <a:rPr lang="en-IN" sz="2000" b="1" dirty="0">
                <a:solidFill>
                  <a:schemeClr val="tx1"/>
                </a:solidFill>
                <a:latin typeface="Times New Roman" pitchFamily="18" charset="0"/>
                <a:cs typeface="Times New Roman" pitchFamily="18" charset="0"/>
              </a:rPr>
              <a:t>		-</a:t>
            </a:r>
            <a:r>
              <a:rPr lang="en-IN" sz="2000" b="1" cap="none" dirty="0" smtClean="0">
                <a:solidFill>
                  <a:schemeClr val="tx1"/>
                </a:solidFill>
                <a:latin typeface="Times New Roman" pitchFamily="18" charset="0"/>
                <a:cs typeface="Times New Roman" pitchFamily="18" charset="0"/>
              </a:rPr>
              <a:t>17K61A05D8</a:t>
            </a:r>
            <a:endParaRPr lang="en-IN" sz="2000" b="1" cap="none" dirty="0">
              <a:solidFill>
                <a:schemeClr val="tx1"/>
              </a:solidFill>
              <a:latin typeface="Times New Roman" pitchFamily="18" charset="0"/>
              <a:cs typeface="Times New Roman" pitchFamily="18" charset="0"/>
            </a:endParaRPr>
          </a:p>
          <a:p>
            <a:pPr algn="l"/>
            <a:r>
              <a:rPr lang="en-IN" sz="2000" b="1" dirty="0">
                <a:solidFill>
                  <a:schemeClr val="tx1"/>
                </a:solidFill>
                <a:latin typeface="Times New Roman" pitchFamily="18" charset="0"/>
                <a:cs typeface="Times New Roman" pitchFamily="18" charset="0"/>
              </a:rPr>
              <a:t>A</a:t>
            </a:r>
            <a:r>
              <a:rPr lang="en-IN" sz="2000" b="1" cap="none" dirty="0" smtClean="0">
                <a:solidFill>
                  <a:schemeClr val="tx1"/>
                </a:solidFill>
                <a:latin typeface="Times New Roman" pitchFamily="18" charset="0"/>
                <a:cs typeface="Times New Roman" pitchFamily="18" charset="0"/>
              </a:rPr>
              <a:t>. </a:t>
            </a:r>
            <a:r>
              <a:rPr lang="en-IN" sz="2000" b="1" dirty="0" err="1" smtClean="0">
                <a:solidFill>
                  <a:schemeClr val="tx1"/>
                </a:solidFill>
                <a:latin typeface="Times New Roman" pitchFamily="18" charset="0"/>
                <a:cs typeface="Times New Roman" pitchFamily="18" charset="0"/>
              </a:rPr>
              <a:t>Chamanthi</a:t>
            </a:r>
            <a:r>
              <a:rPr lang="en-IN" sz="2000" b="1" dirty="0">
                <a:solidFill>
                  <a:schemeClr val="tx1"/>
                </a:solidFill>
                <a:latin typeface="Times New Roman" pitchFamily="18" charset="0"/>
                <a:cs typeface="Times New Roman" pitchFamily="18" charset="0"/>
              </a:rPr>
              <a:t>		-</a:t>
            </a:r>
            <a:r>
              <a:rPr lang="en-IN" sz="2000" b="1" cap="none" dirty="0" smtClean="0">
                <a:solidFill>
                  <a:schemeClr val="tx1"/>
                </a:solidFill>
                <a:latin typeface="Times New Roman" pitchFamily="18" charset="0"/>
                <a:cs typeface="Times New Roman" pitchFamily="18" charset="0"/>
              </a:rPr>
              <a:t>17K61A0502</a:t>
            </a:r>
            <a:endParaRPr lang="en-IN" sz="2000" b="1" cap="none" dirty="0">
              <a:solidFill>
                <a:schemeClr val="tx1"/>
              </a:solidFill>
              <a:latin typeface="Times New Roman" pitchFamily="18" charset="0"/>
              <a:cs typeface="Times New Roman" pitchFamily="18" charset="0"/>
            </a:endParaRPr>
          </a:p>
        </p:txBody>
      </p:sp>
      <p:sp>
        <p:nvSpPr>
          <p:cNvPr id="4" name="Subtitle 2">
            <a:extLst>
              <a:ext uri="{FF2B5EF4-FFF2-40B4-BE49-F238E27FC236}">
                <a16:creationId xmlns:a16="http://schemas.microsoft.com/office/drawing/2014/main" xmlns="" id="{84C637E6-DE52-48BF-BF27-57A728C8BA2A}"/>
              </a:ext>
            </a:extLst>
          </p:cNvPr>
          <p:cNvSpPr txBox="1">
            <a:spLocks/>
          </p:cNvSpPr>
          <p:nvPr/>
        </p:nvSpPr>
        <p:spPr>
          <a:xfrm>
            <a:off x="7308332" y="4136994"/>
            <a:ext cx="4079631" cy="2721006"/>
          </a:xfrm>
          <a:prstGeom prst="rect">
            <a:avLst/>
          </a:prstGeom>
        </p:spPr>
        <p:txBody>
          <a:bodyPr vert="horz" lIns="91440" tIns="45720" rIns="91440" bIns="45720" rtlCol="0">
            <a:normAutofit/>
          </a:bodyPr>
          <a:lstStyle/>
          <a:p>
            <a:pPr marR="0" lvl="0" algn="ctr" defTabSz="914400" fontAlgn="auto">
              <a:lnSpc>
                <a:spcPct val="100000"/>
              </a:lnSpc>
              <a:spcBef>
                <a:spcPct val="20000"/>
              </a:spcBef>
              <a:spcAft>
                <a:spcPts val="0"/>
              </a:spcAft>
              <a:buClrTx/>
              <a:buSzTx/>
              <a:tabLst/>
              <a:defRPr/>
            </a:pPr>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    </a:t>
            </a:r>
            <a:r>
              <a:rPr lang="en-IN" sz="2000" b="1" dirty="0" smtClean="0">
                <a:solidFill>
                  <a:srgbClr val="002060"/>
                </a:solidFill>
                <a:latin typeface="Times New Roman" pitchFamily="18" charset="0"/>
                <a:cs typeface="Times New Roman" pitchFamily="18" charset="0"/>
              </a:rPr>
              <a:t>Project </a:t>
            </a:r>
            <a:r>
              <a:rPr lang="en-IN" sz="2000" b="1" dirty="0">
                <a:solidFill>
                  <a:srgbClr val="002060"/>
                </a:solidFill>
                <a:latin typeface="Times New Roman" pitchFamily="18" charset="0"/>
                <a:cs typeface="Times New Roman" pitchFamily="18" charset="0"/>
              </a:rPr>
              <a:t>Guide</a:t>
            </a:r>
          </a:p>
          <a:p>
            <a:pPr marR="0" lvl="0" algn="ctr" defTabSz="914400" fontAlgn="auto">
              <a:lnSpc>
                <a:spcPct val="100000"/>
              </a:lnSpc>
              <a:spcBef>
                <a:spcPct val="20000"/>
              </a:spcBef>
              <a:spcAft>
                <a:spcPts val="0"/>
              </a:spcAft>
              <a:buClrTx/>
              <a:buSzTx/>
              <a:tabLst/>
              <a:defRPr/>
            </a:pPr>
            <a:r>
              <a:rPr lang="en-IN" sz="2000" b="1" dirty="0">
                <a:solidFill>
                  <a:srgbClr val="002060"/>
                </a:solidFill>
                <a:latin typeface="Times New Roman" pitchFamily="18" charset="0"/>
                <a:cs typeface="Times New Roman" pitchFamily="18" charset="0"/>
              </a:rPr>
              <a:t> </a:t>
            </a:r>
          </a:p>
          <a:p>
            <a:pPr marR="0" lvl="0" defTabSz="914400" fontAlgn="auto">
              <a:lnSpc>
                <a:spcPct val="100000"/>
              </a:lnSpc>
              <a:spcBef>
                <a:spcPct val="20000"/>
              </a:spcBef>
              <a:spcAft>
                <a:spcPts val="0"/>
              </a:spcAft>
              <a:buClrTx/>
              <a:buSzTx/>
              <a:tabLst/>
              <a:defRPr/>
            </a:pPr>
            <a:r>
              <a:rPr lang="en-IN" sz="2000" b="1" dirty="0">
                <a:latin typeface="Times New Roman" pitchFamily="18" charset="0"/>
                <a:cs typeface="Times New Roman" pitchFamily="18" charset="0"/>
              </a:rPr>
              <a:t>	Dr. P. Kiran Kumar , </a:t>
            </a:r>
            <a:r>
              <a:rPr lang="en-IN" sz="2000" b="1" dirty="0" err="1">
                <a:latin typeface="Times New Roman" pitchFamily="18" charset="0"/>
                <a:cs typeface="Times New Roman" pitchFamily="18" charset="0"/>
              </a:rPr>
              <a:t>Ph.D</a:t>
            </a:r>
            <a:endParaRPr lang="en-IN" sz="2000" b="1" dirty="0">
              <a:latin typeface="Times New Roman" pitchFamily="18" charset="0"/>
              <a:cs typeface="Times New Roman" pitchFamily="18" charset="0"/>
            </a:endParaRPr>
          </a:p>
          <a:p>
            <a:pPr marR="0" lvl="0" defTabSz="914400" fontAlgn="auto">
              <a:lnSpc>
                <a:spcPct val="100000"/>
              </a:lnSpc>
              <a:spcBef>
                <a:spcPct val="20000"/>
              </a:spcBef>
              <a:spcAft>
                <a:spcPts val="0"/>
              </a:spcAft>
              <a:buClrTx/>
              <a:buSzTx/>
              <a:tabLst/>
              <a:defRPr/>
            </a:pPr>
            <a:r>
              <a:rPr lang="en-IN" sz="2000" b="1" dirty="0">
                <a:latin typeface="Times New Roman" pitchFamily="18" charset="0"/>
                <a:cs typeface="Times New Roman" pitchFamily="18" charset="0"/>
              </a:rPr>
              <a:t>	        Associate Professor</a:t>
            </a:r>
          </a:p>
        </p:txBody>
      </p:sp>
      <p:sp>
        <p:nvSpPr>
          <p:cNvPr id="5" name="Subtitle 2">
            <a:extLst>
              <a:ext uri="{FF2B5EF4-FFF2-40B4-BE49-F238E27FC236}">
                <a16:creationId xmlns:a16="http://schemas.microsoft.com/office/drawing/2014/main" xmlns="" id="{66F35370-C9B5-415B-B282-22F37422F748}"/>
              </a:ext>
            </a:extLst>
          </p:cNvPr>
          <p:cNvSpPr txBox="1">
            <a:spLocks/>
          </p:cNvSpPr>
          <p:nvPr/>
        </p:nvSpPr>
        <p:spPr>
          <a:xfrm>
            <a:off x="4025155" y="2623352"/>
            <a:ext cx="4920578" cy="88117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IN" sz="2000" b="1" dirty="0">
              <a:solidFill>
                <a:schemeClr val="tx1"/>
              </a:solidFill>
              <a:latin typeface="Times New Roman" pitchFamily="18" charset="0"/>
              <a:cs typeface="Times New Roman" pitchFamily="18" charset="0"/>
            </a:endParaRPr>
          </a:p>
        </p:txBody>
      </p:sp>
      <p:sp>
        <p:nvSpPr>
          <p:cNvPr id="6" name="Subtitle 2">
            <a:extLst>
              <a:ext uri="{FF2B5EF4-FFF2-40B4-BE49-F238E27FC236}">
                <a16:creationId xmlns:a16="http://schemas.microsoft.com/office/drawing/2014/main" xmlns="" id="{D509B1AE-5553-4327-AACC-9DEF9D274204}"/>
              </a:ext>
            </a:extLst>
          </p:cNvPr>
          <p:cNvSpPr txBox="1">
            <a:spLocks/>
          </p:cNvSpPr>
          <p:nvPr/>
        </p:nvSpPr>
        <p:spPr>
          <a:xfrm>
            <a:off x="3810306" y="2623352"/>
            <a:ext cx="4920578" cy="6835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000" b="1" dirty="0">
                <a:solidFill>
                  <a:schemeClr val="tx1"/>
                </a:solidFill>
                <a:latin typeface="Times New Roman" pitchFamily="18" charset="0"/>
                <a:cs typeface="Times New Roman" pitchFamily="18" charset="0"/>
              </a:rPr>
              <a:t>Batch No : </a:t>
            </a:r>
            <a:r>
              <a:rPr lang="en-IN" sz="2000" b="1" dirty="0" smtClean="0">
                <a:solidFill>
                  <a:schemeClr val="tx1"/>
                </a:solidFill>
                <a:latin typeface="Times New Roman" pitchFamily="18" charset="0"/>
                <a:cs typeface="Times New Roman" pitchFamily="18" charset="0"/>
              </a:rPr>
              <a:t>11</a:t>
            </a:r>
            <a:endParaRPr lang="en-IN" sz="2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0438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62DED-2370-48D5-ACC4-285D90D0C7BD}"/>
              </a:ext>
            </a:extLst>
          </p:cNvPr>
          <p:cNvSpPr>
            <a:spLocks noGrp="1"/>
          </p:cNvSpPr>
          <p:nvPr>
            <p:ph type="title"/>
          </p:nvPr>
        </p:nvSpPr>
        <p:spPr>
          <a:xfrm>
            <a:off x="0" y="329389"/>
            <a:ext cx="12192000" cy="1074198"/>
          </a:xfrm>
        </p:spPr>
        <p:txBody>
          <a:bodyPr/>
          <a:lstStyle/>
          <a:p>
            <a:r>
              <a:rPr lang="en-IN" b="1" dirty="0">
                <a:solidFill>
                  <a:srgbClr val="00206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A8318D8C-ABC3-46F8-970D-C9F899FC868E}"/>
              </a:ext>
            </a:extLst>
          </p:cNvPr>
          <p:cNvSpPr>
            <a:spLocks noGrp="1"/>
          </p:cNvSpPr>
          <p:nvPr>
            <p:ph idx="1"/>
          </p:nvPr>
        </p:nvSpPr>
        <p:spPr>
          <a:xfrm>
            <a:off x="1021976" y="1846555"/>
            <a:ext cx="10179423" cy="4234649"/>
          </a:xfrm>
        </p:spPr>
        <p:txBody>
          <a:bodyPr>
            <a:normAutofit lnSpcReduction="10000"/>
          </a:bodyPr>
          <a:lstStyle/>
          <a:p>
            <a:pPr marL="457200" indent="-457200" algn="just">
              <a:buFont typeface="+mj-lt"/>
              <a:buAutoNum type="arabicPeriod"/>
            </a:pPr>
            <a:r>
              <a:rPr lang="en-IN" sz="2200" dirty="0"/>
              <a:t>Patel, </a:t>
            </a:r>
            <a:r>
              <a:rPr lang="en-IN" sz="2200" dirty="0" err="1"/>
              <a:t>Marmik</a:t>
            </a:r>
            <a:r>
              <a:rPr lang="en-IN" sz="2200" dirty="0"/>
              <a:t>, </a:t>
            </a:r>
            <a:r>
              <a:rPr lang="en-IN" sz="2200" dirty="0" err="1"/>
              <a:t>Devangi</a:t>
            </a:r>
            <a:r>
              <a:rPr lang="en-IN" sz="2200" dirty="0"/>
              <a:t> Rami, and Mukesh </a:t>
            </a:r>
            <a:r>
              <a:rPr lang="en-IN" sz="2200" dirty="0" err="1"/>
              <a:t>Soni</a:t>
            </a:r>
            <a:r>
              <a:rPr lang="en-IN" sz="2200" dirty="0"/>
              <a:t>. "Next Generation Web for Alumni Web Portal." </a:t>
            </a:r>
            <a:r>
              <a:rPr lang="en-IN" sz="2200" i="1" dirty="0"/>
              <a:t>Intelligent Communication Technologies and Virtual Mobile Networks</a:t>
            </a:r>
            <a:r>
              <a:rPr lang="en-IN" sz="2200" dirty="0"/>
              <a:t>. Springer, Cham, 2019.</a:t>
            </a:r>
            <a:endParaRPr lang="en-IN"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200" dirty="0"/>
              <a:t>Nadu–India, Tamil. "Alumni Interaction System.“</a:t>
            </a:r>
          </a:p>
          <a:p>
            <a:pPr marL="457200" indent="-457200" algn="just">
              <a:buFont typeface="+mj-lt"/>
              <a:buAutoNum type="arabicPeriod"/>
            </a:pPr>
            <a:endParaRPr lang="en-IN" sz="2200" dirty="0"/>
          </a:p>
          <a:p>
            <a:pPr marL="457200" indent="-457200" algn="just">
              <a:buFont typeface="+mj-lt"/>
              <a:buAutoNum type="arabicPeriod"/>
            </a:pPr>
            <a:r>
              <a:rPr lang="en-IN" sz="2200" dirty="0" err="1"/>
              <a:t>Ereno</a:t>
            </a:r>
            <a:r>
              <a:rPr lang="en-IN" sz="2200" dirty="0"/>
              <a:t>, Nelia, Kurt </a:t>
            </a:r>
            <a:r>
              <a:rPr lang="en-IN" sz="2200" dirty="0" err="1"/>
              <a:t>Junshean</a:t>
            </a:r>
            <a:r>
              <a:rPr lang="en-IN" sz="2200" dirty="0"/>
              <a:t> Espinosa, and Ryan Ciriaco </a:t>
            </a:r>
            <a:r>
              <a:rPr lang="en-IN" sz="2200" dirty="0" err="1"/>
              <a:t>Dulaca</a:t>
            </a:r>
            <a:r>
              <a:rPr lang="en-IN" sz="2200" dirty="0"/>
              <a:t>. "An integrated framework on alumni tracking, individual profiling for automated data analytics and engagement." </a:t>
            </a:r>
            <a:r>
              <a:rPr lang="en-IN" sz="2200" i="1" dirty="0"/>
              <a:t>International Journal of Computer Systems</a:t>
            </a:r>
            <a:r>
              <a:rPr lang="en-IN" sz="2200" dirty="0"/>
              <a:t> 3.1 (2016): 48-53.</a:t>
            </a:r>
          </a:p>
          <a:p>
            <a:pPr marL="457200" indent="-457200" algn="just">
              <a:buFont typeface="+mj-lt"/>
              <a:buAutoNum type="arabicPeriod"/>
            </a:pPr>
            <a:endParaRPr lang="en-IN" sz="2200" dirty="0"/>
          </a:p>
          <a:p>
            <a:pPr marL="457200" indent="-457200" algn="just">
              <a:buFont typeface="+mj-lt"/>
              <a:buAutoNum type="arabicPeriod"/>
            </a:pPr>
            <a:r>
              <a:rPr lang="en-US" sz="2200" dirty="0"/>
              <a:t>Gonçalves, Gabriel </a:t>
            </a:r>
            <a:r>
              <a:rPr lang="en-US" sz="2200" dirty="0" err="1"/>
              <a:t>Resende</a:t>
            </a:r>
            <a:r>
              <a:rPr lang="en-US" sz="2200" dirty="0"/>
              <a:t>, et al. "Gathering alumni information from a web social network." </a:t>
            </a:r>
            <a:r>
              <a:rPr lang="en-US" sz="2200" i="1" dirty="0"/>
              <a:t>2014 9th Latin American Web Congress</a:t>
            </a:r>
            <a:r>
              <a:rPr lang="en-US" sz="2200" dirty="0"/>
              <a:t>. IEEE, 2014.</a:t>
            </a:r>
            <a:endParaRPr lang="en-IN" sz="2200" dirty="0"/>
          </a:p>
        </p:txBody>
      </p:sp>
    </p:spTree>
    <p:extLst>
      <p:ext uri="{BB962C8B-B14F-4D97-AF65-F5344CB8AC3E}">
        <p14:creationId xmlns:p14="http://schemas.microsoft.com/office/powerpoint/2010/main" xmlns="" val="173449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62DED-2370-48D5-ACC4-285D90D0C7BD}"/>
              </a:ext>
            </a:extLst>
          </p:cNvPr>
          <p:cNvSpPr>
            <a:spLocks noGrp="1"/>
          </p:cNvSpPr>
          <p:nvPr>
            <p:ph type="title"/>
          </p:nvPr>
        </p:nvSpPr>
        <p:spPr>
          <a:xfrm>
            <a:off x="0" y="329389"/>
            <a:ext cx="12192000" cy="1074198"/>
          </a:xfrm>
        </p:spPr>
        <p:txBody>
          <a:bodyPr/>
          <a:lstStyle/>
          <a:p>
            <a:r>
              <a:rPr lang="en-IN" b="1" dirty="0">
                <a:solidFill>
                  <a:srgbClr val="002060"/>
                </a:solidFill>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xmlns="" id="{A8318D8C-ABC3-46F8-970D-C9F899FC868E}"/>
              </a:ext>
            </a:extLst>
          </p:cNvPr>
          <p:cNvSpPr>
            <a:spLocks noGrp="1"/>
          </p:cNvSpPr>
          <p:nvPr>
            <p:ph idx="1"/>
          </p:nvPr>
        </p:nvSpPr>
        <p:spPr>
          <a:xfrm>
            <a:off x="1021976" y="1846555"/>
            <a:ext cx="10179423" cy="4234649"/>
          </a:xfrm>
        </p:spPr>
        <p:txBody>
          <a:bodyPr>
            <a:normAutofit/>
          </a:bodyPr>
          <a:lstStyle/>
          <a:p>
            <a:pPr marL="514350" indent="-514350" algn="just">
              <a:buAutoNum type="arabicPeriod" startAt="5"/>
            </a:pPr>
            <a:r>
              <a:rPr lang="en-IN" sz="2200" dirty="0"/>
              <a:t>Mukherjee, </a:t>
            </a:r>
            <a:r>
              <a:rPr lang="en-IN" sz="2200" dirty="0" err="1"/>
              <a:t>Aritra</a:t>
            </a:r>
            <a:r>
              <a:rPr lang="en-IN" sz="2200" dirty="0"/>
              <a:t>, et al. "Centralized Alumni Management System (CAMS)-        Prototype Proposal." </a:t>
            </a:r>
            <a:r>
              <a:rPr lang="en-IN" sz="2200" i="1" dirty="0"/>
              <a:t>2019 Amity International Conference on Artificial Intelligence (AICAI)</a:t>
            </a:r>
            <a:r>
              <a:rPr lang="en-IN" sz="2200" dirty="0"/>
              <a:t>. IEEE, 2019.</a:t>
            </a:r>
          </a:p>
          <a:p>
            <a:pPr marL="514350" indent="-514350" algn="just">
              <a:buAutoNum type="arabicPeriod" startAt="5"/>
            </a:pPr>
            <a:endParaRPr lang="en-IN" sz="2200" dirty="0">
              <a:latin typeface="Times New Roman" panose="02020603050405020304" pitchFamily="18" charset="0"/>
              <a:cs typeface="Times New Roman" panose="02020603050405020304" pitchFamily="18" charset="0"/>
            </a:endParaRPr>
          </a:p>
          <a:p>
            <a:pPr marL="514350" indent="-514350" algn="just">
              <a:buAutoNum type="arabicPeriod" startAt="5"/>
            </a:pPr>
            <a:r>
              <a:rPr lang="en-IN" sz="2200" dirty="0"/>
              <a:t>Rubens, Neil, et al. "Alumni network analysis." </a:t>
            </a:r>
            <a:r>
              <a:rPr lang="en-IN" sz="2200" i="1" dirty="0"/>
              <a:t>2011 IEEE Global Engineering Education Conference (EDUCON)</a:t>
            </a:r>
            <a:r>
              <a:rPr lang="en-IN" sz="2200" dirty="0"/>
              <a:t>. IEEE, 2011.</a:t>
            </a:r>
          </a:p>
          <a:p>
            <a:pPr marL="514350" indent="-514350" algn="just">
              <a:buAutoNum type="arabicPeriod" startAt="5"/>
            </a:pPr>
            <a:endParaRPr lang="en-IN" sz="2200" dirty="0">
              <a:latin typeface="Times New Roman" panose="02020603050405020304" pitchFamily="18" charset="0"/>
              <a:cs typeface="Times New Roman" panose="02020603050405020304" pitchFamily="18" charset="0"/>
            </a:endParaRPr>
          </a:p>
          <a:p>
            <a:pPr marL="514350" indent="-514350" algn="just">
              <a:buAutoNum type="arabicPeriod" startAt="5"/>
            </a:pPr>
            <a:r>
              <a:rPr lang="en-US" sz="2200" dirty="0" err="1"/>
              <a:t>Mijic</a:t>
            </a:r>
            <a:r>
              <a:rPr lang="en-US" sz="2200" dirty="0"/>
              <a:t>, </a:t>
            </a:r>
            <a:r>
              <a:rPr lang="en-US" sz="2200" dirty="0" err="1"/>
              <a:t>Danijel</a:t>
            </a:r>
            <a:r>
              <a:rPr lang="en-US" sz="2200" dirty="0"/>
              <a:t>. "Design, implementation, and evaluation of a web-based system for alumni data collection." </a:t>
            </a:r>
            <a:r>
              <a:rPr lang="en-US" sz="2200" i="1" dirty="0"/>
              <a:t>E Soc. J. Res. Appl</a:t>
            </a:r>
            <a:r>
              <a:rPr lang="en-US" sz="2200" dirty="0"/>
              <a:t> 3.2 (2012): 25-32.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3449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62DED-2370-48D5-ACC4-285D90D0C7BD}"/>
              </a:ext>
            </a:extLst>
          </p:cNvPr>
          <p:cNvSpPr>
            <a:spLocks noGrp="1"/>
          </p:cNvSpPr>
          <p:nvPr>
            <p:ph type="title"/>
          </p:nvPr>
        </p:nvSpPr>
        <p:spPr>
          <a:xfrm>
            <a:off x="0" y="2655730"/>
            <a:ext cx="12192000" cy="1074198"/>
          </a:xfrm>
        </p:spPr>
        <p:txBody>
          <a:bodyPr/>
          <a:lstStyle/>
          <a:p>
            <a:r>
              <a:rPr lang="en-IN" b="1">
                <a:solidFill>
                  <a:srgbClr val="002060"/>
                </a:solidFill>
                <a:latin typeface="Times New Roman" panose="02020603050405020304" pitchFamily="18" charset="0"/>
                <a:cs typeface="Times New Roman" panose="02020603050405020304" pitchFamily="18" charset="0"/>
              </a:rPr>
              <a:t>Thank you</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3449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29A85-55F6-4558-84AE-1BFAD12EC19F}"/>
              </a:ext>
            </a:extLst>
          </p:cNvPr>
          <p:cNvSpPr>
            <a:spLocks noGrp="1"/>
          </p:cNvSpPr>
          <p:nvPr>
            <p:ph type="title"/>
          </p:nvPr>
        </p:nvSpPr>
        <p:spPr/>
        <p:txBody>
          <a:bodyPr>
            <a:normAutofit/>
          </a:bodyPr>
          <a:lstStyle/>
          <a:p>
            <a:r>
              <a:rPr lang="en-IN" sz="3600" b="1" cap="none" dirty="0">
                <a:solidFill>
                  <a:srgbClr val="00206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E96093FA-B6E5-4D6F-907F-09DC4281F494}"/>
              </a:ext>
            </a:extLst>
          </p:cNvPr>
          <p:cNvSpPr>
            <a:spLocks noGrp="1"/>
          </p:cNvSpPr>
          <p:nvPr>
            <p:ph idx="1"/>
          </p:nvPr>
        </p:nvSpPr>
        <p:spPr>
          <a:xfrm>
            <a:off x="1062318" y="1600201"/>
            <a:ext cx="10165976" cy="4525963"/>
          </a:xfrm>
        </p:spPr>
        <p:txBody>
          <a:bodyPr>
            <a:normAutofit/>
          </a:bodyPr>
          <a:lstStyle/>
          <a:p>
            <a:pPr marL="457200" indent="-457200">
              <a:lnSpc>
                <a:spcPct val="200000"/>
              </a:lnSpc>
            </a:pPr>
            <a:r>
              <a:rPr lang="en-IN" sz="2400" dirty="0">
                <a:latin typeface="Times New Roman" panose="02020603050405020304" pitchFamily="18" charset="0"/>
                <a:cs typeface="Times New Roman" panose="02020603050405020304" pitchFamily="18" charset="0"/>
              </a:rPr>
              <a:t>Objective</a:t>
            </a:r>
          </a:p>
          <a:p>
            <a:pPr marL="457200" indent="-457200">
              <a:lnSpc>
                <a:spcPct val="200000"/>
              </a:lnSpc>
            </a:pPr>
            <a:r>
              <a:rPr lang="en-IN" sz="2400" dirty="0">
                <a:latin typeface="Times New Roman" panose="02020603050405020304" pitchFamily="18" charset="0"/>
                <a:cs typeface="Times New Roman" panose="02020603050405020304" pitchFamily="18" charset="0"/>
              </a:rPr>
              <a:t>Problem Statement</a:t>
            </a:r>
          </a:p>
          <a:p>
            <a:pPr marL="457200" indent="-457200">
              <a:lnSpc>
                <a:spcPct val="200000"/>
              </a:lnSpc>
            </a:pPr>
            <a:r>
              <a:rPr lang="en-IN" sz="2400" dirty="0">
                <a:latin typeface="Times New Roman" panose="02020603050405020304" pitchFamily="18" charset="0"/>
                <a:cs typeface="Times New Roman" panose="02020603050405020304" pitchFamily="18" charset="0"/>
              </a:rPr>
              <a:t>Literature Survey</a:t>
            </a:r>
          </a:p>
          <a:p>
            <a:pPr marL="457200" indent="-457200">
              <a:lnSpc>
                <a:spcPct val="200000"/>
              </a:lnSpc>
            </a:pPr>
            <a:r>
              <a:rPr lang="en-IN" sz="2400" dirty="0">
                <a:latin typeface="Times New Roman" panose="02020603050405020304" pitchFamily="18" charset="0"/>
                <a:cs typeface="Times New Roman" panose="02020603050405020304" pitchFamily="18" charset="0"/>
              </a:rPr>
              <a:t>Expected Results and Proposed Title</a:t>
            </a:r>
          </a:p>
          <a:p>
            <a:pPr marL="457200" indent="-457200">
              <a:lnSpc>
                <a:spcPct val="200000"/>
              </a:lnSpc>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26400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ECCB6-BDD4-4B6A-B794-54A5E11D0A80}"/>
              </a:ext>
            </a:extLst>
          </p:cNvPr>
          <p:cNvSpPr>
            <a:spLocks noGrp="1"/>
          </p:cNvSpPr>
          <p:nvPr>
            <p:ph type="title"/>
          </p:nvPr>
        </p:nvSpPr>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570EAFD1-2AEA-4B03-B9BF-628BDC1C25DA}"/>
              </a:ext>
            </a:extLst>
          </p:cNvPr>
          <p:cNvSpPr>
            <a:spLocks noGrp="1"/>
          </p:cNvSpPr>
          <p:nvPr>
            <p:ph idx="1"/>
          </p:nvPr>
        </p:nvSpPr>
        <p:spPr>
          <a:xfrm>
            <a:off x="932154" y="1600201"/>
            <a:ext cx="10493407" cy="4525963"/>
          </a:xfrm>
        </p:spPr>
        <p:txBody>
          <a:bodyPr/>
          <a:lstStyle/>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main objective of this project is to create a platform among alumni and stakeholders.</a:t>
            </a:r>
          </a:p>
          <a:p>
            <a:pPr>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provide the access to an alumni for exchanging information about events, campus placements and other activities.</a:t>
            </a:r>
          </a:p>
          <a:p>
            <a:pPr>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148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F01AF-C457-4747-B2F7-8613F3978F5B}"/>
              </a:ext>
            </a:extLst>
          </p:cNvPr>
          <p:cNvSpPr>
            <a:spLocks noGrp="1"/>
          </p:cNvSpPr>
          <p:nvPr>
            <p:ph type="title"/>
          </p:nvPr>
        </p:nvSpPr>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984070D5-C4E7-439A-ACB1-E37025E064FE}"/>
              </a:ext>
            </a:extLst>
          </p:cNvPr>
          <p:cNvSpPr>
            <a:spLocks noGrp="1"/>
          </p:cNvSpPr>
          <p:nvPr>
            <p:ph idx="1"/>
          </p:nvPr>
        </p:nvSpPr>
        <p:spPr>
          <a:xfrm>
            <a:off x="1062318" y="2015732"/>
            <a:ext cx="10058399" cy="4075786"/>
          </a:xfrm>
        </p:spPr>
        <p:txBody>
          <a:bodyPr>
            <a:normAutofit/>
          </a:bodyPr>
          <a:lstStyle/>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Alumni of an institute doesn’t have much interaction with next generation for guiding them in the aspects of campus placements, learning latest technology related courses and other skill development activities. </a:t>
            </a:r>
          </a:p>
          <a:p>
            <a:pPr lvl="4">
              <a:lnSpc>
                <a:spcPct val="150000"/>
              </a:lnSpc>
              <a:buFont typeface="Wingdings" panose="05000000000000000000" pitchFamily="2" charset="2"/>
              <a:buChar char="Ø"/>
            </a:pPr>
            <a:endParaRPr lang="en-IN" sz="1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 order to make the students so successful, The interaction between alumni and the present students communities are very much essential. </a:t>
            </a:r>
          </a:p>
          <a:p>
            <a:pPr>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83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DCC62-B17E-475A-9A7E-B24D950DD683}"/>
              </a:ext>
            </a:extLst>
          </p:cNvPr>
          <p:cNvSpPr>
            <a:spLocks noGrp="1"/>
          </p:cNvSpPr>
          <p:nvPr>
            <p:ph type="title"/>
          </p:nvPr>
        </p:nvSpPr>
        <p:spPr>
          <a:xfrm>
            <a:off x="0" y="335831"/>
            <a:ext cx="12192000" cy="1049235"/>
          </a:xfrm>
        </p:spPr>
        <p:txBody>
          <a:bodyPr/>
          <a:lstStyle/>
          <a:p>
            <a:r>
              <a:rPr lang="en-IN" sz="3600" b="1" dirty="0">
                <a:solidFill>
                  <a:srgbClr val="002060"/>
                </a:solidFill>
                <a:latin typeface="Times New Roman" panose="02020603050405020304" pitchFamily="18" charset="0"/>
                <a:cs typeface="Times New Roman" panose="02020603050405020304" pitchFamily="18" charset="0"/>
              </a:rPr>
              <a:t>Literature</a:t>
            </a:r>
            <a:r>
              <a:rPr lang="en-IN" b="1" dirty="0">
                <a:solidFill>
                  <a:srgbClr val="002060"/>
                </a:solidFill>
                <a:latin typeface="Times New Roman" panose="02020603050405020304" pitchFamily="18" charset="0"/>
                <a:cs typeface="Times New Roman" panose="02020603050405020304" pitchFamily="18" charset="0"/>
              </a:rPr>
              <a:t> </a:t>
            </a:r>
            <a:r>
              <a:rPr lang="en-IN" sz="3600" b="1" dirty="0">
                <a:solidFill>
                  <a:srgbClr val="002060"/>
                </a:solidFill>
                <a:latin typeface="Times New Roman" panose="02020603050405020304" pitchFamily="18" charset="0"/>
                <a:cs typeface="Times New Roman" panose="02020603050405020304" pitchFamily="18" charset="0"/>
              </a:rPr>
              <a:t>Survey</a:t>
            </a:r>
          </a:p>
        </p:txBody>
      </p:sp>
      <p:graphicFrame>
        <p:nvGraphicFramePr>
          <p:cNvPr id="4" name="Table 4">
            <a:extLst>
              <a:ext uri="{FF2B5EF4-FFF2-40B4-BE49-F238E27FC236}">
                <a16:creationId xmlns:a16="http://schemas.microsoft.com/office/drawing/2014/main" xmlns="" id="{6533C87D-C230-4192-99D8-57B931C7F410}"/>
              </a:ext>
            </a:extLst>
          </p:cNvPr>
          <p:cNvGraphicFramePr>
            <a:graphicFrameLocks noGrp="1"/>
          </p:cNvGraphicFramePr>
          <p:nvPr>
            <p:ph idx="1"/>
            <p:extLst>
              <p:ext uri="{D42A27DB-BD31-4B8C-83A1-F6EECF244321}">
                <p14:modId xmlns:p14="http://schemas.microsoft.com/office/powerpoint/2010/main" xmlns="" val="2560571876"/>
              </p:ext>
            </p:extLst>
          </p:nvPr>
        </p:nvGraphicFramePr>
        <p:xfrm>
          <a:off x="896646" y="1743396"/>
          <a:ext cx="10546802" cy="4337808"/>
        </p:xfrm>
        <a:graphic>
          <a:graphicData uri="http://schemas.openxmlformats.org/drawingml/2006/table">
            <a:tbl>
              <a:tblPr firstRow="1" bandRow="1">
                <a:tableStyleId>{5940675A-B579-460E-94D1-54222C63F5DA}</a:tableStyleId>
              </a:tblPr>
              <a:tblGrid>
                <a:gridCol w="5222942">
                  <a:extLst>
                    <a:ext uri="{9D8B030D-6E8A-4147-A177-3AD203B41FA5}">
                      <a16:colId xmlns:a16="http://schemas.microsoft.com/office/drawing/2014/main" xmlns="" val="873289301"/>
                    </a:ext>
                  </a:extLst>
                </a:gridCol>
                <a:gridCol w="5323860">
                  <a:extLst>
                    <a:ext uri="{9D8B030D-6E8A-4147-A177-3AD203B41FA5}">
                      <a16:colId xmlns:a16="http://schemas.microsoft.com/office/drawing/2014/main" xmlns="" val="2610312385"/>
                    </a:ext>
                  </a:extLst>
                </a:gridCol>
              </a:tblGrid>
              <a:tr h="600778">
                <a:tc>
                  <a:txBody>
                    <a:bodyPr/>
                    <a:lstStyle/>
                    <a:p>
                      <a:pPr algn="ctr"/>
                      <a:r>
                        <a:rPr lang="en-IN" b="1" dirty="0">
                          <a:latin typeface="Times New Roman" panose="02020603050405020304" pitchFamily="18" charset="0"/>
                          <a:cs typeface="Times New Roman" panose="02020603050405020304" pitchFamily="18" charset="0"/>
                        </a:rPr>
                        <a:t>Details of the Paper</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 of the Paper</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5953215"/>
                  </a:ext>
                </a:extLst>
              </a:tr>
              <a:tr h="3737030">
                <a:tc>
                  <a:txBody>
                    <a:bodyPr/>
                    <a:lstStyle/>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MihirJayavat</a:t>
                      </a:r>
                      <a:r>
                        <a:rPr lang="en-IN" dirty="0">
                          <a:latin typeface="Times New Roman" panose="02020603050405020304" pitchFamily="18" charset="0"/>
                          <a:cs typeface="Times New Roman" panose="02020603050405020304" pitchFamily="18" charset="0"/>
                        </a:rPr>
                        <a:t> , Shashank </a:t>
                      </a:r>
                      <a:r>
                        <a:rPr lang="en-IN" dirty="0" err="1">
                          <a:latin typeface="Times New Roman" panose="02020603050405020304" pitchFamily="18" charset="0"/>
                          <a:cs typeface="Times New Roman" panose="02020603050405020304" pitchFamily="18" charset="0"/>
                        </a:rPr>
                        <a:t>Kawle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PritiKhrgamkar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ShitalGurale</a:t>
                      </a: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“Alumni Tracking System”</a:t>
                      </a:r>
                      <a:r>
                        <a:rPr lang="en-IN" dirty="0">
                          <a:latin typeface="Times New Roman" panose="02020603050405020304" pitchFamily="18" charset="0"/>
                          <a:cs typeface="Times New Roman" panose="02020603050405020304" pitchFamily="18" charset="0"/>
                        </a:rPr>
                        <a:t>  2250-3021,ISSN(p):2278-8719 volume 8,PP 80-86</a:t>
                      </a:r>
                    </a:p>
                  </a:txBody>
                  <a:tcPr/>
                </a:tc>
                <a:tc>
                  <a:txBody>
                    <a:bodyPr/>
                    <a:lstStyle/>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In this paper they proposed an online-based application through which the details of an alumni can be stored.</a:t>
                      </a: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It uses ASP.NET Core Web API to provide back-end service.</a:t>
                      </a: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Alumni Information will be stored in the database.</a:t>
                      </a: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Three modules are 1.Authentication module 2.Mobile App 3.Web App Module</a:t>
                      </a: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MongoDB and </a:t>
                      </a:r>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is used to analyse all graduates.</a:t>
                      </a:r>
                    </a:p>
                    <a:p>
                      <a:pPr marL="285750" indent="-285750">
                        <a:buFont typeface="Arial" pitchFamily="34" charset="0"/>
                        <a:buChar char="•"/>
                      </a:pPr>
                      <a:r>
                        <a:rPr lang="en-IN" dirty="0">
                          <a:solidFill>
                            <a:srgbClr val="002060"/>
                          </a:solidFill>
                          <a:latin typeface="Times New Roman" panose="02020603050405020304" pitchFamily="18" charset="0"/>
                          <a:cs typeface="Times New Roman" panose="02020603050405020304" pitchFamily="18" charset="0"/>
                        </a:rPr>
                        <a:t>Merit : </a:t>
                      </a:r>
                      <a:r>
                        <a:rPr lang="en-IN" dirty="0">
                          <a:latin typeface="Times New Roman" panose="02020603050405020304" pitchFamily="18" charset="0"/>
                          <a:cs typeface="Times New Roman" panose="02020603050405020304" pitchFamily="18" charset="0"/>
                        </a:rPr>
                        <a:t>It provides an interactive user interface.</a:t>
                      </a:r>
                    </a:p>
                    <a:p>
                      <a:pPr marL="285750" indent="-285750">
                        <a:buFont typeface="Arial" pitchFamily="34" charset="0"/>
                        <a:buChar char="•"/>
                      </a:pPr>
                      <a:r>
                        <a:rPr lang="en-IN" dirty="0">
                          <a:solidFill>
                            <a:srgbClr val="002060"/>
                          </a:solidFill>
                          <a:latin typeface="Times New Roman" panose="02020603050405020304" pitchFamily="18" charset="0"/>
                          <a:cs typeface="Times New Roman" panose="02020603050405020304" pitchFamily="18" charset="0"/>
                        </a:rPr>
                        <a:t>Demerit :</a:t>
                      </a:r>
                      <a:r>
                        <a:rPr lang="en-IN" dirty="0">
                          <a:latin typeface="Times New Roman" panose="02020603050405020304" pitchFamily="18" charset="0"/>
                          <a:cs typeface="Times New Roman" panose="02020603050405020304" pitchFamily="18" charset="0"/>
                        </a:rPr>
                        <a:t> Auto registration  is not included.</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95132955"/>
                  </a:ext>
                </a:extLst>
              </a:tr>
            </a:tbl>
          </a:graphicData>
        </a:graphic>
      </p:graphicFrame>
    </p:spTree>
    <p:extLst>
      <p:ext uri="{BB962C8B-B14F-4D97-AF65-F5344CB8AC3E}">
        <p14:creationId xmlns:p14="http://schemas.microsoft.com/office/powerpoint/2010/main" xmlns="" val="348456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DCC62-B17E-475A-9A7E-B24D950DD683}"/>
              </a:ext>
            </a:extLst>
          </p:cNvPr>
          <p:cNvSpPr>
            <a:spLocks noGrp="1"/>
          </p:cNvSpPr>
          <p:nvPr>
            <p:ph type="title"/>
          </p:nvPr>
        </p:nvSpPr>
        <p:spPr>
          <a:xfrm>
            <a:off x="0" y="335831"/>
            <a:ext cx="12192000" cy="1049235"/>
          </a:xfrm>
        </p:spPr>
        <p:txBody>
          <a:bodyPr/>
          <a:lstStyle/>
          <a:p>
            <a:r>
              <a:rPr lang="en-IN" sz="3600" b="1" dirty="0">
                <a:solidFill>
                  <a:srgbClr val="002060"/>
                </a:solidFill>
                <a:latin typeface="Times New Roman" panose="02020603050405020304" pitchFamily="18" charset="0"/>
                <a:cs typeface="Times New Roman" panose="02020603050405020304" pitchFamily="18" charset="0"/>
              </a:rPr>
              <a:t>Contd</a:t>
            </a:r>
            <a:r>
              <a:rPr lang="en-IN" b="1" dirty="0">
                <a:solidFill>
                  <a:srgbClr val="002060"/>
                </a:solidFill>
                <a:latin typeface="Times New Roman" panose="02020603050405020304" pitchFamily="18" charset="0"/>
                <a:cs typeface="Times New Roman" panose="02020603050405020304" pitchFamily="18" charset="0"/>
              </a:rPr>
              <a:t>..</a:t>
            </a:r>
          </a:p>
        </p:txBody>
      </p:sp>
      <p:graphicFrame>
        <p:nvGraphicFramePr>
          <p:cNvPr id="4" name="Table 4">
            <a:extLst>
              <a:ext uri="{FF2B5EF4-FFF2-40B4-BE49-F238E27FC236}">
                <a16:creationId xmlns:a16="http://schemas.microsoft.com/office/drawing/2014/main" xmlns="" id="{6533C87D-C230-4192-99D8-57B931C7F410}"/>
              </a:ext>
            </a:extLst>
          </p:cNvPr>
          <p:cNvGraphicFramePr>
            <a:graphicFrameLocks noGrp="1"/>
          </p:cNvGraphicFramePr>
          <p:nvPr>
            <p:ph idx="1"/>
            <p:extLst>
              <p:ext uri="{D42A27DB-BD31-4B8C-83A1-F6EECF244321}">
                <p14:modId xmlns:p14="http://schemas.microsoft.com/office/powerpoint/2010/main" xmlns="" val="597522214"/>
              </p:ext>
            </p:extLst>
          </p:nvPr>
        </p:nvGraphicFramePr>
        <p:xfrm>
          <a:off x="981636" y="1743397"/>
          <a:ext cx="10461812" cy="4399063"/>
        </p:xfrm>
        <a:graphic>
          <a:graphicData uri="http://schemas.openxmlformats.org/drawingml/2006/table">
            <a:tbl>
              <a:tblPr firstRow="1" bandRow="1">
                <a:tableStyleId>{5940675A-B579-460E-94D1-54222C63F5DA}</a:tableStyleId>
              </a:tblPr>
              <a:tblGrid>
                <a:gridCol w="5255521">
                  <a:extLst>
                    <a:ext uri="{9D8B030D-6E8A-4147-A177-3AD203B41FA5}">
                      <a16:colId xmlns:a16="http://schemas.microsoft.com/office/drawing/2014/main" xmlns="" val="873289301"/>
                    </a:ext>
                  </a:extLst>
                </a:gridCol>
                <a:gridCol w="5206291">
                  <a:extLst>
                    <a:ext uri="{9D8B030D-6E8A-4147-A177-3AD203B41FA5}">
                      <a16:colId xmlns:a16="http://schemas.microsoft.com/office/drawing/2014/main" xmlns="" val="2610312385"/>
                    </a:ext>
                  </a:extLst>
                </a:gridCol>
              </a:tblGrid>
              <a:tr h="467143">
                <a:tc>
                  <a:txBody>
                    <a:bodyPr/>
                    <a:lstStyle/>
                    <a:p>
                      <a:pPr algn="ctr"/>
                      <a:r>
                        <a:rPr lang="en-IN" b="1" dirty="0">
                          <a:latin typeface="Times New Roman" panose="02020603050405020304" pitchFamily="18" charset="0"/>
                          <a:cs typeface="Times New Roman" panose="02020603050405020304" pitchFamily="18" charset="0"/>
                        </a:rPr>
                        <a:t>Details of the Paper</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 of the Paper</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75953215"/>
                  </a:ext>
                </a:extLst>
              </a:tr>
              <a:tr h="3334945">
                <a:tc>
                  <a:txBody>
                    <a:bodyPr/>
                    <a:lstStyle/>
                    <a:p>
                      <a:r>
                        <a:rPr lang="en-IN" dirty="0">
                          <a:latin typeface="Times New Roman" panose="02020603050405020304" pitchFamily="18" charset="0"/>
                          <a:cs typeface="Times New Roman" panose="02020603050405020304" pitchFamily="18" charset="0"/>
                        </a:rPr>
                        <a:t>(2) </a:t>
                      </a:r>
                      <a:r>
                        <a:rPr lang="it-IT" dirty="0">
                          <a:latin typeface="Times New Roman" panose="02020603050405020304" pitchFamily="18" charset="0"/>
                          <a:cs typeface="Times New Roman" panose="02020603050405020304" pitchFamily="18" charset="0"/>
                        </a:rPr>
                        <a:t>Marmik Patel , Devangi Rami , Mukesh Soni </a:t>
                      </a:r>
                      <a:r>
                        <a:rPr lang="en-IN" dirty="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Next Generation Web for Alumni Web Portal</a:t>
                      </a:r>
                      <a:r>
                        <a:rPr lang="en-IN" dirty="0">
                          <a:solidFill>
                            <a:srgbClr val="002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 Balaji </a:t>
                      </a:r>
                      <a:r>
                        <a:rPr lang="en-IN" i="1" dirty="0">
                          <a:latin typeface="Times New Roman" panose="02020603050405020304" pitchFamily="18" charset="0"/>
                          <a:cs typeface="Times New Roman" panose="02020603050405020304" pitchFamily="18" charset="0"/>
                        </a:rPr>
                        <a:t>et al</a:t>
                      </a:r>
                      <a:r>
                        <a:rPr lang="en-IN" dirty="0">
                          <a:latin typeface="Times New Roman" panose="02020603050405020304" pitchFamily="18" charset="0"/>
                          <a:cs typeface="Times New Roman" panose="02020603050405020304" pitchFamily="18" charset="0"/>
                        </a:rPr>
                        <a:t>. (Eds.): ICICV 2019, LNDECT 33, pp. 179–189, 2020</a:t>
                      </a:r>
                      <a:r>
                        <a:rPr lang="en-IN" dirty="0"/>
                        <a:t>. </a:t>
                      </a:r>
                      <a:endParaRPr lang="en-IN" dirty="0">
                        <a:solidFill>
                          <a:schemeClr val="tx1"/>
                        </a:solidFill>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purpose is to provide a platform to connect the alumni with their interface.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an web based application.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has the dynamic architecture and less static content.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Alumni can access the application through the details stored in database.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includes modules like Registration module , Event module , Query Post module and so 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Methodology includes Auto Registration , Personal Messaging , Auto and Manual Promotion.</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Merit : </a:t>
                      </a:r>
                      <a:r>
                        <a:rPr lang="en-IN" dirty="0">
                          <a:latin typeface="Times New Roman" panose="02020603050405020304" pitchFamily="18" charset="0"/>
                          <a:cs typeface="Times New Roman" panose="02020603050405020304" pitchFamily="18" charset="0"/>
                        </a:rPr>
                        <a:t>High performance and speed.</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Demerit : </a:t>
                      </a:r>
                      <a:r>
                        <a:rPr lang="en-IN" dirty="0">
                          <a:solidFill>
                            <a:schemeClr val="tx1"/>
                          </a:solidFill>
                          <a:latin typeface="Times New Roman" panose="02020603050405020304" pitchFamily="18" charset="0"/>
                          <a:cs typeface="Times New Roman" panose="02020603050405020304" pitchFamily="18" charset="0"/>
                        </a:rPr>
                        <a:t>Graduate’s feedback with an inquiry module is not included.</a:t>
                      </a:r>
                    </a:p>
                  </a:txBody>
                  <a:tcPr/>
                </a:tc>
                <a:extLst>
                  <a:ext uri="{0D108BD9-81ED-4DB2-BD59-A6C34878D82A}">
                    <a16:rowId xmlns:a16="http://schemas.microsoft.com/office/drawing/2014/main" xmlns="" val="1769695068"/>
                  </a:ext>
                </a:extLst>
              </a:tr>
            </a:tbl>
          </a:graphicData>
        </a:graphic>
      </p:graphicFrame>
    </p:spTree>
    <p:extLst>
      <p:ext uri="{BB962C8B-B14F-4D97-AF65-F5344CB8AC3E}">
        <p14:creationId xmlns:p14="http://schemas.microsoft.com/office/powerpoint/2010/main" xmlns="" val="348456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C871A-0440-49CB-BD41-9B51A5FEB915}"/>
              </a:ext>
            </a:extLst>
          </p:cNvPr>
          <p:cNvSpPr>
            <a:spLocks noGrp="1"/>
          </p:cNvSpPr>
          <p:nvPr>
            <p:ph type="title"/>
          </p:nvPr>
        </p:nvSpPr>
        <p:spPr>
          <a:xfrm>
            <a:off x="0" y="363985"/>
            <a:ext cx="12192000" cy="1012054"/>
          </a:xfrm>
        </p:spPr>
        <p:txBody>
          <a:bodyPr/>
          <a:lstStyle/>
          <a:p>
            <a:r>
              <a:rPr lang="en-IN" sz="3600" b="1" dirty="0">
                <a:solidFill>
                  <a:srgbClr val="002060"/>
                </a:solidFill>
                <a:latin typeface="Times New Roman" panose="02020603050405020304" pitchFamily="18" charset="0"/>
                <a:cs typeface="Times New Roman" panose="02020603050405020304" pitchFamily="18" charset="0"/>
              </a:rPr>
              <a:t>Contd</a:t>
            </a:r>
            <a:r>
              <a:rPr lang="en-IN" b="1" dirty="0">
                <a:solidFill>
                  <a:srgbClr val="002060"/>
                </a:solidFill>
                <a:latin typeface="Times New Roman" panose="02020603050405020304" pitchFamily="18" charset="0"/>
                <a:cs typeface="Times New Roman" panose="02020603050405020304" pitchFamily="18" charset="0"/>
              </a:rPr>
              <a:t>..</a:t>
            </a:r>
            <a:endParaRPr lang="en-IN" dirty="0">
              <a:solidFill>
                <a:srgbClr val="002060"/>
              </a:solidFill>
            </a:endParaRPr>
          </a:p>
        </p:txBody>
      </p:sp>
      <p:graphicFrame>
        <p:nvGraphicFramePr>
          <p:cNvPr id="4" name="Table 4">
            <a:extLst>
              <a:ext uri="{FF2B5EF4-FFF2-40B4-BE49-F238E27FC236}">
                <a16:creationId xmlns:a16="http://schemas.microsoft.com/office/drawing/2014/main" xmlns="" id="{10A4BAA2-F3BB-4CAB-AF45-B041F965CF1F}"/>
              </a:ext>
            </a:extLst>
          </p:cNvPr>
          <p:cNvGraphicFramePr>
            <a:graphicFrameLocks noGrp="1"/>
          </p:cNvGraphicFramePr>
          <p:nvPr>
            <p:ph idx="1"/>
            <p:extLst>
              <p:ext uri="{D42A27DB-BD31-4B8C-83A1-F6EECF244321}">
                <p14:modId xmlns:p14="http://schemas.microsoft.com/office/powerpoint/2010/main" xmlns="" val="3826432364"/>
              </p:ext>
            </p:extLst>
          </p:nvPr>
        </p:nvGraphicFramePr>
        <p:xfrm>
          <a:off x="994298" y="1740022"/>
          <a:ext cx="10511162" cy="4297680"/>
        </p:xfrm>
        <a:graphic>
          <a:graphicData uri="http://schemas.openxmlformats.org/drawingml/2006/table">
            <a:tbl>
              <a:tblPr firstRow="1" bandRow="1">
                <a:tableStyleId>{5940675A-B579-460E-94D1-54222C63F5DA}</a:tableStyleId>
              </a:tblPr>
              <a:tblGrid>
                <a:gridCol w="5255581">
                  <a:extLst>
                    <a:ext uri="{9D8B030D-6E8A-4147-A177-3AD203B41FA5}">
                      <a16:colId xmlns:a16="http://schemas.microsoft.com/office/drawing/2014/main" xmlns="" val="3632502513"/>
                    </a:ext>
                  </a:extLst>
                </a:gridCol>
                <a:gridCol w="5255581">
                  <a:extLst>
                    <a:ext uri="{9D8B030D-6E8A-4147-A177-3AD203B41FA5}">
                      <a16:colId xmlns:a16="http://schemas.microsoft.com/office/drawing/2014/main" xmlns="" val="3515396159"/>
                    </a:ext>
                  </a:extLst>
                </a:gridCol>
              </a:tblGrid>
              <a:tr h="287441">
                <a:tc>
                  <a:txBody>
                    <a:bodyPr/>
                    <a:lstStyle/>
                    <a:p>
                      <a:pPr algn="ctr"/>
                      <a:r>
                        <a:rPr lang="en-IN" b="1" dirty="0">
                          <a:latin typeface="Times New Roman" panose="02020603050405020304" pitchFamily="18" charset="0"/>
                          <a:cs typeface="Times New Roman" panose="02020603050405020304" pitchFamily="18" charset="0"/>
                        </a:rPr>
                        <a:t>Details of the Paper</a:t>
                      </a:r>
                    </a:p>
                  </a:txBody>
                  <a:tcPr/>
                </a:tc>
                <a:tc>
                  <a:txBody>
                    <a:bodyPr/>
                    <a:lstStyle/>
                    <a:p>
                      <a:pPr algn="ctr"/>
                      <a:r>
                        <a:rPr lang="en-IN" b="1" dirty="0">
                          <a:latin typeface="Times New Roman" panose="02020603050405020304" pitchFamily="18" charset="0"/>
                          <a:cs typeface="Times New Roman" panose="02020603050405020304" pitchFamily="18" charset="0"/>
                        </a:rPr>
                        <a:t>Description of the paper</a:t>
                      </a:r>
                    </a:p>
                  </a:txBody>
                  <a:tcPr/>
                </a:tc>
                <a:extLst>
                  <a:ext uri="{0D108BD9-81ED-4DB2-BD59-A6C34878D82A}">
                    <a16:rowId xmlns:a16="http://schemas.microsoft.com/office/drawing/2014/main" xmlns="" val="500322573"/>
                  </a:ext>
                </a:extLst>
              </a:tr>
              <a:tr h="370840">
                <a:tc>
                  <a:txBody>
                    <a:bodyPr/>
                    <a:lstStyle/>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Subashini.S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Sowndarya.A</a:t>
                      </a: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“Alumni Interaction System ” </a:t>
                      </a:r>
                      <a:r>
                        <a:rPr lang="en-US" dirty="0">
                          <a:solidFill>
                            <a:schemeClr val="tx1"/>
                          </a:solidFill>
                          <a:latin typeface="Times New Roman" panose="02020603050405020304" pitchFamily="18" charset="0"/>
                          <a:cs typeface="Times New Roman" panose="02020603050405020304" pitchFamily="18" charset="0"/>
                        </a:rPr>
                        <a:t>International Journal of Computer Science Trends and Technology (IJCST) – Volume 5 Issue 2, ISSN: 2347-8578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Aim is to build an interface between alumni, student and institution.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will be a web application so that it can be accessed by alumni.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contains three modules Admin, Student and Alumni.</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solves the problem concerned with graduate’s feedback with an inquiry module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Through this proposed system alumni and student can communicate each other.</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Merit:</a:t>
                      </a:r>
                      <a:r>
                        <a:rPr lang="en-IN" dirty="0">
                          <a:latin typeface="Times New Roman" panose="02020603050405020304" pitchFamily="18" charset="0"/>
                          <a:cs typeface="Times New Roman" panose="02020603050405020304" pitchFamily="18" charset="0"/>
                        </a:rPr>
                        <a:t> It is easy to manage historical data in database.</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Demerit: </a:t>
                      </a:r>
                      <a:r>
                        <a:rPr lang="en-IN" dirty="0">
                          <a:latin typeface="Times New Roman" panose="02020603050405020304" pitchFamily="18" charset="0"/>
                          <a:cs typeface="Times New Roman" panose="02020603050405020304" pitchFamily="18" charset="0"/>
                        </a:rPr>
                        <a:t>Auto registration technique is not included.</a:t>
                      </a:r>
                    </a:p>
                  </a:txBody>
                  <a:tcPr/>
                </a:tc>
                <a:extLst>
                  <a:ext uri="{0D108BD9-81ED-4DB2-BD59-A6C34878D82A}">
                    <a16:rowId xmlns:a16="http://schemas.microsoft.com/office/drawing/2014/main" xmlns="" val="144774364"/>
                  </a:ext>
                </a:extLst>
              </a:tr>
            </a:tbl>
          </a:graphicData>
        </a:graphic>
      </p:graphicFrame>
    </p:spTree>
    <p:extLst>
      <p:ext uri="{BB962C8B-B14F-4D97-AF65-F5344CB8AC3E}">
        <p14:creationId xmlns:p14="http://schemas.microsoft.com/office/powerpoint/2010/main" xmlns="" val="350749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AA9EDFC5-75B9-4454-B354-A7EDAD070699}"/>
              </a:ext>
            </a:extLst>
          </p:cNvPr>
          <p:cNvGraphicFramePr>
            <a:graphicFrameLocks noGrp="1"/>
          </p:cNvGraphicFramePr>
          <p:nvPr>
            <p:ph idx="1"/>
            <p:extLst>
              <p:ext uri="{D42A27DB-BD31-4B8C-83A1-F6EECF244321}">
                <p14:modId xmlns:p14="http://schemas.microsoft.com/office/powerpoint/2010/main" xmlns="" val="3344597726"/>
              </p:ext>
            </p:extLst>
          </p:nvPr>
        </p:nvGraphicFramePr>
        <p:xfrm>
          <a:off x="609600" y="1600200"/>
          <a:ext cx="10972800" cy="430276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xmlns="" val="294740931"/>
                    </a:ext>
                  </a:extLst>
                </a:gridCol>
                <a:gridCol w="5486400">
                  <a:extLst>
                    <a:ext uri="{9D8B030D-6E8A-4147-A177-3AD203B41FA5}">
                      <a16:colId xmlns:a16="http://schemas.microsoft.com/office/drawing/2014/main" xmlns="" val="1706571543"/>
                    </a:ext>
                  </a:extLst>
                </a:gridCol>
              </a:tblGrid>
              <a:tr h="370840">
                <a:tc>
                  <a:txBody>
                    <a:bodyPr/>
                    <a:lstStyle/>
                    <a:p>
                      <a:pPr algn="ctr"/>
                      <a:r>
                        <a:rPr lang="en-IN" b="1" dirty="0">
                          <a:latin typeface="Times New Roman" panose="02020603050405020304" pitchFamily="18" charset="0"/>
                          <a:cs typeface="Times New Roman" panose="02020603050405020304" pitchFamily="18" charset="0"/>
                        </a:rPr>
                        <a:t>Details of the Paper</a:t>
                      </a:r>
                    </a:p>
                  </a:txBody>
                  <a:tcPr/>
                </a:tc>
                <a:tc>
                  <a:txBody>
                    <a:bodyPr/>
                    <a:lstStyle/>
                    <a:p>
                      <a:pPr algn="ctr"/>
                      <a:r>
                        <a:rPr lang="en-IN" b="1" dirty="0">
                          <a:latin typeface="Times New Roman" panose="02020603050405020304" pitchFamily="18" charset="0"/>
                          <a:cs typeface="Times New Roman" panose="02020603050405020304" pitchFamily="18" charset="0"/>
                        </a:rPr>
                        <a:t>Description of the Paper</a:t>
                      </a:r>
                    </a:p>
                  </a:txBody>
                  <a:tcPr/>
                </a:tc>
                <a:extLst>
                  <a:ext uri="{0D108BD9-81ED-4DB2-BD59-A6C34878D82A}">
                    <a16:rowId xmlns:a16="http://schemas.microsoft.com/office/drawing/2014/main" xmlns="" val="4211764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(4) </a:t>
                      </a:r>
                      <a:r>
                        <a:rPr lang="en-IN" sz="1800" dirty="0">
                          <a:latin typeface="Times New Roman" panose="02020603050405020304" pitchFamily="18" charset="0"/>
                          <a:cs typeface="Times New Roman" panose="02020603050405020304" pitchFamily="18" charset="0"/>
                        </a:rPr>
                        <a:t>Mukherjee, </a:t>
                      </a:r>
                      <a:r>
                        <a:rPr lang="en-IN" sz="1800" dirty="0" err="1">
                          <a:latin typeface="Times New Roman" panose="02020603050405020304" pitchFamily="18" charset="0"/>
                          <a:cs typeface="Times New Roman" panose="02020603050405020304" pitchFamily="18" charset="0"/>
                        </a:rPr>
                        <a:t>Aritra</a:t>
                      </a:r>
                      <a:r>
                        <a:rPr lang="en-IN" sz="1800" dirty="0">
                          <a:latin typeface="Times New Roman" panose="02020603050405020304" pitchFamily="18" charset="0"/>
                          <a:cs typeface="Times New Roman" panose="02020603050405020304" pitchFamily="18" charset="0"/>
                        </a:rPr>
                        <a:t>, et al. "Centralized Alumni Management System (CAMS)-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Proposal." </a:t>
                      </a:r>
                      <a:r>
                        <a:rPr lang="en-IN" sz="1800" i="1" dirty="0">
                          <a:latin typeface="Times New Roman" panose="02020603050405020304" pitchFamily="18" charset="0"/>
                          <a:cs typeface="Times New Roman" panose="02020603050405020304" pitchFamily="18" charset="0"/>
                        </a:rPr>
                        <a:t>2019 Amity International Conference on Artificial Intelligence (AICAI)</a:t>
                      </a:r>
                      <a:r>
                        <a:rPr lang="en-IN" sz="1800" dirty="0">
                          <a:latin typeface="Times New Roman" panose="02020603050405020304" pitchFamily="18" charset="0"/>
                          <a:cs typeface="Times New Roman" panose="02020603050405020304" pitchFamily="18" charset="0"/>
                        </a:rPr>
                        <a:t>. IEEE, 2019.</a:t>
                      </a:r>
                    </a:p>
                    <a:p>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Purpose is to facilitate network among professionals and graduates of the institution.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Alumni system mainly concentrates on graduated students and not on pursuing students.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proposed system it concentrates both on graduates and pursuing students.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system contains two sections:</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1. Workflow– Alumni end, Institution end,       Administrator end</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2. Database– It provides an entity relationship diagram.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Merit: Blocking unnecessary users.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Demerit: No chat feature between student and alumni.</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2505752"/>
                  </a:ext>
                </a:extLst>
              </a:tr>
            </a:tbl>
          </a:graphicData>
        </a:graphic>
      </p:graphicFrame>
      <p:sp>
        <p:nvSpPr>
          <p:cNvPr id="4" name="Title 1">
            <a:extLst>
              <a:ext uri="{FF2B5EF4-FFF2-40B4-BE49-F238E27FC236}">
                <a16:creationId xmlns:a16="http://schemas.microsoft.com/office/drawing/2014/main" xmlns="" id="{4FA4B9FD-D498-4988-B659-46E89243CE2A}"/>
              </a:ext>
            </a:extLst>
          </p:cNvPr>
          <p:cNvSpPr>
            <a:spLocks noGrp="1"/>
          </p:cNvSpPr>
          <p:nvPr>
            <p:ph type="title"/>
          </p:nvPr>
        </p:nvSpPr>
        <p:spPr>
          <a:xfrm>
            <a:off x="0" y="239127"/>
            <a:ext cx="12192000" cy="1143000"/>
          </a:xfrm>
        </p:spPr>
        <p:txBody>
          <a:bodyPr/>
          <a:lstStyle/>
          <a:p>
            <a:r>
              <a:rPr lang="en-IN" sz="3600" b="1" dirty="0">
                <a:solidFill>
                  <a:srgbClr val="002060"/>
                </a:solidFill>
                <a:latin typeface="Times New Roman" panose="02020603050405020304" pitchFamily="18" charset="0"/>
                <a:cs typeface="Times New Roman" panose="02020603050405020304" pitchFamily="18" charset="0"/>
              </a:rPr>
              <a:t>Contd</a:t>
            </a:r>
            <a:r>
              <a:rPr lang="en-IN" b="1" dirty="0">
                <a:solidFill>
                  <a:srgbClr val="002060"/>
                </a:solidFill>
                <a:latin typeface="Times New Roman" panose="02020603050405020304" pitchFamily="18" charset="0"/>
                <a:cs typeface="Times New Roman" panose="02020603050405020304" pitchFamily="18" charset="0"/>
              </a:rPr>
              <a:t>..</a:t>
            </a:r>
            <a:endParaRPr lang="en-IN" dirty="0">
              <a:solidFill>
                <a:srgbClr val="002060"/>
              </a:solidFill>
            </a:endParaRPr>
          </a:p>
        </p:txBody>
      </p:sp>
    </p:spTree>
    <p:extLst>
      <p:ext uri="{BB962C8B-B14F-4D97-AF65-F5344CB8AC3E}">
        <p14:creationId xmlns:p14="http://schemas.microsoft.com/office/powerpoint/2010/main" xmlns="" val="392032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62DED-2370-48D5-ACC4-285D90D0C7BD}"/>
              </a:ext>
            </a:extLst>
          </p:cNvPr>
          <p:cNvSpPr>
            <a:spLocks noGrp="1"/>
          </p:cNvSpPr>
          <p:nvPr>
            <p:ph type="title"/>
          </p:nvPr>
        </p:nvSpPr>
        <p:spPr>
          <a:xfrm>
            <a:off x="0" y="329389"/>
            <a:ext cx="12192000" cy="957873"/>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Expected Result</a:t>
            </a:r>
          </a:p>
        </p:txBody>
      </p:sp>
      <p:sp>
        <p:nvSpPr>
          <p:cNvPr id="3" name="Content Placeholder 2">
            <a:extLst>
              <a:ext uri="{FF2B5EF4-FFF2-40B4-BE49-F238E27FC236}">
                <a16:creationId xmlns:a16="http://schemas.microsoft.com/office/drawing/2014/main" xmlns="" id="{A8318D8C-ABC3-46F8-970D-C9F899FC868E}"/>
              </a:ext>
            </a:extLst>
          </p:cNvPr>
          <p:cNvSpPr>
            <a:spLocks noGrp="1"/>
          </p:cNvSpPr>
          <p:nvPr>
            <p:ph idx="1"/>
          </p:nvPr>
        </p:nvSpPr>
        <p:spPr>
          <a:xfrm>
            <a:off x="1006288" y="1562471"/>
            <a:ext cx="10179423" cy="2334826"/>
          </a:xfrm>
        </p:spPr>
        <p:txBody>
          <a:bodyPr>
            <a:normAutofit lnSpcReduction="10000"/>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web application through which an alumni can connect with the </a:t>
            </a:r>
            <a:r>
              <a:rPr lang="en-US" sz="2400">
                <a:latin typeface="Times New Roman" panose="02020603050405020304" pitchFamily="18" charset="0"/>
                <a:cs typeface="Times New Roman" panose="02020603050405020304" pitchFamily="18" charset="0"/>
              </a:rPr>
              <a:t>organization.</a:t>
            </a: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platform to contact the member’s for alumni mentoring program through news.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263EF23C-13B0-4389-8FF7-19765B490E84}"/>
              </a:ext>
            </a:extLst>
          </p:cNvPr>
          <p:cNvSpPr txBox="1">
            <a:spLocks/>
          </p:cNvSpPr>
          <p:nvPr/>
        </p:nvSpPr>
        <p:spPr>
          <a:xfrm>
            <a:off x="-1" y="4172506"/>
            <a:ext cx="12192000" cy="756081"/>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dirty="0">
                <a:solidFill>
                  <a:srgbClr val="002060"/>
                </a:solidFill>
                <a:latin typeface="Times New Roman" panose="02020603050405020304" pitchFamily="18" charset="0"/>
                <a:cs typeface="Times New Roman" panose="02020603050405020304" pitchFamily="18" charset="0"/>
              </a:rPr>
              <a:t>Proposed</a:t>
            </a:r>
            <a:r>
              <a:rPr lang="en-IN" b="1" dirty="0">
                <a:solidFill>
                  <a:srgbClr val="002060"/>
                </a:solidFill>
                <a:latin typeface="Times New Roman" panose="02020603050405020304" pitchFamily="18" charset="0"/>
                <a:cs typeface="Times New Roman" panose="02020603050405020304" pitchFamily="18" charset="0"/>
              </a:rPr>
              <a:t> </a:t>
            </a:r>
            <a:r>
              <a:rPr lang="en-IN" sz="3600" b="1" dirty="0">
                <a:solidFill>
                  <a:srgbClr val="002060"/>
                </a:solidFill>
                <a:latin typeface="Times New Roman" panose="02020603050405020304" pitchFamily="18" charset="0"/>
                <a:cs typeface="Times New Roman" panose="02020603050405020304" pitchFamily="18" charset="0"/>
              </a:rPr>
              <a:t>Title</a:t>
            </a:r>
          </a:p>
        </p:txBody>
      </p:sp>
      <p:sp>
        <p:nvSpPr>
          <p:cNvPr id="5" name="Title 1">
            <a:extLst>
              <a:ext uri="{FF2B5EF4-FFF2-40B4-BE49-F238E27FC236}">
                <a16:creationId xmlns:a16="http://schemas.microsoft.com/office/drawing/2014/main" xmlns="" id="{9CD591B3-9508-4AAE-9DD7-AB72DE812C88}"/>
              </a:ext>
            </a:extLst>
          </p:cNvPr>
          <p:cNvSpPr txBox="1">
            <a:spLocks/>
          </p:cNvSpPr>
          <p:nvPr/>
        </p:nvSpPr>
        <p:spPr>
          <a:xfrm>
            <a:off x="109491" y="5061752"/>
            <a:ext cx="12192000" cy="756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Times New Roman" panose="02020603050405020304" pitchFamily="18" charset="0"/>
                <a:cs typeface="Times New Roman" panose="02020603050405020304" pitchFamily="18" charset="0"/>
              </a:rPr>
              <a:t>				Web Portal for Alumni Management</a:t>
            </a:r>
          </a:p>
        </p:txBody>
      </p:sp>
    </p:spTree>
    <p:extLst>
      <p:ext uri="{BB962C8B-B14F-4D97-AF65-F5344CB8AC3E}">
        <p14:creationId xmlns:p14="http://schemas.microsoft.com/office/powerpoint/2010/main" xmlns="" val="173449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689</Words>
  <Application>Microsoft Office PowerPoint</Application>
  <PresentationFormat>Custom</PresentationFormat>
  <Paragraphs>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E-Registration</vt:lpstr>
      <vt:lpstr>Contents</vt:lpstr>
      <vt:lpstr>Objective</vt:lpstr>
      <vt:lpstr>Problem Statement</vt:lpstr>
      <vt:lpstr>Literature Survey</vt:lpstr>
      <vt:lpstr>Contd..</vt:lpstr>
      <vt:lpstr>Contd..</vt:lpstr>
      <vt:lpstr>Contd..</vt:lpstr>
      <vt:lpstr>Expected Result</vt:lpstr>
      <vt:lpstr>References</vt:lpstr>
      <vt:lpstr>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IEEE ALUMNI MANAGEMENT SYSTEM</dc:title>
  <dc:creator>Renuka Midde</dc:creator>
  <cp:lastModifiedBy>navyasri2210@gmail.com</cp:lastModifiedBy>
  <cp:revision>111</cp:revision>
  <dcterms:created xsi:type="dcterms:W3CDTF">2019-12-01T12:13:05Z</dcterms:created>
  <dcterms:modified xsi:type="dcterms:W3CDTF">2020-12-16T14:37:18Z</dcterms:modified>
</cp:coreProperties>
</file>