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9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6C60-217E-43F2-9BD3-0082703045B5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8E4A-A157-4AE9-B1E1-49B89AAB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2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6C60-217E-43F2-9BD3-0082703045B5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8E4A-A157-4AE9-B1E1-49B89AAB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68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03E86C60-217E-43F2-9BD3-0082703045B5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88B8E4A-A157-4AE9-B1E1-49B89AAB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16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6C60-217E-43F2-9BD3-0082703045B5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8E4A-A157-4AE9-B1E1-49B89AAB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047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3E86C60-217E-43F2-9BD3-0082703045B5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B8E4A-A157-4AE9-B1E1-49B89AAB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111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6C60-217E-43F2-9BD3-0082703045B5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8E4A-A157-4AE9-B1E1-49B89AAB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21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6C60-217E-43F2-9BD3-0082703045B5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8E4A-A157-4AE9-B1E1-49B89AAB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72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6C60-217E-43F2-9BD3-0082703045B5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8E4A-A157-4AE9-B1E1-49B89AAB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54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6C60-217E-43F2-9BD3-0082703045B5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8E4A-A157-4AE9-B1E1-49B89AAB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70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6C60-217E-43F2-9BD3-0082703045B5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8E4A-A157-4AE9-B1E1-49B89AAB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115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86C60-217E-43F2-9BD3-0082703045B5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B8E4A-A157-4AE9-B1E1-49B89AAB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54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03E86C60-217E-43F2-9BD3-0082703045B5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88B8E4A-A157-4AE9-B1E1-49B89AAB93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3988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A0204-4742-44F5-9F6F-AE05CC2D78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Customer churn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D0B84-8C3B-4329-8004-22DECA7CBF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Analysis Project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4AC12-351B-4F47-9493-E8C9672F4277}"/>
              </a:ext>
            </a:extLst>
          </p:cNvPr>
          <p:cNvSpPr txBox="1"/>
          <p:nvPr/>
        </p:nvSpPr>
        <p:spPr>
          <a:xfrm>
            <a:off x="4033520" y="3295134"/>
            <a:ext cx="38523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099BDD"/>
                </a:solidFill>
              </a:rPr>
              <a:t>Machine Learning Model</a:t>
            </a:r>
            <a:endParaRPr lang="en-IN" sz="2800" dirty="0">
              <a:solidFill>
                <a:srgbClr val="099BDD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0A733-BF27-417B-B47C-914A7D2045E8}"/>
              </a:ext>
            </a:extLst>
          </p:cNvPr>
          <p:cNvSpPr txBox="1"/>
          <p:nvPr/>
        </p:nvSpPr>
        <p:spPr>
          <a:xfrm>
            <a:off x="447040" y="5396044"/>
            <a:ext cx="751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Presented by:</a:t>
            </a:r>
            <a:r>
              <a:rPr lang="en-IN" sz="2400" dirty="0"/>
              <a:t> Navya Khandelwal</a:t>
            </a:r>
            <a:br>
              <a:rPr lang="en-IN" sz="2400" dirty="0"/>
            </a:br>
            <a:r>
              <a:rPr lang="en-IN" sz="2400" b="1" dirty="0"/>
              <a:t>Tools Used:</a:t>
            </a:r>
            <a:r>
              <a:rPr lang="en-IN" sz="2400" dirty="0"/>
              <a:t> Python, Pandas, Matplotlib, Seaborn, Sklearn</a:t>
            </a:r>
          </a:p>
        </p:txBody>
      </p:sp>
    </p:spTree>
    <p:extLst>
      <p:ext uri="{BB962C8B-B14F-4D97-AF65-F5344CB8AC3E}">
        <p14:creationId xmlns:p14="http://schemas.microsoft.com/office/powerpoint/2010/main" val="72730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01E3-EF97-4C56-899B-769C8A8790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189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173DF-7A0A-4514-8416-960899C9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4496B-582B-4D22-B347-7F80762BE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2919" y="2214880"/>
            <a:ext cx="9784080" cy="420624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/>
              <a:t>Goal:</a:t>
            </a:r>
            <a:r>
              <a:rPr lang="en-US" sz="2800" dirty="0"/>
              <a:t> To predict whether a customer will churn (leave) the telecom company.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Why it matters:</a:t>
            </a:r>
            <a:endParaRPr lang="en-US" sz="2800" dirty="0"/>
          </a:p>
          <a:p>
            <a:r>
              <a:rPr lang="en-US" sz="2800" dirty="0"/>
              <a:t>Acquiring new customers is </a:t>
            </a:r>
            <a:r>
              <a:rPr lang="en-US" sz="2800" b="1" dirty="0"/>
              <a:t>5 times more expensive</a:t>
            </a:r>
            <a:r>
              <a:rPr lang="en-US" sz="2800" dirty="0"/>
              <a:t> for a company than retaining existing ones.</a:t>
            </a:r>
          </a:p>
          <a:p>
            <a:r>
              <a:rPr lang="en-US" sz="2800" dirty="0"/>
              <a:t>Understanding churn helps businesses </a:t>
            </a:r>
            <a:r>
              <a:rPr lang="en-US" sz="2800" b="1" dirty="0"/>
              <a:t>improve customer retention and thus reduce losses.</a:t>
            </a: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35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3B6A-2E33-45BD-A37A-226380A4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919" y="263856"/>
            <a:ext cx="9784080" cy="1508760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ECD52A-038B-4504-9434-0D660A290F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0679" y="2140059"/>
            <a:ext cx="9530173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Telco Customer Churn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7043 customers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21 (demographic, service, account information)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Churn (yes/no)</a:t>
            </a:r>
          </a:p>
        </p:txBody>
      </p:sp>
    </p:spTree>
    <p:extLst>
      <p:ext uri="{BB962C8B-B14F-4D97-AF65-F5344CB8AC3E}">
        <p14:creationId xmlns:p14="http://schemas.microsoft.com/office/powerpoint/2010/main" val="879251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D0F1-C545-49D3-A52A-7BF7FC2E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/>
              <a:t>Data Pre-processing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F742F72-ACE8-49DC-AF51-2C23AB33F7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1159" y="2170539"/>
            <a:ext cx="693811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 Checked for null values and duplicates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 Converted total charges to numeric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 One-hot encoded categorical features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✔ Standardized numerical columns </a:t>
            </a:r>
          </a:p>
        </p:txBody>
      </p:sp>
    </p:spTree>
    <p:extLst>
      <p:ext uri="{BB962C8B-B14F-4D97-AF65-F5344CB8AC3E}">
        <p14:creationId xmlns:p14="http://schemas.microsoft.com/office/powerpoint/2010/main" val="98371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BF40-23E6-4D73-82C0-47D7D070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dirty="0"/>
              <a:t>Exploratory Data Analysis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C8D98CA-81B2-4D48-ADE6-8D5203D369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596" y="2548891"/>
            <a:ext cx="4754562" cy="3729871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9D4A86-0C69-4034-98E1-5985A9E64D0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74489" y="2019031"/>
            <a:ext cx="4754562" cy="372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9F68D54-7D04-4280-BBCE-988D965373CD}"/>
              </a:ext>
            </a:extLst>
          </p:cNvPr>
          <p:cNvSpPr txBox="1"/>
          <p:nvPr/>
        </p:nvSpPr>
        <p:spPr>
          <a:xfrm>
            <a:off x="1909844" y="5865167"/>
            <a:ext cx="3240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Churn Rate: ~26.5%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FF36CF-9A07-4764-92A6-1E1579BB0E5D}"/>
              </a:ext>
            </a:extLst>
          </p:cNvPr>
          <p:cNvSpPr txBox="1"/>
          <p:nvPr/>
        </p:nvSpPr>
        <p:spPr>
          <a:xfrm>
            <a:off x="6297797" y="1841005"/>
            <a:ext cx="4847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Customers with </a:t>
            </a:r>
            <a:r>
              <a:rPr lang="en-US" sz="2000" b="1" dirty="0"/>
              <a:t>month-to-month contracts</a:t>
            </a:r>
            <a:r>
              <a:rPr lang="en-US" sz="2000" dirty="0"/>
              <a:t> churn the most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33065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10E9DD-C9C8-4DA9-8D73-85AA3674A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079" y="824965"/>
            <a:ext cx="4792561" cy="3935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007D9E-70D1-46F3-921E-737FE5AA7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05" y="3181625"/>
            <a:ext cx="5486400" cy="33817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F5A976-F732-410B-8DFE-CD91EC48A000}"/>
              </a:ext>
            </a:extLst>
          </p:cNvPr>
          <p:cNvSpPr txBox="1"/>
          <p:nvPr/>
        </p:nvSpPr>
        <p:spPr>
          <a:xfrm>
            <a:off x="975360" y="683702"/>
            <a:ext cx="45110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Churn is higher among customers: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 </a:t>
            </a:r>
            <a:r>
              <a:rPr lang="en-US" sz="2400" b="1" dirty="0"/>
              <a:t>electronic check</a:t>
            </a:r>
            <a:r>
              <a:rPr lang="en-US" sz="2400" dirty="0"/>
              <a:t>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 </a:t>
            </a:r>
            <a:r>
              <a:rPr lang="en-US" sz="2400" b="1" dirty="0"/>
              <a:t>fiber optic internet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Without </a:t>
            </a:r>
            <a:r>
              <a:rPr lang="en-US" sz="2400" b="1" dirty="0"/>
              <a:t>online security</a:t>
            </a:r>
            <a:r>
              <a:rPr lang="en-US" sz="2400" dirty="0"/>
              <a:t> or </a:t>
            </a:r>
            <a:r>
              <a:rPr lang="en-US" sz="2400" b="1" dirty="0"/>
              <a:t>tech support</a:t>
            </a: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8863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1FCD-15E8-4680-935E-8E2C2265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/>
              <a:t>Model Selection &amp; Training</a:t>
            </a:r>
            <a:endParaRPr lang="en-IN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CD696-24C5-44F0-90ED-50955348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>
            <a:normAutofit fontScale="92500"/>
          </a:bodyPr>
          <a:lstStyle/>
          <a:p>
            <a:pPr algn="ctr"/>
            <a:r>
              <a:rPr lang="en-IN" sz="2800" dirty="0"/>
              <a:t>LOGISTIC REGRESSION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C32A92-93A4-4D05-839B-53C2F331E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2919" y="3429000"/>
            <a:ext cx="4758969" cy="2793726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528C07-5E25-425F-8C9B-29F149800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pPr algn="ctr"/>
            <a:r>
              <a:rPr lang="en-US" sz="2800" dirty="0"/>
              <a:t>RANDOM FOREST CLASSIFIER</a:t>
            </a:r>
            <a:endParaRPr lang="en-IN" sz="2800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96D6C2D-233A-49DC-9F75-7ACF425D2B8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231" y="3734944"/>
            <a:ext cx="2887474" cy="255580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3FF981-E6D4-4B6B-B931-B7ABF0DE84E2}"/>
              </a:ext>
            </a:extLst>
          </p:cNvPr>
          <p:cNvSpPr txBox="1"/>
          <p:nvPr/>
        </p:nvSpPr>
        <p:spPr>
          <a:xfrm>
            <a:off x="6230112" y="2543184"/>
            <a:ext cx="4754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Accuracy: 78.53 %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ROC AUC Score: </a:t>
            </a:r>
            <a:r>
              <a:rPr lang="en-IN" sz="2400" dirty="0"/>
              <a:t>81.62% 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B041997-41A2-4A8E-B622-DDE847A2B53C}"/>
              </a:ext>
            </a:extLst>
          </p:cNvPr>
          <p:cNvSpPr txBox="1">
            <a:spLocks/>
          </p:cNvSpPr>
          <p:nvPr/>
        </p:nvSpPr>
        <p:spPr>
          <a:xfrm>
            <a:off x="1355319" y="3581400"/>
            <a:ext cx="4758969" cy="2793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IN"/>
          </a:p>
          <a:p>
            <a:pPr marL="0" indent="0" algn="ctr">
              <a:buFont typeface="Wingdings" pitchFamily="2" charset="2"/>
              <a:buNone/>
            </a:pPr>
            <a:endParaRPr lang="en-IN"/>
          </a:p>
          <a:p>
            <a:endParaRPr lang="en-IN"/>
          </a:p>
          <a:p>
            <a:pPr marL="0" indent="0">
              <a:buFont typeface="Wingdings" pitchFamily="2" charset="2"/>
              <a:buNone/>
            </a:pP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18A1B-39C0-407B-B9EB-19E1AE3ABFD5}"/>
              </a:ext>
            </a:extLst>
          </p:cNvPr>
          <p:cNvSpPr txBox="1"/>
          <p:nvPr/>
        </p:nvSpPr>
        <p:spPr>
          <a:xfrm>
            <a:off x="1355319" y="2598003"/>
            <a:ext cx="41514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Accuracy: 78.75 %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ROC AUC Score: </a:t>
            </a:r>
            <a:r>
              <a:rPr lang="en-IN" sz="2400" dirty="0"/>
              <a:t>78.00%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41250D-F346-4425-8B4A-256CAF2E53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9279" y="3734057"/>
            <a:ext cx="3028697" cy="255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85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863E5-C819-4974-846E-88AB4B86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/>
              <a:t>Feature Importance</a:t>
            </a:r>
            <a:endParaRPr lang="en-IN" sz="4800" dirty="0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B763B90-D519-4A53-8C6C-6294F76C590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612" r="3612"/>
          <a:stretch>
            <a:fillRect/>
          </a:stretch>
        </p:blipFill>
        <p:spPr>
          <a:xfrm>
            <a:off x="1087120" y="2241974"/>
            <a:ext cx="6126480" cy="393192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A96BA-EF0B-407F-BCDE-DE11BAF73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6598" y="2241974"/>
            <a:ext cx="3856762" cy="380322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Top Features Affecting Churn: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Total Charges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Monthly Charges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Tenure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Fiber Optic Internet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Electronic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Online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Contract Type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F82F4-CC3D-417C-B34A-2EAFE2C2FC8B}"/>
              </a:ext>
            </a:extLst>
          </p:cNvPr>
          <p:cNvSpPr txBox="1"/>
          <p:nvPr/>
        </p:nvSpPr>
        <p:spPr>
          <a:xfrm>
            <a:off x="5945619" y="1227482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Model Used: Random Forest Classifier</a:t>
            </a:r>
            <a:endParaRPr lang="en-IN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957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4C1A-9857-4429-9ADD-24C714A5B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284176"/>
            <a:ext cx="11206480" cy="150876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Business 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58F4D-2F5A-4553-BAE0-D175FB076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439" y="2194560"/>
            <a:ext cx="9784080" cy="4206240"/>
          </a:xfrm>
        </p:spPr>
        <p:txBody>
          <a:bodyPr/>
          <a:lstStyle/>
          <a:p>
            <a:r>
              <a:rPr lang="en-US" dirty="0"/>
              <a:t>Customers with </a:t>
            </a:r>
            <a:r>
              <a:rPr lang="en-US" b="1" dirty="0"/>
              <a:t>month-to-month contracts</a:t>
            </a:r>
            <a:r>
              <a:rPr lang="en-US" dirty="0"/>
              <a:t> and </a:t>
            </a:r>
            <a:r>
              <a:rPr lang="en-US" b="1" dirty="0"/>
              <a:t>no online security</a:t>
            </a:r>
            <a:r>
              <a:rPr lang="en-US" dirty="0"/>
              <a:t> are more likely to churn</a:t>
            </a:r>
          </a:p>
          <a:p>
            <a:r>
              <a:rPr lang="en-US" dirty="0"/>
              <a:t>Encouraging </a:t>
            </a:r>
            <a:r>
              <a:rPr lang="en-US" b="1" dirty="0"/>
              <a:t>long-term contracts</a:t>
            </a:r>
            <a:r>
              <a:rPr lang="en-US" dirty="0"/>
              <a:t> and </a:t>
            </a:r>
            <a:r>
              <a:rPr lang="en-US" b="1" dirty="0"/>
              <a:t>bundled services</a:t>
            </a:r>
            <a:r>
              <a:rPr lang="en-US" dirty="0"/>
              <a:t> reduces churn</a:t>
            </a:r>
          </a:p>
          <a:p>
            <a:r>
              <a:rPr lang="en-US" b="1" dirty="0"/>
              <a:t>Fiber optic users</a:t>
            </a:r>
            <a:r>
              <a:rPr lang="en-US" dirty="0"/>
              <a:t> may leave due to cost , thus we should explore pricing strategies</a:t>
            </a:r>
          </a:p>
          <a:p>
            <a:pPr marL="0" indent="0">
              <a:buNone/>
            </a:pPr>
            <a:r>
              <a:rPr lang="en-US" sz="2400" b="1" dirty="0"/>
              <a:t>RECCOMENDATIONS:</a:t>
            </a:r>
          </a:p>
          <a:p>
            <a:r>
              <a:rPr lang="en-US" sz="2400" dirty="0"/>
              <a:t>Deploy the model using </a:t>
            </a:r>
            <a:r>
              <a:rPr lang="en-US" sz="2400" b="1" dirty="0"/>
              <a:t>Flask or Streamlit</a:t>
            </a:r>
          </a:p>
          <a:p>
            <a:r>
              <a:rPr lang="en-US" sz="2400" dirty="0"/>
              <a:t>Apply </a:t>
            </a:r>
            <a:r>
              <a:rPr lang="en-US" sz="2400" b="1" dirty="0"/>
              <a:t>Customer Segmentation </a:t>
            </a:r>
            <a:r>
              <a:rPr lang="en-US" sz="2400" dirty="0"/>
              <a:t>for personalized retention strategies</a:t>
            </a:r>
          </a:p>
          <a:p>
            <a:r>
              <a:rPr lang="en-US" sz="2400" dirty="0"/>
              <a:t>Use </a:t>
            </a:r>
            <a:r>
              <a:rPr lang="en-US" sz="2400" b="1" dirty="0"/>
              <a:t>Real Time Churn Prediction </a:t>
            </a:r>
            <a:r>
              <a:rPr lang="en-US" sz="2400" dirty="0"/>
              <a:t>on new data</a:t>
            </a:r>
          </a:p>
          <a:p>
            <a:endParaRPr lang="en-US" sz="2400" b="1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984A35-3D76-42A6-8C7F-618696DC9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359" y="4951065"/>
            <a:ext cx="1847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4801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157</TotalTime>
  <Words>262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Corbel</vt:lpstr>
      <vt:lpstr>Wingdings</vt:lpstr>
      <vt:lpstr>Banded</vt:lpstr>
      <vt:lpstr>Customer churn prediction</vt:lpstr>
      <vt:lpstr>Problem Statement</vt:lpstr>
      <vt:lpstr>Dataset Overview</vt:lpstr>
      <vt:lpstr>Data Pre-processing</vt:lpstr>
      <vt:lpstr>Exploratory Data Analysis</vt:lpstr>
      <vt:lpstr>PowerPoint Presentation</vt:lpstr>
      <vt:lpstr>Model Selection &amp; Training</vt:lpstr>
      <vt:lpstr>Feature Importance</vt:lpstr>
      <vt:lpstr>Business Insights &amp; Recommendations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</dc:title>
  <dc:creator>hp</dc:creator>
  <cp:lastModifiedBy>hp</cp:lastModifiedBy>
  <cp:revision>10</cp:revision>
  <dcterms:created xsi:type="dcterms:W3CDTF">2025-07-26T17:36:18Z</dcterms:created>
  <dcterms:modified xsi:type="dcterms:W3CDTF">2025-07-26T20:42:51Z</dcterms:modified>
</cp:coreProperties>
</file>