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Dosis" panose="02010503020202060003" pitchFamily="2" charset="77"/>
      <p:regular r:id="rId23"/>
      <p:bold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38"/>
    <p:restoredTop sz="94694"/>
  </p:normalViewPr>
  <p:slideViewPr>
    <p:cSldViewPr snapToGrid="0">
      <p:cViewPr varScale="1">
        <p:scale>
          <a:sx n="161" d="100"/>
          <a:sy n="161" d="100"/>
        </p:scale>
        <p:origin x="872"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ea0aa1c55_0_58: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Google Shape;116;g3ea0aa1c55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ea0aa1c55_0_6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Google Shape;123;g3ea0aa1c5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ea0aa1c55_0_7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Google Shape;130;g3ea0aa1c5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ea0aa1c55_0_8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Google Shape;137;g3ea0aa1c5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ea0aa1c55_0_91: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Google Shape;145;g3ea0aa1c55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ea0aa1c55_0_97: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Google Shape;152;g3ea0aa1c5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ea0aa1c55_0_10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Google Shape;160;g3ea0aa1c55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ea0aa1c55_0_11: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Google Shape;167;g3ea0aa1c5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ea0aa1c55_0_18: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Google Shape;174;g3ea0aa1c5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ea0aa1c55_0_3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Google Shape;181;g3ea0aa1c5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ea0aa1c55_0_11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Google Shape;58;g3ea0aa1c55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ea0aa1c55_0_45: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Google Shape;188;g3ea0aa1c5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ea0aa1c55_0_25: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Google Shape;65;g3ea0aa1c5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ea0aa1c55_0_147: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Google Shape;72;g3ea0aa1c55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ea0aa1c55_0_70: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Google Shape;81;g3ea0aa1c55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ea0aa1c55_0_3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Google Shape;87;g3ea0aa1c5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ea0aa1c55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Google Shape;94;g3ea0aa1c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ea0aa1c55_0_51: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Google Shape;102;g3ea0aa1c5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ea0aa1c55_0_141: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Google Shape;109;g3ea0aa1c55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t="11263" b="13446"/>
          <a:stretch/>
        </p:blipFill>
        <p:spPr>
          <a:xfrm>
            <a:off x="2648538" y="382875"/>
            <a:ext cx="3846925" cy="2896325"/>
          </a:xfrm>
          <a:prstGeom prst="rect">
            <a:avLst/>
          </a:prstGeom>
          <a:noFill/>
          <a:ln>
            <a:noFill/>
          </a:ln>
        </p:spPr>
      </p:pic>
      <p:pic>
        <p:nvPicPr>
          <p:cNvPr id="55" name="Google Shape;55;p13"/>
          <p:cNvPicPr preferRelativeResize="0"/>
          <p:nvPr/>
        </p:nvPicPr>
        <p:blipFill rotWithShape="1">
          <a:blip r:embed="rId4">
            <a:alphaModFix/>
          </a:blip>
          <a:srcRect l="19140" t="33107" r="50453" b="13638"/>
          <a:stretch/>
        </p:blipFill>
        <p:spPr>
          <a:xfrm>
            <a:off x="4179225" y="3342625"/>
            <a:ext cx="705173" cy="694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sz="2400">
                <a:latin typeface="Dosis"/>
                <a:ea typeface="Dosis"/>
                <a:cs typeface="Dosis"/>
                <a:sym typeface="Dosis"/>
              </a:rPr>
              <a:t>R Objects</a:t>
            </a:r>
            <a:endParaRPr sz="2400">
              <a:latin typeface="Dosis"/>
              <a:ea typeface="Dosis"/>
              <a:cs typeface="Dosis"/>
              <a:sym typeface="Dosis"/>
            </a:endParaRPr>
          </a:p>
        </p:txBody>
      </p:sp>
      <p:sp>
        <p:nvSpPr>
          <p:cNvPr id="119" name="Google Shape;119;p22"/>
          <p:cNvSpPr txBox="1">
            <a:spLocks noGrp="1"/>
          </p:cNvSpPr>
          <p:nvPr>
            <p:ph type="body" idx="1"/>
          </p:nvPr>
        </p:nvSpPr>
        <p:spPr>
          <a:xfrm>
            <a:off x="311700" y="1086150"/>
            <a:ext cx="8520600" cy="39453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Almost all things in R – functions, datasets, results, etc. – are OBJECTS.  </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(graphics are written out and are not stored as objects)</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Script can be thought of as a way to make objects. Your goal is usually to write a script that, by its end, has created the objects (e.g., statistical results) and graphics you need.</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Objects are classified by two criteria:</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MODE: how objects are stored in R - character, numeric, logical, factor, list, &amp; function</a:t>
            </a:r>
            <a:endParaRPr sz="1400" dirty="0">
              <a:solidFill>
                <a:srgbClr val="000000"/>
              </a:solidFill>
              <a:latin typeface="Roboto"/>
              <a:ea typeface="Roboto"/>
              <a:cs typeface="Roboto"/>
              <a:sym typeface="Roboto"/>
            </a:endParaRPr>
          </a:p>
          <a:p>
            <a:pPr marL="457200" lvl="0" indent="-31750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CLASS: how objects are treated by functions (important to know!) - [vector], matrix, array, </a:t>
            </a:r>
            <a:r>
              <a:rPr lang="en-GB" sz="1400" dirty="0" err="1">
                <a:solidFill>
                  <a:srgbClr val="000000"/>
                </a:solidFill>
                <a:latin typeface="Roboto"/>
                <a:ea typeface="Roboto"/>
                <a:cs typeface="Roboto"/>
                <a:sym typeface="Roboto"/>
              </a:rPr>
              <a:t>data.frame</a:t>
            </a:r>
            <a:r>
              <a:rPr lang="en-GB" sz="1400" dirty="0">
                <a:solidFill>
                  <a:srgbClr val="000000"/>
                </a:solidFill>
                <a:latin typeface="Roboto"/>
                <a:ea typeface="Roboto"/>
                <a:cs typeface="Roboto"/>
                <a:sym typeface="Roboto"/>
              </a:rPr>
              <a:t>, &amp; hundreds of special classes created by specific functions</a:t>
            </a:r>
            <a:endParaRPr sz="1400" dirty="0">
              <a:solidFill>
                <a:srgbClr val="000000"/>
              </a:solidFill>
              <a:latin typeface="Roboto"/>
              <a:ea typeface="Roboto"/>
              <a:cs typeface="Roboto"/>
              <a:sym typeface="Roboto"/>
            </a:endParaRPr>
          </a:p>
        </p:txBody>
      </p:sp>
      <p:pic>
        <p:nvPicPr>
          <p:cNvPr id="120" name="Google Shape;120;p22"/>
          <p:cNvPicPr preferRelativeResize="0"/>
          <p:nvPr/>
        </p:nvPicPr>
        <p:blipFill rotWithShape="1">
          <a:blip r:embed="rId3">
            <a:alphaModFix/>
          </a:blip>
          <a:srcRect t="11263" b="13446"/>
          <a:stretch/>
        </p:blipFill>
        <p:spPr>
          <a:xfrm>
            <a:off x="8001000" y="4277150"/>
            <a:ext cx="1100099" cy="828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sz="2400">
                <a:latin typeface="Dosis"/>
                <a:ea typeface="Dosis"/>
                <a:cs typeface="Dosis"/>
                <a:sym typeface="Dosis"/>
              </a:rPr>
              <a:t>R- Data Types</a:t>
            </a:r>
            <a:endParaRPr sz="2400">
              <a:latin typeface="Dosis"/>
              <a:ea typeface="Dosis"/>
              <a:cs typeface="Dosis"/>
              <a:sym typeface="Dosis"/>
            </a:endParaRPr>
          </a:p>
        </p:txBody>
      </p:sp>
      <p:sp>
        <p:nvSpPr>
          <p:cNvPr id="126" name="Google Shape;126;p23"/>
          <p:cNvSpPr txBox="1">
            <a:spLocks noGrp="1"/>
          </p:cNvSpPr>
          <p:nvPr>
            <p:ph type="body" idx="1"/>
          </p:nvPr>
        </p:nvSpPr>
        <p:spPr>
          <a:xfrm>
            <a:off x="311700" y="1028325"/>
            <a:ext cx="8520600" cy="34011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GB" sz="1200" dirty="0">
                <a:solidFill>
                  <a:schemeClr val="dk1"/>
                </a:solidFill>
                <a:latin typeface="Roboto"/>
                <a:ea typeface="Roboto"/>
                <a:cs typeface="Roboto"/>
                <a:sym typeface="Roboto"/>
              </a:rPr>
              <a:t>The variables are assigned with R-Objects and the data type of the R-object becomes the data type of the variable. There are many types of R-objects. The frequently used ones are −</a:t>
            </a:r>
            <a:endParaRPr sz="1200" dirty="0">
              <a:solidFill>
                <a:schemeClr val="dk1"/>
              </a:solidFill>
              <a:latin typeface="Roboto"/>
              <a:ea typeface="Roboto"/>
              <a:cs typeface="Roboto"/>
              <a:sym typeface="Roboto"/>
            </a:endParaRPr>
          </a:p>
          <a:p>
            <a:pPr marL="457200" lvl="0" indent="-304800" rtl="0">
              <a:spcBef>
                <a:spcPts val="1600"/>
              </a:spcBef>
              <a:spcAft>
                <a:spcPts val="0"/>
              </a:spcAft>
              <a:buClr>
                <a:schemeClr val="dk1"/>
              </a:buClr>
              <a:buSzPts val="1200"/>
              <a:buFont typeface="Roboto"/>
              <a:buChar char="●"/>
            </a:pPr>
            <a:r>
              <a:rPr lang="en-GB" sz="1200" dirty="0">
                <a:solidFill>
                  <a:schemeClr val="dk1"/>
                </a:solidFill>
                <a:latin typeface="Roboto"/>
                <a:ea typeface="Roboto"/>
                <a:cs typeface="Roboto"/>
                <a:sym typeface="Roboto"/>
              </a:rPr>
              <a:t>Homogeneous</a:t>
            </a:r>
          </a:p>
          <a:p>
            <a:pPr lvl="1" indent="-304800">
              <a:spcBef>
                <a:spcPts val="0"/>
              </a:spcBef>
              <a:buClr>
                <a:schemeClr val="dk1"/>
              </a:buClr>
              <a:buSzPts val="1200"/>
              <a:buFont typeface="Roboto"/>
              <a:buChar char="●"/>
            </a:pPr>
            <a:r>
              <a:rPr lang="en-GB" sz="1200" dirty="0">
                <a:solidFill>
                  <a:schemeClr val="dk1"/>
                </a:solidFill>
                <a:latin typeface="Roboto"/>
                <a:ea typeface="Roboto"/>
                <a:cs typeface="Roboto"/>
                <a:sym typeface="Roboto"/>
              </a:rPr>
              <a:t>Vectors</a:t>
            </a:r>
          </a:p>
          <a:p>
            <a:pPr lvl="1" indent="-304800">
              <a:spcBef>
                <a:spcPts val="0"/>
              </a:spcBef>
              <a:buClr>
                <a:schemeClr val="dk1"/>
              </a:buClr>
              <a:buSzPts val="1200"/>
              <a:buFont typeface="Roboto"/>
              <a:buChar char="●"/>
            </a:pPr>
            <a:r>
              <a:rPr lang="en-GB" sz="1200" dirty="0">
                <a:solidFill>
                  <a:schemeClr val="dk1"/>
                </a:solidFill>
                <a:latin typeface="Roboto"/>
                <a:ea typeface="Roboto"/>
                <a:cs typeface="Roboto"/>
                <a:sym typeface="Roboto"/>
              </a:rPr>
              <a:t>Factors</a:t>
            </a:r>
          </a:p>
          <a:p>
            <a:pPr lvl="1" indent="-304800">
              <a:spcBef>
                <a:spcPts val="0"/>
              </a:spcBef>
              <a:buClr>
                <a:schemeClr val="dk1"/>
              </a:buClr>
              <a:buSzPts val="1200"/>
              <a:buFont typeface="Roboto"/>
              <a:buChar char="●"/>
            </a:pPr>
            <a:r>
              <a:rPr lang="en-GB" sz="1200" dirty="0">
                <a:solidFill>
                  <a:schemeClr val="dk1"/>
                </a:solidFill>
                <a:latin typeface="Roboto"/>
                <a:ea typeface="Roboto"/>
                <a:cs typeface="Roboto"/>
                <a:sym typeface="Roboto"/>
              </a:rPr>
              <a:t>Matrices</a:t>
            </a:r>
          </a:p>
          <a:p>
            <a:pPr lvl="1" indent="-304800">
              <a:spcBef>
                <a:spcPts val="0"/>
              </a:spcBef>
              <a:buClr>
                <a:schemeClr val="dk1"/>
              </a:buClr>
              <a:buSzPts val="1200"/>
              <a:buFont typeface="Roboto"/>
              <a:buChar char="●"/>
            </a:pPr>
            <a:r>
              <a:rPr lang="en-GB" sz="1200" dirty="0">
                <a:solidFill>
                  <a:schemeClr val="dk1"/>
                </a:solidFill>
                <a:latin typeface="Roboto"/>
                <a:ea typeface="Roboto"/>
                <a:cs typeface="Roboto"/>
                <a:sym typeface="Roboto"/>
              </a:rPr>
              <a:t>Arrays</a:t>
            </a:r>
          </a:p>
          <a:p>
            <a:pPr indent="-304800">
              <a:buClr>
                <a:schemeClr val="dk1"/>
              </a:buClr>
              <a:buSzPts val="1200"/>
              <a:buFont typeface="Roboto"/>
              <a:buChar char="●"/>
            </a:pPr>
            <a:r>
              <a:rPr lang="en-GB" sz="1200" dirty="0">
                <a:solidFill>
                  <a:schemeClr val="dk1"/>
                </a:solidFill>
                <a:latin typeface="Roboto"/>
                <a:ea typeface="Roboto"/>
                <a:cs typeface="Roboto"/>
                <a:sym typeface="Roboto"/>
              </a:rPr>
              <a:t>Heterogeneous</a:t>
            </a:r>
            <a:endParaRPr sz="1200" dirty="0">
              <a:solidFill>
                <a:schemeClr val="dk1"/>
              </a:solidFill>
              <a:latin typeface="Roboto"/>
              <a:ea typeface="Roboto"/>
              <a:cs typeface="Roboto"/>
              <a:sym typeface="Roboto"/>
            </a:endParaRPr>
          </a:p>
          <a:p>
            <a:pPr lvl="1" indent="-304800">
              <a:spcBef>
                <a:spcPts val="0"/>
              </a:spcBef>
              <a:buClr>
                <a:schemeClr val="dk1"/>
              </a:buClr>
              <a:buSzPts val="1200"/>
              <a:buFont typeface="Roboto"/>
              <a:buChar char="●"/>
            </a:pPr>
            <a:r>
              <a:rPr lang="en-GB" sz="1200" dirty="0">
                <a:solidFill>
                  <a:schemeClr val="dk1"/>
                </a:solidFill>
                <a:latin typeface="Roboto"/>
                <a:ea typeface="Roboto"/>
                <a:cs typeface="Roboto"/>
                <a:sym typeface="Roboto"/>
              </a:rPr>
              <a:t>Lists</a:t>
            </a:r>
            <a:endParaRPr sz="1200" dirty="0">
              <a:solidFill>
                <a:schemeClr val="dk1"/>
              </a:solidFill>
              <a:latin typeface="Roboto"/>
              <a:ea typeface="Roboto"/>
              <a:cs typeface="Roboto"/>
              <a:sym typeface="Roboto"/>
            </a:endParaRPr>
          </a:p>
          <a:p>
            <a:pPr lvl="1" indent="-304800">
              <a:spcBef>
                <a:spcPts val="0"/>
              </a:spcBef>
              <a:buClr>
                <a:schemeClr val="dk1"/>
              </a:buClr>
              <a:buSzPts val="1200"/>
              <a:buFont typeface="Roboto"/>
              <a:buChar char="●"/>
            </a:pPr>
            <a:r>
              <a:rPr lang="en-GB" sz="1200" dirty="0">
                <a:solidFill>
                  <a:schemeClr val="dk1"/>
                </a:solidFill>
                <a:latin typeface="Roboto"/>
                <a:ea typeface="Roboto"/>
                <a:cs typeface="Roboto"/>
                <a:sym typeface="Roboto"/>
              </a:rPr>
              <a:t>Data Frames</a:t>
            </a:r>
            <a:endParaRPr sz="1200" dirty="0">
              <a:solidFill>
                <a:schemeClr val="dk1"/>
              </a:solidFill>
              <a:latin typeface="Roboto"/>
              <a:ea typeface="Roboto"/>
              <a:cs typeface="Roboto"/>
              <a:sym typeface="Roboto"/>
            </a:endParaRPr>
          </a:p>
          <a:p>
            <a:pPr marL="0" lvl="0" indent="0" rtl="0">
              <a:spcBef>
                <a:spcPts val="0"/>
              </a:spcBef>
              <a:spcAft>
                <a:spcPts val="0"/>
              </a:spcAft>
              <a:buClr>
                <a:schemeClr val="dk1"/>
              </a:buClr>
              <a:buSzPts val="1100"/>
              <a:buFont typeface="Arial"/>
              <a:buNone/>
            </a:pPr>
            <a:r>
              <a:rPr lang="en-GB" sz="1200" dirty="0">
                <a:solidFill>
                  <a:schemeClr val="dk1"/>
                </a:solidFill>
                <a:latin typeface="Roboto"/>
                <a:ea typeface="Roboto"/>
                <a:cs typeface="Roboto"/>
                <a:sym typeface="Roboto"/>
              </a:rPr>
              <a:t>The simplest of these objects is the </a:t>
            </a:r>
            <a:r>
              <a:rPr lang="en-GB" sz="1200" b="1" dirty="0">
                <a:solidFill>
                  <a:schemeClr val="dk1"/>
                </a:solidFill>
                <a:latin typeface="Roboto"/>
                <a:ea typeface="Roboto"/>
                <a:cs typeface="Roboto"/>
                <a:sym typeface="Roboto"/>
              </a:rPr>
              <a:t>vector object</a:t>
            </a:r>
            <a:r>
              <a:rPr lang="en-GB" sz="1200" dirty="0">
                <a:solidFill>
                  <a:schemeClr val="dk1"/>
                </a:solidFill>
                <a:latin typeface="Roboto"/>
                <a:ea typeface="Roboto"/>
                <a:cs typeface="Roboto"/>
                <a:sym typeface="Roboto"/>
              </a:rPr>
              <a:t> and there are six data types of these atomic vectors, also termed as six classes of vectors. The other R-Objects are built upon the atomic vectors.</a:t>
            </a:r>
            <a:endParaRPr sz="1200" dirty="0">
              <a:solidFill>
                <a:schemeClr val="dk1"/>
              </a:solidFill>
              <a:latin typeface="Roboto"/>
              <a:ea typeface="Roboto"/>
              <a:cs typeface="Roboto"/>
              <a:sym typeface="Roboto"/>
            </a:endParaRPr>
          </a:p>
          <a:p>
            <a:pPr marL="0" lvl="0" indent="0">
              <a:spcBef>
                <a:spcPts val="0"/>
              </a:spcBef>
              <a:spcAft>
                <a:spcPts val="1600"/>
              </a:spcAft>
              <a:buNone/>
            </a:pPr>
            <a:endParaRPr sz="1200" dirty="0">
              <a:latin typeface="Roboto"/>
              <a:ea typeface="Roboto"/>
              <a:cs typeface="Roboto"/>
              <a:sym typeface="Roboto"/>
            </a:endParaRPr>
          </a:p>
        </p:txBody>
      </p:sp>
      <p:pic>
        <p:nvPicPr>
          <p:cNvPr id="127" name="Google Shape;127;p23"/>
          <p:cNvPicPr preferRelativeResize="0"/>
          <p:nvPr/>
        </p:nvPicPr>
        <p:blipFill rotWithShape="1">
          <a:blip r:embed="rId3">
            <a:alphaModFix/>
          </a:blip>
          <a:srcRect t="11263" b="13446"/>
          <a:stretch/>
        </p:blipFill>
        <p:spPr>
          <a:xfrm>
            <a:off x="8001000" y="4277150"/>
            <a:ext cx="1100099" cy="8282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body" idx="1"/>
          </p:nvPr>
        </p:nvSpPr>
        <p:spPr>
          <a:xfrm>
            <a:off x="3153350" y="1575025"/>
            <a:ext cx="4856100" cy="10581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sz="1200" dirty="0">
              <a:latin typeface="Roboto"/>
              <a:ea typeface="Roboto"/>
              <a:cs typeface="Roboto"/>
              <a:sym typeface="Roboto"/>
            </a:endParaRPr>
          </a:p>
        </p:txBody>
      </p:sp>
      <p:pic>
        <p:nvPicPr>
          <p:cNvPr id="133" name="Google Shape;133;p24"/>
          <p:cNvPicPr preferRelativeResize="0"/>
          <p:nvPr/>
        </p:nvPicPr>
        <p:blipFill rotWithShape="1">
          <a:blip r:embed="rId3">
            <a:alphaModFix/>
          </a:blip>
          <a:srcRect l="35022" t="15258" r="49574" b="3274"/>
          <a:stretch/>
        </p:blipFill>
        <p:spPr>
          <a:xfrm>
            <a:off x="683200" y="441475"/>
            <a:ext cx="2368526" cy="3956399"/>
          </a:xfrm>
          <a:prstGeom prst="rect">
            <a:avLst/>
          </a:prstGeom>
          <a:noFill/>
          <a:ln>
            <a:noFill/>
          </a:ln>
        </p:spPr>
      </p:pic>
      <p:pic>
        <p:nvPicPr>
          <p:cNvPr id="134" name="Google Shape;134;p24"/>
          <p:cNvPicPr preferRelativeResize="0"/>
          <p:nvPr/>
        </p:nvPicPr>
        <p:blipFill rotWithShape="1">
          <a:blip r:embed="rId4">
            <a:alphaModFix/>
          </a:blip>
          <a:srcRect t="11263" b="13446"/>
          <a:stretch/>
        </p:blipFill>
        <p:spPr>
          <a:xfrm>
            <a:off x="8001000" y="4277150"/>
            <a:ext cx="1100099" cy="8282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sz="2400" dirty="0">
                <a:latin typeface="Dosis"/>
                <a:ea typeface="Dosis"/>
                <a:cs typeface="Dosis"/>
                <a:sym typeface="Dosis"/>
              </a:rPr>
              <a:t>R - Variables</a:t>
            </a:r>
            <a:endParaRPr sz="2400" dirty="0">
              <a:latin typeface="Dosis"/>
              <a:ea typeface="Dosis"/>
              <a:cs typeface="Dosis"/>
              <a:sym typeface="Dosis"/>
            </a:endParaRPr>
          </a:p>
        </p:txBody>
      </p:sp>
      <p:sp>
        <p:nvSpPr>
          <p:cNvPr id="140" name="Google Shape;140;p25"/>
          <p:cNvSpPr txBox="1">
            <a:spLocks noGrp="1"/>
          </p:cNvSpPr>
          <p:nvPr>
            <p:ph type="body" idx="1"/>
          </p:nvPr>
        </p:nvSpPr>
        <p:spPr>
          <a:xfrm>
            <a:off x="311700" y="833900"/>
            <a:ext cx="8520600" cy="42165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sz="1400" dirty="0">
              <a:solidFill>
                <a:srgbClr val="000000"/>
              </a:solidFill>
              <a:latin typeface="Roboto"/>
              <a:ea typeface="Roboto"/>
              <a:cs typeface="Roboto"/>
              <a:sym typeface="Roboto"/>
            </a:endParaRPr>
          </a:p>
        </p:txBody>
      </p:sp>
      <p:pic>
        <p:nvPicPr>
          <p:cNvPr id="141" name="Google Shape;141;p25"/>
          <p:cNvPicPr preferRelativeResize="0"/>
          <p:nvPr/>
        </p:nvPicPr>
        <p:blipFill rotWithShape="1">
          <a:blip r:embed="rId3">
            <a:alphaModFix/>
          </a:blip>
          <a:srcRect l="57266" t="39792" r="8284" b="32041"/>
          <a:stretch/>
        </p:blipFill>
        <p:spPr>
          <a:xfrm>
            <a:off x="1835313" y="1275912"/>
            <a:ext cx="5608675" cy="2591676"/>
          </a:xfrm>
          <a:prstGeom prst="rect">
            <a:avLst/>
          </a:prstGeom>
          <a:noFill/>
          <a:ln>
            <a:noFill/>
          </a:ln>
        </p:spPr>
      </p:pic>
      <p:pic>
        <p:nvPicPr>
          <p:cNvPr id="142" name="Google Shape;142;p25"/>
          <p:cNvPicPr preferRelativeResize="0"/>
          <p:nvPr/>
        </p:nvPicPr>
        <p:blipFill rotWithShape="1">
          <a:blip r:embed="rId4">
            <a:alphaModFix/>
          </a:blip>
          <a:srcRect t="11263" b="13446"/>
          <a:stretch/>
        </p:blipFill>
        <p:spPr>
          <a:xfrm>
            <a:off x="8001000" y="4277150"/>
            <a:ext cx="1100099" cy="8282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sz="2400" dirty="0">
                <a:latin typeface="Dosis"/>
                <a:ea typeface="Dosis"/>
                <a:cs typeface="Dosis"/>
                <a:sym typeface="Dosis"/>
              </a:rPr>
              <a:t>R- Operators</a:t>
            </a:r>
            <a:endParaRPr sz="2400" dirty="0">
              <a:latin typeface="Dosis"/>
              <a:ea typeface="Dosis"/>
              <a:cs typeface="Dosis"/>
              <a:sym typeface="Dosis"/>
            </a:endParaRPr>
          </a:p>
        </p:txBody>
      </p:sp>
      <p:sp>
        <p:nvSpPr>
          <p:cNvPr id="148" name="Google Shape;148;p26"/>
          <p:cNvSpPr txBox="1">
            <a:spLocks noGrp="1"/>
          </p:cNvSpPr>
          <p:nvPr>
            <p:ph type="body" idx="1"/>
          </p:nvPr>
        </p:nvSpPr>
        <p:spPr>
          <a:xfrm>
            <a:off x="311700" y="1014375"/>
            <a:ext cx="8520600" cy="35319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GB" sz="1400" dirty="0">
                <a:solidFill>
                  <a:schemeClr val="dk1"/>
                </a:solidFill>
                <a:latin typeface="Roboto"/>
                <a:ea typeface="Roboto"/>
                <a:cs typeface="Roboto"/>
                <a:sym typeface="Roboto"/>
              </a:rPr>
              <a:t>An operator is a symbol that tells the compiler to perform specific mathematical or logical manipulations. R language is rich in built-in operators and provides following types of operators.</a:t>
            </a:r>
            <a:endParaRPr sz="1400" dirty="0">
              <a:solidFill>
                <a:schemeClr val="dk1"/>
              </a:solidFill>
              <a:latin typeface="Roboto"/>
              <a:ea typeface="Roboto"/>
              <a:cs typeface="Roboto"/>
              <a:sym typeface="Roboto"/>
            </a:endParaRPr>
          </a:p>
          <a:p>
            <a:pPr marL="0" lvl="0" indent="0" rtl="0">
              <a:spcBef>
                <a:spcPts val="1800"/>
              </a:spcBef>
              <a:spcAft>
                <a:spcPts val="0"/>
              </a:spcAft>
              <a:buClr>
                <a:schemeClr val="dk1"/>
              </a:buClr>
              <a:buSzPts val="1100"/>
              <a:buFont typeface="Arial"/>
              <a:buNone/>
            </a:pPr>
            <a:r>
              <a:rPr lang="en-GB" sz="1700" b="1" dirty="0">
                <a:solidFill>
                  <a:schemeClr val="dk1"/>
                </a:solidFill>
                <a:latin typeface="Roboto"/>
                <a:ea typeface="Roboto"/>
                <a:cs typeface="Roboto"/>
                <a:sym typeface="Roboto"/>
              </a:rPr>
              <a:t>Types of Operators</a:t>
            </a:r>
            <a:endParaRPr sz="1700" b="1" dirty="0">
              <a:solidFill>
                <a:schemeClr val="dk1"/>
              </a:solidFill>
              <a:latin typeface="Roboto"/>
              <a:ea typeface="Roboto"/>
              <a:cs typeface="Roboto"/>
              <a:sym typeface="Roboto"/>
            </a:endParaRPr>
          </a:p>
          <a:p>
            <a:pPr marL="0" lvl="0" indent="0" rtl="0">
              <a:spcBef>
                <a:spcPts val="400"/>
              </a:spcBef>
              <a:spcAft>
                <a:spcPts val="0"/>
              </a:spcAft>
              <a:buClr>
                <a:schemeClr val="dk1"/>
              </a:buClr>
              <a:buSzPts val="1100"/>
              <a:buFont typeface="Arial"/>
              <a:buNone/>
            </a:pPr>
            <a:r>
              <a:rPr lang="en-GB" sz="1400" dirty="0">
                <a:solidFill>
                  <a:schemeClr val="dk1"/>
                </a:solidFill>
                <a:latin typeface="Roboto"/>
                <a:ea typeface="Roboto"/>
                <a:cs typeface="Roboto"/>
                <a:sym typeface="Roboto"/>
              </a:rPr>
              <a:t>We have the following types of operators in R programming −</a:t>
            </a:r>
            <a:endParaRPr sz="1400" dirty="0">
              <a:solidFill>
                <a:schemeClr val="dk1"/>
              </a:solidFill>
              <a:latin typeface="Roboto"/>
              <a:ea typeface="Roboto"/>
              <a:cs typeface="Roboto"/>
              <a:sym typeface="Roboto"/>
            </a:endParaRPr>
          </a:p>
          <a:p>
            <a:pPr marL="457200" lvl="0" indent="-317500" rtl="0">
              <a:spcBef>
                <a:spcPts val="0"/>
              </a:spcBef>
              <a:spcAft>
                <a:spcPts val="0"/>
              </a:spcAft>
              <a:buClr>
                <a:schemeClr val="dk1"/>
              </a:buClr>
              <a:buSzPts val="1400"/>
              <a:buFont typeface="Roboto"/>
              <a:buChar char="●"/>
            </a:pPr>
            <a:r>
              <a:rPr lang="en-GB" sz="1400" dirty="0">
                <a:solidFill>
                  <a:schemeClr val="dk1"/>
                </a:solidFill>
                <a:latin typeface="Roboto"/>
                <a:ea typeface="Roboto"/>
                <a:cs typeface="Roboto"/>
                <a:sym typeface="Roboto"/>
              </a:rPr>
              <a:t>Arithmetic Operators</a:t>
            </a:r>
            <a:endParaRPr sz="1400" dirty="0">
              <a:solidFill>
                <a:schemeClr val="dk1"/>
              </a:solidFill>
              <a:latin typeface="Roboto"/>
              <a:ea typeface="Roboto"/>
              <a:cs typeface="Roboto"/>
              <a:sym typeface="Roboto"/>
            </a:endParaRPr>
          </a:p>
          <a:p>
            <a:pPr marL="457200" lvl="0" indent="-317500" rtl="0">
              <a:spcBef>
                <a:spcPts val="0"/>
              </a:spcBef>
              <a:spcAft>
                <a:spcPts val="0"/>
              </a:spcAft>
              <a:buClr>
                <a:schemeClr val="dk1"/>
              </a:buClr>
              <a:buSzPts val="1400"/>
              <a:buFont typeface="Roboto"/>
              <a:buChar char="●"/>
            </a:pPr>
            <a:r>
              <a:rPr lang="en-GB" sz="1400" dirty="0">
                <a:solidFill>
                  <a:schemeClr val="dk1"/>
                </a:solidFill>
                <a:latin typeface="Roboto"/>
                <a:ea typeface="Roboto"/>
                <a:cs typeface="Roboto"/>
                <a:sym typeface="Roboto"/>
              </a:rPr>
              <a:t>Relational Operators</a:t>
            </a:r>
            <a:endParaRPr sz="1400" dirty="0">
              <a:solidFill>
                <a:schemeClr val="dk1"/>
              </a:solidFill>
              <a:latin typeface="Roboto"/>
              <a:ea typeface="Roboto"/>
              <a:cs typeface="Roboto"/>
              <a:sym typeface="Roboto"/>
            </a:endParaRPr>
          </a:p>
          <a:p>
            <a:pPr marL="457200" lvl="0" indent="-317500" rtl="0">
              <a:spcBef>
                <a:spcPts val="0"/>
              </a:spcBef>
              <a:spcAft>
                <a:spcPts val="0"/>
              </a:spcAft>
              <a:buClr>
                <a:schemeClr val="dk1"/>
              </a:buClr>
              <a:buSzPts val="1400"/>
              <a:buFont typeface="Roboto"/>
              <a:buChar char="●"/>
            </a:pPr>
            <a:r>
              <a:rPr lang="en-GB" sz="1400" dirty="0">
                <a:solidFill>
                  <a:schemeClr val="dk1"/>
                </a:solidFill>
                <a:latin typeface="Roboto"/>
                <a:ea typeface="Roboto"/>
                <a:cs typeface="Roboto"/>
                <a:sym typeface="Roboto"/>
              </a:rPr>
              <a:t>Logical Operators</a:t>
            </a:r>
            <a:endParaRPr sz="1400" dirty="0">
              <a:solidFill>
                <a:schemeClr val="dk1"/>
              </a:solidFill>
              <a:latin typeface="Roboto"/>
              <a:ea typeface="Roboto"/>
              <a:cs typeface="Roboto"/>
              <a:sym typeface="Roboto"/>
            </a:endParaRPr>
          </a:p>
          <a:p>
            <a:pPr marL="457200" lvl="0" indent="-317500" rtl="0">
              <a:spcBef>
                <a:spcPts val="0"/>
              </a:spcBef>
              <a:spcAft>
                <a:spcPts val="0"/>
              </a:spcAft>
              <a:buClr>
                <a:schemeClr val="dk1"/>
              </a:buClr>
              <a:buSzPts val="1400"/>
              <a:buFont typeface="Roboto"/>
              <a:buChar char="●"/>
            </a:pPr>
            <a:r>
              <a:rPr lang="en-GB" sz="1400" dirty="0">
                <a:solidFill>
                  <a:schemeClr val="dk1"/>
                </a:solidFill>
                <a:latin typeface="Roboto"/>
                <a:ea typeface="Roboto"/>
                <a:cs typeface="Roboto"/>
                <a:sym typeface="Roboto"/>
              </a:rPr>
              <a:t>Assignment Operators</a:t>
            </a:r>
            <a:endParaRPr sz="1400" dirty="0">
              <a:solidFill>
                <a:schemeClr val="dk1"/>
              </a:solidFill>
              <a:latin typeface="Roboto"/>
              <a:ea typeface="Roboto"/>
              <a:cs typeface="Roboto"/>
              <a:sym typeface="Roboto"/>
            </a:endParaRPr>
          </a:p>
          <a:p>
            <a:pPr marL="457200" lvl="0" indent="-317500" rtl="0">
              <a:spcBef>
                <a:spcPts val="0"/>
              </a:spcBef>
              <a:spcAft>
                <a:spcPts val="0"/>
              </a:spcAft>
              <a:buClr>
                <a:schemeClr val="dk1"/>
              </a:buClr>
              <a:buSzPts val="1400"/>
              <a:buFont typeface="Roboto"/>
              <a:buChar char="●"/>
            </a:pPr>
            <a:r>
              <a:rPr lang="en-GB" sz="1400" dirty="0">
                <a:solidFill>
                  <a:schemeClr val="dk1"/>
                </a:solidFill>
                <a:latin typeface="Roboto"/>
                <a:ea typeface="Roboto"/>
                <a:cs typeface="Roboto"/>
                <a:sym typeface="Roboto"/>
              </a:rPr>
              <a:t>Miscellaneous Operators</a:t>
            </a:r>
            <a:endParaRPr sz="1400" dirty="0">
              <a:solidFill>
                <a:schemeClr val="dk1"/>
              </a:solidFill>
              <a:latin typeface="Roboto"/>
              <a:ea typeface="Roboto"/>
              <a:cs typeface="Roboto"/>
              <a:sym typeface="Roboto"/>
            </a:endParaRPr>
          </a:p>
          <a:p>
            <a:pPr marL="0" lvl="0" indent="0">
              <a:spcBef>
                <a:spcPts val="0"/>
              </a:spcBef>
              <a:spcAft>
                <a:spcPts val="1600"/>
              </a:spcAft>
              <a:buNone/>
            </a:pPr>
            <a:endParaRPr dirty="0">
              <a:latin typeface="Roboto"/>
              <a:ea typeface="Roboto"/>
              <a:cs typeface="Roboto"/>
              <a:sym typeface="Roboto"/>
            </a:endParaRPr>
          </a:p>
        </p:txBody>
      </p:sp>
      <p:pic>
        <p:nvPicPr>
          <p:cNvPr id="149" name="Google Shape;149;p26"/>
          <p:cNvPicPr preferRelativeResize="0"/>
          <p:nvPr/>
        </p:nvPicPr>
        <p:blipFill rotWithShape="1">
          <a:blip r:embed="rId3">
            <a:alphaModFix/>
          </a:blip>
          <a:srcRect t="11263" b="13446"/>
          <a:stretch/>
        </p:blipFill>
        <p:spPr>
          <a:xfrm>
            <a:off x="8001000" y="4277150"/>
            <a:ext cx="1100099" cy="8282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sz="2400">
                <a:latin typeface="Dosis"/>
                <a:ea typeface="Dosis"/>
                <a:cs typeface="Dosis"/>
                <a:sym typeface="Dosis"/>
              </a:rPr>
              <a:t>R- Decision Making</a:t>
            </a:r>
            <a:endParaRPr sz="2400">
              <a:latin typeface="Dosis"/>
              <a:ea typeface="Dosis"/>
              <a:cs typeface="Dosis"/>
              <a:sym typeface="Dosis"/>
            </a:endParaRPr>
          </a:p>
        </p:txBody>
      </p:sp>
      <p:sp>
        <p:nvSpPr>
          <p:cNvPr id="155" name="Google Shape;155;p27"/>
          <p:cNvSpPr txBox="1">
            <a:spLocks noGrp="1"/>
          </p:cNvSpPr>
          <p:nvPr>
            <p:ph type="body" idx="1"/>
          </p:nvPr>
        </p:nvSpPr>
        <p:spPr>
          <a:xfrm>
            <a:off x="311700" y="714775"/>
            <a:ext cx="8520600" cy="43305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GB" sz="1400" dirty="0">
                <a:solidFill>
                  <a:schemeClr val="dk1"/>
                </a:solidFill>
                <a:latin typeface="Roboto"/>
                <a:ea typeface="Roboto"/>
                <a:cs typeface="Roboto"/>
                <a:sym typeface="Roboto"/>
              </a:rPr>
              <a:t>Decision making structures require the programmer to specify one or more conditions to be evaluated or tested by the program, along with a statement or statements to be executed if the condition is determined to be </a:t>
            </a:r>
            <a:r>
              <a:rPr lang="en-GB" sz="1400" b="1" dirty="0">
                <a:solidFill>
                  <a:schemeClr val="dk1"/>
                </a:solidFill>
                <a:latin typeface="Roboto"/>
                <a:ea typeface="Roboto"/>
                <a:cs typeface="Roboto"/>
                <a:sym typeface="Roboto"/>
              </a:rPr>
              <a:t>true</a:t>
            </a:r>
            <a:r>
              <a:rPr lang="en-GB" sz="1400" dirty="0">
                <a:solidFill>
                  <a:schemeClr val="dk1"/>
                </a:solidFill>
                <a:latin typeface="Roboto"/>
                <a:ea typeface="Roboto"/>
                <a:cs typeface="Roboto"/>
                <a:sym typeface="Roboto"/>
              </a:rPr>
              <a:t>, and optionally, other statements to be executed if the condition is determined to be </a:t>
            </a:r>
            <a:r>
              <a:rPr lang="en-GB" sz="1400" b="1" dirty="0">
                <a:solidFill>
                  <a:schemeClr val="dk1"/>
                </a:solidFill>
                <a:latin typeface="Roboto"/>
                <a:ea typeface="Roboto"/>
                <a:cs typeface="Roboto"/>
                <a:sym typeface="Roboto"/>
              </a:rPr>
              <a:t>false</a:t>
            </a:r>
            <a:r>
              <a:rPr lang="en-GB" sz="1400" dirty="0">
                <a:solidFill>
                  <a:schemeClr val="dk1"/>
                </a:solidFill>
                <a:latin typeface="Roboto"/>
                <a:ea typeface="Roboto"/>
                <a:cs typeface="Roboto"/>
                <a:sym typeface="Roboto"/>
              </a:rPr>
              <a:t>.</a:t>
            </a:r>
            <a:endParaRPr sz="1400" dirty="0">
              <a:latin typeface="Roboto"/>
              <a:ea typeface="Roboto"/>
              <a:cs typeface="Roboto"/>
              <a:sym typeface="Roboto"/>
            </a:endParaRPr>
          </a:p>
        </p:txBody>
      </p:sp>
      <p:pic>
        <p:nvPicPr>
          <p:cNvPr id="156" name="Google Shape;156;p27" descr="Decision Making"/>
          <p:cNvPicPr preferRelativeResize="0"/>
          <p:nvPr/>
        </p:nvPicPr>
        <p:blipFill>
          <a:blip r:embed="rId3">
            <a:alphaModFix/>
          </a:blip>
          <a:stretch>
            <a:fillRect/>
          </a:stretch>
        </p:blipFill>
        <p:spPr>
          <a:xfrm>
            <a:off x="3158750" y="1704750"/>
            <a:ext cx="2524125" cy="3228975"/>
          </a:xfrm>
          <a:prstGeom prst="rect">
            <a:avLst/>
          </a:prstGeom>
          <a:noFill/>
          <a:ln>
            <a:noFill/>
          </a:ln>
        </p:spPr>
      </p:pic>
      <p:pic>
        <p:nvPicPr>
          <p:cNvPr id="157" name="Google Shape;157;p27"/>
          <p:cNvPicPr preferRelativeResize="0"/>
          <p:nvPr/>
        </p:nvPicPr>
        <p:blipFill rotWithShape="1">
          <a:blip r:embed="rId4">
            <a:alphaModFix/>
          </a:blip>
          <a:srcRect t="11263" b="13446"/>
          <a:stretch/>
        </p:blipFill>
        <p:spPr>
          <a:xfrm>
            <a:off x="8001000" y="4277150"/>
            <a:ext cx="1100099" cy="8282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sz="2400">
                <a:solidFill>
                  <a:srgbClr val="000000"/>
                </a:solidFill>
                <a:latin typeface="Dosis"/>
                <a:ea typeface="Dosis"/>
                <a:cs typeface="Dosis"/>
                <a:sym typeface="Dosis"/>
              </a:rPr>
              <a:t>R- Data Frames</a:t>
            </a:r>
            <a:endParaRPr sz="2400">
              <a:solidFill>
                <a:srgbClr val="000000"/>
              </a:solidFill>
              <a:latin typeface="Dosis"/>
              <a:ea typeface="Dosis"/>
              <a:cs typeface="Dosis"/>
              <a:sym typeface="Dosis"/>
            </a:endParaRPr>
          </a:p>
        </p:txBody>
      </p:sp>
      <p:sp>
        <p:nvSpPr>
          <p:cNvPr id="163" name="Google Shape;163;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GB" sz="1400" dirty="0">
                <a:solidFill>
                  <a:srgbClr val="000000"/>
                </a:solidFill>
                <a:latin typeface="Roboto"/>
                <a:ea typeface="Roboto"/>
                <a:cs typeface="Roboto"/>
                <a:sym typeface="Roboto"/>
              </a:rPr>
              <a:t>A data frame is a table or a two-dimensional array-like structure in which each column contains values of one variable and each row contains one set of values from each column.</a:t>
            </a:r>
            <a:endParaRPr sz="1400" dirty="0">
              <a:solidFill>
                <a:srgbClr val="000000"/>
              </a:solidFill>
              <a:latin typeface="Roboto"/>
              <a:ea typeface="Roboto"/>
              <a:cs typeface="Roboto"/>
              <a:sym typeface="Roboto"/>
            </a:endParaRPr>
          </a:p>
          <a:p>
            <a:pPr marL="0" lvl="0" indent="0" rtl="0">
              <a:spcBef>
                <a:spcPts val="1600"/>
              </a:spcBef>
              <a:spcAft>
                <a:spcPts val="0"/>
              </a:spcAft>
              <a:buClr>
                <a:schemeClr val="dk1"/>
              </a:buClr>
              <a:buSzPts val="1100"/>
              <a:buFont typeface="Arial"/>
              <a:buNone/>
            </a:pPr>
            <a:r>
              <a:rPr lang="en-GB" sz="1400" dirty="0">
                <a:solidFill>
                  <a:srgbClr val="000000"/>
                </a:solidFill>
                <a:latin typeface="Roboto"/>
                <a:ea typeface="Roboto"/>
                <a:cs typeface="Roboto"/>
                <a:sym typeface="Roboto"/>
              </a:rPr>
              <a:t>Following are the characteristics of a data frame.</a:t>
            </a:r>
            <a:endParaRPr sz="1400" dirty="0">
              <a:solidFill>
                <a:srgbClr val="000000"/>
              </a:solidFill>
              <a:latin typeface="Roboto"/>
              <a:ea typeface="Roboto"/>
              <a:cs typeface="Roboto"/>
              <a:sym typeface="Roboto"/>
            </a:endParaRPr>
          </a:p>
          <a:p>
            <a:pPr marL="457200" lvl="0" indent="-317500" rtl="0">
              <a:spcBef>
                <a:spcPts val="160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The column names should be non-empty.</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The data stored in a data frame can be of numeric, factor or character type.</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Each column should contain same number of data items.</a:t>
            </a:r>
            <a:endParaRPr sz="1400" dirty="0">
              <a:solidFill>
                <a:srgbClr val="000000"/>
              </a:solidFill>
              <a:latin typeface="Roboto"/>
              <a:ea typeface="Roboto"/>
              <a:cs typeface="Roboto"/>
              <a:sym typeface="Roboto"/>
            </a:endParaRPr>
          </a:p>
          <a:p>
            <a:pPr marL="0" lvl="0" indent="0">
              <a:spcBef>
                <a:spcPts val="0"/>
              </a:spcBef>
              <a:spcAft>
                <a:spcPts val="1600"/>
              </a:spcAft>
              <a:buNone/>
            </a:pPr>
            <a:endParaRPr sz="1400" dirty="0">
              <a:solidFill>
                <a:srgbClr val="000000"/>
              </a:solidFill>
              <a:latin typeface="Roboto"/>
              <a:ea typeface="Roboto"/>
              <a:cs typeface="Roboto"/>
              <a:sym typeface="Roboto"/>
            </a:endParaRPr>
          </a:p>
        </p:txBody>
      </p:sp>
      <p:pic>
        <p:nvPicPr>
          <p:cNvPr id="164" name="Google Shape;164;p28"/>
          <p:cNvPicPr preferRelativeResize="0"/>
          <p:nvPr/>
        </p:nvPicPr>
        <p:blipFill rotWithShape="1">
          <a:blip r:embed="rId3">
            <a:alphaModFix/>
          </a:blip>
          <a:srcRect t="11263" b="13446"/>
          <a:stretch/>
        </p:blipFill>
        <p:spPr>
          <a:xfrm>
            <a:off x="8001000" y="4277150"/>
            <a:ext cx="1100099" cy="8282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sz="2400">
                <a:latin typeface="Dosis"/>
                <a:ea typeface="Dosis"/>
                <a:cs typeface="Dosis"/>
                <a:sym typeface="Dosis"/>
              </a:rPr>
              <a:t>R and statistics</a:t>
            </a:r>
            <a:endParaRPr sz="2400">
              <a:latin typeface="Dosis"/>
              <a:ea typeface="Dosis"/>
              <a:cs typeface="Dosis"/>
              <a:sym typeface="Dosis"/>
            </a:endParaRPr>
          </a:p>
        </p:txBody>
      </p:sp>
      <p:sp>
        <p:nvSpPr>
          <p:cNvPr id="170" name="Google Shape;170;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rtl="0">
              <a:spcBef>
                <a:spcPts val="0"/>
              </a:spcBef>
              <a:spcAft>
                <a:spcPts val="0"/>
              </a:spcAft>
              <a:buClr>
                <a:srgbClr val="000000"/>
              </a:buClr>
              <a:buSzPts val="1600"/>
              <a:buFont typeface="Roboto"/>
              <a:buChar char="●"/>
            </a:pPr>
            <a:r>
              <a:rPr lang="en-GB" sz="1600">
                <a:solidFill>
                  <a:srgbClr val="000000"/>
                </a:solidFill>
                <a:latin typeface="Roboto"/>
                <a:ea typeface="Roboto"/>
                <a:cs typeface="Roboto"/>
                <a:sym typeface="Roboto"/>
              </a:rPr>
              <a:t>Packaging: a crucial infrastructure to efficiently produce, load and keep consistent software libraries from (many) different sources / authors</a:t>
            </a:r>
            <a:endParaRPr sz="1600">
              <a:solidFill>
                <a:srgbClr val="000000"/>
              </a:solidFill>
              <a:latin typeface="Roboto"/>
              <a:ea typeface="Roboto"/>
              <a:cs typeface="Roboto"/>
              <a:sym typeface="Roboto"/>
            </a:endParaRPr>
          </a:p>
          <a:p>
            <a:pPr marL="457200" lvl="0" indent="-330200" rtl="0">
              <a:spcBef>
                <a:spcPts val="0"/>
              </a:spcBef>
              <a:spcAft>
                <a:spcPts val="0"/>
              </a:spcAft>
              <a:buClr>
                <a:srgbClr val="000000"/>
              </a:buClr>
              <a:buSzPts val="1600"/>
              <a:buFont typeface="Roboto"/>
              <a:buChar char="●"/>
            </a:pPr>
            <a:r>
              <a:rPr lang="en-GB" sz="1600">
                <a:solidFill>
                  <a:srgbClr val="000000"/>
                </a:solidFill>
                <a:latin typeface="Roboto"/>
                <a:ea typeface="Roboto"/>
                <a:cs typeface="Roboto"/>
                <a:sym typeface="Roboto"/>
              </a:rPr>
              <a:t>Statistics: most packages deal with statistics and data analysis</a:t>
            </a:r>
            <a:endParaRPr sz="1600">
              <a:solidFill>
                <a:srgbClr val="000000"/>
              </a:solidFill>
              <a:latin typeface="Roboto"/>
              <a:ea typeface="Roboto"/>
              <a:cs typeface="Roboto"/>
              <a:sym typeface="Roboto"/>
            </a:endParaRPr>
          </a:p>
          <a:p>
            <a:pPr marL="457200" lvl="0" indent="-330200">
              <a:spcBef>
                <a:spcPts val="0"/>
              </a:spcBef>
              <a:spcAft>
                <a:spcPts val="0"/>
              </a:spcAft>
              <a:buClr>
                <a:srgbClr val="000000"/>
              </a:buClr>
              <a:buSzPts val="1600"/>
              <a:buFont typeface="Roboto"/>
              <a:buChar char="●"/>
            </a:pPr>
            <a:r>
              <a:rPr lang="en-GB" sz="1600">
                <a:solidFill>
                  <a:srgbClr val="000000"/>
                </a:solidFill>
                <a:latin typeface="Roboto"/>
                <a:ea typeface="Roboto"/>
                <a:cs typeface="Roboto"/>
                <a:sym typeface="Roboto"/>
              </a:rPr>
              <a:t>State of the art: many statistical researchers provide their methods as R packages</a:t>
            </a:r>
            <a:endParaRPr sz="1600">
              <a:solidFill>
                <a:srgbClr val="000000"/>
              </a:solidFill>
              <a:latin typeface="Roboto"/>
              <a:ea typeface="Roboto"/>
              <a:cs typeface="Roboto"/>
              <a:sym typeface="Roboto"/>
            </a:endParaRPr>
          </a:p>
        </p:txBody>
      </p:sp>
      <p:pic>
        <p:nvPicPr>
          <p:cNvPr id="171" name="Google Shape;171;p29"/>
          <p:cNvPicPr preferRelativeResize="0"/>
          <p:nvPr/>
        </p:nvPicPr>
        <p:blipFill rotWithShape="1">
          <a:blip r:embed="rId3">
            <a:alphaModFix/>
          </a:blip>
          <a:srcRect t="11263" b="13446"/>
          <a:stretch/>
        </p:blipFill>
        <p:spPr>
          <a:xfrm>
            <a:off x="8001000" y="4277150"/>
            <a:ext cx="1100099" cy="8282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sz="2400">
                <a:solidFill>
                  <a:srgbClr val="000000"/>
                </a:solidFill>
                <a:latin typeface="Dosis"/>
                <a:ea typeface="Dosis"/>
                <a:cs typeface="Dosis"/>
                <a:sym typeface="Dosis"/>
              </a:rPr>
              <a:t>Data Analysis and Presentation</a:t>
            </a:r>
            <a:endParaRPr sz="2400">
              <a:solidFill>
                <a:srgbClr val="000000"/>
              </a:solidFill>
              <a:latin typeface="Dosis"/>
              <a:ea typeface="Dosis"/>
              <a:cs typeface="Dosis"/>
              <a:sym typeface="Dosis"/>
            </a:endParaRPr>
          </a:p>
        </p:txBody>
      </p:sp>
      <p:sp>
        <p:nvSpPr>
          <p:cNvPr id="177" name="Google Shape;177;p30"/>
          <p:cNvSpPr txBox="1">
            <a:spLocks noGrp="1"/>
          </p:cNvSpPr>
          <p:nvPr>
            <p:ph type="body" idx="1"/>
          </p:nvPr>
        </p:nvSpPr>
        <p:spPr>
          <a:xfrm>
            <a:off x="311700" y="1152475"/>
            <a:ext cx="8520600" cy="39420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The R distribution contains functionality for large number of statistical procedures.</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linear and generalized linear models</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nonlinear regression models</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time series analysis</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classical parametric and nonparametric tests</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clustering</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smoothing</a:t>
            </a:r>
            <a:endParaRPr sz="1400" dirty="0">
              <a:solidFill>
                <a:srgbClr val="000000"/>
              </a:solidFill>
              <a:latin typeface="Roboto"/>
              <a:ea typeface="Roboto"/>
              <a:cs typeface="Roboto"/>
              <a:sym typeface="Roboto"/>
            </a:endParaRPr>
          </a:p>
          <a:p>
            <a:pPr marL="457200" lvl="0" indent="-31750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R also has a large set of functions which provide a flexible graphical environment for creating various kinds of data presentations.</a:t>
            </a:r>
            <a:endParaRPr sz="1400" dirty="0">
              <a:solidFill>
                <a:srgbClr val="000000"/>
              </a:solidFill>
              <a:latin typeface="Roboto"/>
              <a:ea typeface="Roboto"/>
              <a:cs typeface="Roboto"/>
              <a:sym typeface="Roboto"/>
            </a:endParaRPr>
          </a:p>
        </p:txBody>
      </p:sp>
      <p:pic>
        <p:nvPicPr>
          <p:cNvPr id="178" name="Google Shape;178;p30"/>
          <p:cNvPicPr preferRelativeResize="0"/>
          <p:nvPr/>
        </p:nvPicPr>
        <p:blipFill rotWithShape="1">
          <a:blip r:embed="rId3">
            <a:alphaModFix/>
          </a:blip>
          <a:srcRect t="11263" b="13446"/>
          <a:stretch/>
        </p:blipFill>
        <p:spPr>
          <a:xfrm>
            <a:off x="8001000" y="4277150"/>
            <a:ext cx="1100099" cy="8282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sz="2400">
                <a:latin typeface="Dosis"/>
                <a:ea typeface="Dosis"/>
                <a:cs typeface="Dosis"/>
                <a:sym typeface="Dosis"/>
              </a:rPr>
              <a:t>Advantages</a:t>
            </a:r>
            <a:endParaRPr sz="2400">
              <a:latin typeface="Dosis"/>
              <a:ea typeface="Dosis"/>
              <a:cs typeface="Dosis"/>
              <a:sym typeface="Dosis"/>
            </a:endParaRPr>
          </a:p>
        </p:txBody>
      </p:sp>
      <p:sp>
        <p:nvSpPr>
          <p:cNvPr id="184" name="Google Shape;184;p31"/>
          <p:cNvSpPr txBox="1">
            <a:spLocks noGrp="1"/>
          </p:cNvSpPr>
          <p:nvPr>
            <p:ph type="body" idx="1"/>
          </p:nvPr>
        </p:nvSpPr>
        <p:spPr>
          <a:xfrm>
            <a:off x="311700" y="1152475"/>
            <a:ext cx="8520600" cy="39069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Fast and free.</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State of the art: Statistical researchers provide their methods as R packages. SPSS and SAS are   years behind R!</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Active user community</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Excellent for simulation, programming, computer intensive analyses, etc.</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Forces you to think about your analysis.</a:t>
            </a:r>
            <a:endParaRPr sz="1400" dirty="0">
              <a:solidFill>
                <a:srgbClr val="000000"/>
              </a:solidFill>
              <a:latin typeface="Roboto"/>
              <a:ea typeface="Roboto"/>
              <a:cs typeface="Roboto"/>
              <a:sym typeface="Roboto"/>
            </a:endParaRPr>
          </a:p>
          <a:p>
            <a:pPr marL="457200" lvl="0" indent="-31750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Interfaces with database storage software (SQL)</a:t>
            </a:r>
            <a:endParaRPr sz="1400" dirty="0">
              <a:solidFill>
                <a:srgbClr val="000000"/>
              </a:solidFill>
              <a:latin typeface="Roboto"/>
              <a:ea typeface="Roboto"/>
              <a:cs typeface="Roboto"/>
              <a:sym typeface="Roboto"/>
            </a:endParaRPr>
          </a:p>
        </p:txBody>
      </p:sp>
      <p:pic>
        <p:nvPicPr>
          <p:cNvPr id="185" name="Google Shape;185;p31"/>
          <p:cNvPicPr preferRelativeResize="0"/>
          <p:nvPr/>
        </p:nvPicPr>
        <p:blipFill rotWithShape="1">
          <a:blip r:embed="rId3">
            <a:alphaModFix/>
          </a:blip>
          <a:srcRect t="11263" b="13446"/>
          <a:stretch/>
        </p:blipFill>
        <p:spPr>
          <a:xfrm>
            <a:off x="8001000" y="4277150"/>
            <a:ext cx="1100099" cy="8282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2400" dirty="0">
                <a:latin typeface="Dosis"/>
                <a:ea typeface="Dosis"/>
                <a:cs typeface="Dosis"/>
                <a:sym typeface="Dosis"/>
              </a:rPr>
              <a:t>Contents</a:t>
            </a:r>
            <a:endParaRPr sz="2400" dirty="0">
              <a:latin typeface="Dosis"/>
              <a:ea typeface="Dosis"/>
              <a:cs typeface="Dosis"/>
              <a:sym typeface="Dosis"/>
            </a:endParaRPr>
          </a:p>
        </p:txBody>
      </p:sp>
      <p:sp>
        <p:nvSpPr>
          <p:cNvPr id="61" name="Google Shape;61;p14"/>
          <p:cNvSpPr txBox="1">
            <a:spLocks noGrp="1"/>
          </p:cNvSpPr>
          <p:nvPr>
            <p:ph type="body" idx="1"/>
          </p:nvPr>
        </p:nvSpPr>
        <p:spPr>
          <a:xfrm>
            <a:off x="311700" y="859350"/>
            <a:ext cx="8520600" cy="37095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Introduction of R </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What R does and does not</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R Objects</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R- Data Types</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R - Variables</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R- Operators</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R- Decision Making</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R- Data Frames</a:t>
            </a:r>
            <a:endParaRPr sz="1400" dirty="0">
              <a:solidFill>
                <a:srgbClr val="000000"/>
              </a:solidFill>
              <a:latin typeface="Roboto"/>
              <a:ea typeface="Roboto"/>
              <a:cs typeface="Roboto"/>
              <a:sym typeface="Roboto"/>
            </a:endParaRPr>
          </a:p>
          <a:p>
            <a:pPr marL="457200" lvl="0" indent="-317500" rtl="0">
              <a:spcBef>
                <a:spcPts val="0"/>
              </a:spcBef>
              <a:spcAft>
                <a:spcPts val="0"/>
              </a:spcAft>
              <a:buClr>
                <a:schemeClr val="dk1"/>
              </a:buClr>
              <a:buSzPts val="1400"/>
              <a:buFont typeface="Roboto"/>
              <a:buChar char="●"/>
            </a:pPr>
            <a:r>
              <a:rPr lang="en-GB" sz="1400" dirty="0">
                <a:solidFill>
                  <a:schemeClr val="dk1"/>
                </a:solidFill>
                <a:latin typeface="Roboto"/>
                <a:ea typeface="Roboto"/>
                <a:cs typeface="Roboto"/>
                <a:sym typeface="Roboto"/>
              </a:rPr>
              <a:t>R and statistics</a:t>
            </a:r>
            <a:endParaRPr sz="1400" dirty="0">
              <a:solidFill>
                <a:schemeClr val="dk1"/>
              </a:solidFill>
              <a:latin typeface="Roboto"/>
              <a:ea typeface="Roboto"/>
              <a:cs typeface="Roboto"/>
              <a:sym typeface="Roboto"/>
            </a:endParaRPr>
          </a:p>
          <a:p>
            <a:pPr marL="457200" lvl="0" indent="-317500" rtl="0">
              <a:spcBef>
                <a:spcPts val="0"/>
              </a:spcBef>
              <a:spcAft>
                <a:spcPts val="0"/>
              </a:spcAft>
              <a:buClr>
                <a:schemeClr val="dk1"/>
              </a:buClr>
              <a:buSzPts val="1400"/>
              <a:buFont typeface="Roboto"/>
              <a:buChar char="●"/>
            </a:pPr>
            <a:r>
              <a:rPr lang="en-GB" sz="1400" dirty="0">
                <a:solidFill>
                  <a:schemeClr val="dk1"/>
                </a:solidFill>
                <a:latin typeface="Roboto"/>
                <a:ea typeface="Roboto"/>
                <a:cs typeface="Roboto"/>
                <a:sym typeface="Roboto"/>
              </a:rPr>
              <a:t>Data Analysis and Presentation</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Advantages</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Disadvantages</a:t>
            </a:r>
            <a:endParaRPr sz="1400" dirty="0">
              <a:solidFill>
                <a:srgbClr val="000000"/>
              </a:solidFill>
              <a:latin typeface="Roboto"/>
              <a:ea typeface="Roboto"/>
              <a:cs typeface="Roboto"/>
              <a:sym typeface="Roboto"/>
            </a:endParaRPr>
          </a:p>
          <a:p>
            <a:pPr marL="0" lvl="0" indent="0" rtl="0">
              <a:spcBef>
                <a:spcPts val="1600"/>
              </a:spcBef>
              <a:spcAft>
                <a:spcPts val="0"/>
              </a:spcAft>
              <a:buClr>
                <a:schemeClr val="dk1"/>
              </a:buClr>
              <a:buSzPts val="1100"/>
              <a:buFont typeface="Arial"/>
              <a:buNone/>
            </a:pPr>
            <a:endParaRPr sz="1400" dirty="0">
              <a:solidFill>
                <a:srgbClr val="000000"/>
              </a:solidFill>
              <a:latin typeface="Roboto"/>
              <a:ea typeface="Roboto"/>
              <a:cs typeface="Roboto"/>
              <a:sym typeface="Roboto"/>
            </a:endParaRPr>
          </a:p>
          <a:p>
            <a:pPr marL="0" lvl="0" indent="0">
              <a:spcBef>
                <a:spcPts val="1600"/>
              </a:spcBef>
              <a:spcAft>
                <a:spcPts val="1600"/>
              </a:spcAft>
              <a:buNone/>
            </a:pPr>
            <a:endParaRPr sz="1400" dirty="0">
              <a:solidFill>
                <a:srgbClr val="000000"/>
              </a:solidFill>
              <a:latin typeface="Roboto"/>
              <a:ea typeface="Roboto"/>
              <a:cs typeface="Roboto"/>
              <a:sym typeface="Roboto"/>
            </a:endParaRPr>
          </a:p>
        </p:txBody>
      </p:sp>
      <p:pic>
        <p:nvPicPr>
          <p:cNvPr id="62" name="Google Shape;62;p14"/>
          <p:cNvPicPr preferRelativeResize="0"/>
          <p:nvPr/>
        </p:nvPicPr>
        <p:blipFill rotWithShape="1">
          <a:blip r:embed="rId3">
            <a:alphaModFix/>
          </a:blip>
          <a:srcRect t="11263" b="13446"/>
          <a:stretch/>
        </p:blipFill>
        <p:spPr>
          <a:xfrm>
            <a:off x="8001000" y="4277150"/>
            <a:ext cx="1100099" cy="8282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sz="2400">
                <a:latin typeface="Dosis"/>
                <a:ea typeface="Dosis"/>
                <a:cs typeface="Dosis"/>
                <a:sym typeface="Dosis"/>
              </a:rPr>
              <a:t>Disadvantages</a:t>
            </a:r>
            <a:endParaRPr sz="2400">
              <a:latin typeface="Dosis"/>
              <a:ea typeface="Dosis"/>
              <a:cs typeface="Dosis"/>
              <a:sym typeface="Dosis"/>
            </a:endParaRPr>
          </a:p>
        </p:txBody>
      </p:sp>
      <p:sp>
        <p:nvSpPr>
          <p:cNvPr id="191" name="Google Shape;191;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rtl="0">
              <a:spcBef>
                <a:spcPts val="0"/>
              </a:spcBef>
              <a:spcAft>
                <a:spcPts val="0"/>
              </a:spcAft>
              <a:buClr>
                <a:srgbClr val="000000"/>
              </a:buClr>
              <a:buSzPts val="1600"/>
              <a:buFont typeface="Roboto"/>
              <a:buChar char="●"/>
            </a:pPr>
            <a:r>
              <a:rPr lang="en-GB" sz="1600" dirty="0">
                <a:solidFill>
                  <a:srgbClr val="000000"/>
                </a:solidFill>
                <a:latin typeface="Roboto"/>
                <a:ea typeface="Roboto"/>
                <a:cs typeface="Roboto"/>
                <a:sym typeface="Roboto"/>
              </a:rPr>
              <a:t>Not user friendly @ start -  steep learning curve, minimal GUI.</a:t>
            </a:r>
            <a:endParaRPr sz="1600" dirty="0">
              <a:solidFill>
                <a:srgbClr val="000000"/>
              </a:solidFill>
              <a:latin typeface="Roboto"/>
              <a:ea typeface="Roboto"/>
              <a:cs typeface="Roboto"/>
              <a:sym typeface="Roboto"/>
            </a:endParaRPr>
          </a:p>
          <a:p>
            <a:pPr marL="457200" lvl="0" indent="-330200" rtl="0">
              <a:spcBef>
                <a:spcPts val="0"/>
              </a:spcBef>
              <a:spcAft>
                <a:spcPts val="0"/>
              </a:spcAft>
              <a:buClr>
                <a:srgbClr val="000000"/>
              </a:buClr>
              <a:buSzPts val="1600"/>
              <a:buFont typeface="Roboto"/>
              <a:buChar char="●"/>
            </a:pPr>
            <a:r>
              <a:rPr lang="en-GB" sz="1600" dirty="0">
                <a:solidFill>
                  <a:srgbClr val="000000"/>
                </a:solidFill>
                <a:latin typeface="Roboto"/>
                <a:ea typeface="Roboto"/>
                <a:cs typeface="Roboto"/>
                <a:sym typeface="Roboto"/>
              </a:rPr>
              <a:t>No commercial support; figuring out correct methods or how to use a function on your own can be frustrating.</a:t>
            </a:r>
            <a:endParaRPr sz="1600" dirty="0">
              <a:solidFill>
                <a:srgbClr val="000000"/>
              </a:solidFill>
              <a:latin typeface="Roboto"/>
              <a:ea typeface="Roboto"/>
              <a:cs typeface="Roboto"/>
              <a:sym typeface="Roboto"/>
            </a:endParaRPr>
          </a:p>
          <a:p>
            <a:pPr marL="457200" lvl="0" indent="-330200" rtl="0">
              <a:spcBef>
                <a:spcPts val="0"/>
              </a:spcBef>
              <a:spcAft>
                <a:spcPts val="0"/>
              </a:spcAft>
              <a:buClr>
                <a:srgbClr val="000000"/>
              </a:buClr>
              <a:buSzPts val="1600"/>
              <a:buFont typeface="Roboto"/>
              <a:buChar char="●"/>
            </a:pPr>
            <a:r>
              <a:rPr lang="en-GB" sz="1600" dirty="0">
                <a:solidFill>
                  <a:srgbClr val="000000"/>
                </a:solidFill>
                <a:latin typeface="Roboto"/>
                <a:ea typeface="Roboto"/>
                <a:cs typeface="Roboto"/>
                <a:sym typeface="Roboto"/>
              </a:rPr>
              <a:t>Easy to make mistakes and not know.</a:t>
            </a:r>
            <a:endParaRPr sz="1600" dirty="0">
              <a:solidFill>
                <a:srgbClr val="000000"/>
              </a:solidFill>
              <a:latin typeface="Roboto"/>
              <a:ea typeface="Roboto"/>
              <a:cs typeface="Roboto"/>
              <a:sym typeface="Roboto"/>
            </a:endParaRPr>
          </a:p>
          <a:p>
            <a:pPr marL="457200" lvl="0" indent="-330200" rtl="0">
              <a:spcBef>
                <a:spcPts val="0"/>
              </a:spcBef>
              <a:spcAft>
                <a:spcPts val="0"/>
              </a:spcAft>
              <a:buClr>
                <a:srgbClr val="000000"/>
              </a:buClr>
              <a:buSzPts val="1600"/>
              <a:buFont typeface="Roboto"/>
              <a:buChar char="●"/>
            </a:pPr>
            <a:r>
              <a:rPr lang="en-GB" sz="1600" dirty="0">
                <a:solidFill>
                  <a:srgbClr val="000000"/>
                </a:solidFill>
                <a:latin typeface="Roboto"/>
                <a:ea typeface="Roboto"/>
                <a:cs typeface="Roboto"/>
                <a:sym typeface="Roboto"/>
              </a:rPr>
              <a:t>Working with large datasets is limited by RAM</a:t>
            </a:r>
            <a:endParaRPr sz="1600" dirty="0">
              <a:solidFill>
                <a:srgbClr val="000000"/>
              </a:solidFill>
              <a:latin typeface="Roboto"/>
              <a:ea typeface="Roboto"/>
              <a:cs typeface="Roboto"/>
              <a:sym typeface="Roboto"/>
            </a:endParaRPr>
          </a:p>
          <a:p>
            <a:pPr marL="457200" lvl="0" indent="-330200" rtl="0">
              <a:spcBef>
                <a:spcPts val="0"/>
              </a:spcBef>
              <a:spcAft>
                <a:spcPts val="0"/>
              </a:spcAft>
              <a:buClr>
                <a:srgbClr val="000000"/>
              </a:buClr>
              <a:buSzPts val="1600"/>
              <a:buFont typeface="Roboto"/>
              <a:buChar char="●"/>
            </a:pPr>
            <a:r>
              <a:rPr lang="en-GB" sz="1600" dirty="0">
                <a:solidFill>
                  <a:srgbClr val="000000"/>
                </a:solidFill>
                <a:latin typeface="Roboto"/>
                <a:ea typeface="Roboto"/>
                <a:cs typeface="Roboto"/>
                <a:sym typeface="Roboto"/>
              </a:rPr>
              <a:t>Data prep &amp; cleaning can be messier &amp; more mistake prone in R vs. SPSS or SAS</a:t>
            </a:r>
            <a:endParaRPr sz="1600" dirty="0">
              <a:solidFill>
                <a:srgbClr val="000000"/>
              </a:solidFill>
              <a:latin typeface="Roboto"/>
              <a:ea typeface="Roboto"/>
              <a:cs typeface="Roboto"/>
              <a:sym typeface="Roboto"/>
            </a:endParaRPr>
          </a:p>
          <a:p>
            <a:pPr marL="457200" lvl="0" indent="-330200">
              <a:spcBef>
                <a:spcPts val="0"/>
              </a:spcBef>
              <a:spcAft>
                <a:spcPts val="0"/>
              </a:spcAft>
              <a:buClr>
                <a:srgbClr val="000000"/>
              </a:buClr>
              <a:buSzPts val="1600"/>
              <a:buFont typeface="Roboto"/>
              <a:buChar char="●"/>
            </a:pPr>
            <a:r>
              <a:rPr lang="en-GB" sz="1600" dirty="0">
                <a:solidFill>
                  <a:srgbClr val="000000"/>
                </a:solidFill>
                <a:latin typeface="Roboto"/>
                <a:ea typeface="Roboto"/>
                <a:cs typeface="Roboto"/>
                <a:sym typeface="Roboto"/>
              </a:rPr>
              <a:t>Some users complain about hostility on the R list serve.</a:t>
            </a:r>
            <a:endParaRPr sz="1600" dirty="0">
              <a:solidFill>
                <a:srgbClr val="000000"/>
              </a:solidFill>
              <a:latin typeface="Roboto"/>
              <a:ea typeface="Roboto"/>
              <a:cs typeface="Roboto"/>
              <a:sym typeface="Roboto"/>
            </a:endParaRPr>
          </a:p>
        </p:txBody>
      </p:sp>
      <p:pic>
        <p:nvPicPr>
          <p:cNvPr id="192" name="Google Shape;192;p32"/>
          <p:cNvPicPr preferRelativeResize="0"/>
          <p:nvPr/>
        </p:nvPicPr>
        <p:blipFill rotWithShape="1">
          <a:blip r:embed="rId3">
            <a:alphaModFix/>
          </a:blip>
          <a:srcRect t="11263" b="13446"/>
          <a:stretch/>
        </p:blipFill>
        <p:spPr>
          <a:xfrm>
            <a:off x="8001000" y="4277150"/>
            <a:ext cx="1100099" cy="8282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body" idx="1"/>
          </p:nvPr>
        </p:nvSpPr>
        <p:spPr>
          <a:xfrm>
            <a:off x="1082700" y="1548650"/>
            <a:ext cx="3489300" cy="15837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GB" sz="1400" dirty="0">
                <a:latin typeface="Roboto"/>
                <a:ea typeface="Roboto"/>
                <a:cs typeface="Roboto"/>
                <a:sym typeface="Roboto"/>
              </a:rPr>
              <a:t>R programming language is a lot like magic... except instead of spells you have functions.</a:t>
            </a:r>
            <a:endParaRPr sz="1400" dirty="0">
              <a:latin typeface="Roboto"/>
              <a:ea typeface="Roboto"/>
              <a:cs typeface="Roboto"/>
              <a:sym typeface="Roboto"/>
            </a:endParaRPr>
          </a:p>
        </p:txBody>
      </p:sp>
      <p:pic>
        <p:nvPicPr>
          <p:cNvPr id="68" name="Google Shape;68;p15"/>
          <p:cNvPicPr preferRelativeResize="0"/>
          <p:nvPr/>
        </p:nvPicPr>
        <p:blipFill>
          <a:blip r:embed="rId3">
            <a:alphaModFix/>
          </a:blip>
          <a:stretch>
            <a:fillRect/>
          </a:stretch>
        </p:blipFill>
        <p:spPr>
          <a:xfrm>
            <a:off x="5854200" y="152400"/>
            <a:ext cx="3087354" cy="4838700"/>
          </a:xfrm>
          <a:prstGeom prst="rect">
            <a:avLst/>
          </a:prstGeom>
          <a:noFill/>
          <a:ln>
            <a:noFill/>
          </a:ln>
        </p:spPr>
      </p:pic>
      <p:pic>
        <p:nvPicPr>
          <p:cNvPr id="69" name="Google Shape;69;p15"/>
          <p:cNvPicPr preferRelativeResize="0"/>
          <p:nvPr/>
        </p:nvPicPr>
        <p:blipFill rotWithShape="1">
          <a:blip r:embed="rId4">
            <a:alphaModFix/>
          </a:blip>
          <a:srcRect t="11263" b="13446"/>
          <a:stretch/>
        </p:blipFill>
        <p:spPr>
          <a:xfrm>
            <a:off x="76200" y="4277150"/>
            <a:ext cx="1100099" cy="8282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1122625" y="524525"/>
            <a:ext cx="1915500" cy="1455775"/>
          </a:xfrm>
          <a:prstGeom prst="rect">
            <a:avLst/>
          </a:prstGeom>
          <a:noFill/>
          <a:ln>
            <a:noFill/>
          </a:ln>
        </p:spPr>
      </p:pic>
      <p:pic>
        <p:nvPicPr>
          <p:cNvPr id="75" name="Google Shape;75;p16"/>
          <p:cNvPicPr preferRelativeResize="0"/>
          <p:nvPr/>
        </p:nvPicPr>
        <p:blipFill rotWithShape="1">
          <a:blip r:embed="rId4">
            <a:alphaModFix/>
          </a:blip>
          <a:srcRect l="10069" t="12518" r="61750" b="29496"/>
          <a:stretch/>
        </p:blipFill>
        <p:spPr>
          <a:xfrm>
            <a:off x="6751675" y="524525"/>
            <a:ext cx="1634775" cy="2126500"/>
          </a:xfrm>
          <a:prstGeom prst="rect">
            <a:avLst/>
          </a:prstGeom>
          <a:noFill/>
          <a:ln>
            <a:noFill/>
          </a:ln>
        </p:spPr>
      </p:pic>
      <p:sp>
        <p:nvSpPr>
          <p:cNvPr id="76" name="Google Shape;76;p16"/>
          <p:cNvSpPr txBox="1"/>
          <p:nvPr/>
        </p:nvSpPr>
        <p:spPr>
          <a:xfrm>
            <a:off x="3987200" y="983525"/>
            <a:ext cx="691200" cy="800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sz="2100">
                <a:latin typeface="Roboto"/>
                <a:ea typeface="Roboto"/>
                <a:cs typeface="Roboto"/>
                <a:sym typeface="Roboto"/>
              </a:rPr>
              <a:t>=</a:t>
            </a:r>
            <a:endParaRPr sz="2100">
              <a:latin typeface="Roboto"/>
              <a:ea typeface="Roboto"/>
              <a:cs typeface="Roboto"/>
              <a:sym typeface="Roboto"/>
            </a:endParaRPr>
          </a:p>
        </p:txBody>
      </p:sp>
      <p:sp>
        <p:nvSpPr>
          <p:cNvPr id="77" name="Google Shape;77;p16"/>
          <p:cNvSpPr txBox="1"/>
          <p:nvPr/>
        </p:nvSpPr>
        <p:spPr>
          <a:xfrm>
            <a:off x="112950" y="3259800"/>
            <a:ext cx="8918100" cy="1883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dirty="0">
                <a:latin typeface="Roboto"/>
                <a:ea typeface="Roboto"/>
                <a:cs typeface="Roboto"/>
                <a:sym typeface="Roboto"/>
              </a:rPr>
              <a:t>R users are like wizards. They can rely on functions (spells) that have been developed for them by statistical researchers, but they can also create their own. They don’t have to pay for the use of them, and once experienced enough (like Dumbledore), they are almost unlimited in their ability to change their environment.</a:t>
            </a:r>
            <a:endParaRPr dirty="0">
              <a:latin typeface="Roboto"/>
              <a:ea typeface="Roboto"/>
              <a:cs typeface="Roboto"/>
              <a:sym typeface="Roboto"/>
            </a:endParaRPr>
          </a:p>
        </p:txBody>
      </p:sp>
      <p:sp>
        <p:nvSpPr>
          <p:cNvPr id="78" name="Google Shape;78;p16"/>
          <p:cNvSpPr txBox="1"/>
          <p:nvPr/>
        </p:nvSpPr>
        <p:spPr>
          <a:xfrm>
            <a:off x="6751550" y="2950525"/>
            <a:ext cx="1634700" cy="3093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sz="1600">
                <a:latin typeface="Roboto"/>
                <a:ea typeface="Roboto"/>
                <a:cs typeface="Roboto"/>
                <a:sym typeface="Roboto"/>
              </a:rPr>
              <a:t>Wizard</a:t>
            </a:r>
            <a:endParaRPr sz="16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GB" sz="1400" dirty="0">
                <a:solidFill>
                  <a:srgbClr val="000000"/>
                </a:solidFill>
                <a:latin typeface="Roboto"/>
                <a:ea typeface="Roboto"/>
                <a:cs typeface="Roboto"/>
                <a:sym typeface="Roboto"/>
              </a:rPr>
              <a:t>R is one of the top programming languages for data scientists and provides powerful tools for cleaning data and searching for relationships. However, R has some peculiarities that remain unknown, even to experienced R programmers.</a:t>
            </a:r>
            <a:endParaRPr sz="1400" dirty="0">
              <a:solidFill>
                <a:srgbClr val="000000"/>
              </a:solidFill>
              <a:latin typeface="Roboto"/>
              <a:ea typeface="Roboto"/>
              <a:cs typeface="Roboto"/>
              <a:sym typeface="Roboto"/>
            </a:endParaRPr>
          </a:p>
        </p:txBody>
      </p:sp>
      <p:pic>
        <p:nvPicPr>
          <p:cNvPr id="84" name="Google Shape;84;p17"/>
          <p:cNvPicPr preferRelativeResize="0"/>
          <p:nvPr/>
        </p:nvPicPr>
        <p:blipFill rotWithShape="1">
          <a:blip r:embed="rId3">
            <a:alphaModFix/>
          </a:blip>
          <a:srcRect t="11263" b="13446"/>
          <a:stretch/>
        </p:blipFill>
        <p:spPr>
          <a:xfrm>
            <a:off x="8001000" y="4277150"/>
            <a:ext cx="1100099" cy="8282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sz="2400">
                <a:latin typeface="Dosis"/>
                <a:ea typeface="Dosis"/>
                <a:cs typeface="Dosis"/>
                <a:sym typeface="Dosis"/>
              </a:rPr>
              <a:t>Introduction of R</a:t>
            </a:r>
            <a:endParaRPr sz="2400">
              <a:latin typeface="Dosis"/>
              <a:ea typeface="Dosis"/>
              <a:cs typeface="Dosis"/>
              <a:sym typeface="Dosis"/>
            </a:endParaRPr>
          </a:p>
        </p:txBody>
      </p:sp>
      <p:sp>
        <p:nvSpPr>
          <p:cNvPr id="90" name="Google Shape;90;p18"/>
          <p:cNvSpPr txBox="1">
            <a:spLocks noGrp="1"/>
          </p:cNvSpPr>
          <p:nvPr>
            <p:ph type="body" idx="1"/>
          </p:nvPr>
        </p:nvSpPr>
        <p:spPr>
          <a:xfrm>
            <a:off x="311700" y="854925"/>
            <a:ext cx="8520600" cy="42186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R is an interpreted computer language.</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Most user-visible functions are written in R itself, calling upon a smaller set of internal primitives.</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It is possible to interface procedures written in C, C+, or FORTRAN languages for efficiency, and to write additional primitives.</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System commands can be called from within R</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R is used for data manipulation, statistics, and graphics. It is made up of:</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operators (+  -  &lt;-  *  %*%  …) for calculations on arrays &amp; matrices </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large, coherent, integrated collection of functions</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facilities for making unlimited types of publication quality graphics</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user written functions &amp; sets of functions (packages); 800+ contributed packages so far &amp; growing</a:t>
            </a:r>
            <a:endParaRPr sz="1400" dirty="0">
              <a:solidFill>
                <a:srgbClr val="000000"/>
              </a:solidFill>
              <a:latin typeface="Roboto"/>
              <a:ea typeface="Roboto"/>
              <a:cs typeface="Roboto"/>
              <a:sym typeface="Roboto"/>
            </a:endParaRPr>
          </a:p>
        </p:txBody>
      </p:sp>
      <p:pic>
        <p:nvPicPr>
          <p:cNvPr id="91" name="Google Shape;91;p18"/>
          <p:cNvPicPr preferRelativeResize="0"/>
          <p:nvPr/>
        </p:nvPicPr>
        <p:blipFill rotWithShape="1">
          <a:blip r:embed="rId3">
            <a:alphaModFix/>
          </a:blip>
          <a:srcRect t="11263" b="13446"/>
          <a:stretch/>
        </p:blipFill>
        <p:spPr>
          <a:xfrm>
            <a:off x="8001000" y="4277150"/>
            <a:ext cx="1100099" cy="8282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sz="2400">
                <a:latin typeface="Dosis"/>
                <a:ea typeface="Dosis"/>
                <a:cs typeface="Dosis"/>
                <a:sym typeface="Dosis"/>
              </a:rPr>
              <a:t>What R does and does not</a:t>
            </a:r>
            <a:endParaRPr sz="2400">
              <a:latin typeface="Dosis"/>
              <a:ea typeface="Dosis"/>
              <a:cs typeface="Dosis"/>
              <a:sym typeface="Dosis"/>
            </a:endParaRPr>
          </a:p>
        </p:txBody>
      </p:sp>
      <p:sp>
        <p:nvSpPr>
          <p:cNvPr id="97" name="Google Shape;97;p19"/>
          <p:cNvSpPr txBox="1">
            <a:spLocks noGrp="1"/>
          </p:cNvSpPr>
          <p:nvPr>
            <p:ph type="body" idx="1"/>
          </p:nvPr>
        </p:nvSpPr>
        <p:spPr>
          <a:xfrm>
            <a:off x="311700" y="1152475"/>
            <a:ext cx="4260300" cy="38979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Data handling and storage: numeric, textual matrix algebra</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hash tables and regular expressions</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high-level data analytic and statistical functions</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class (“OO”)</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Graphics</a:t>
            </a:r>
            <a:endParaRPr sz="1400" dirty="0">
              <a:solidFill>
                <a:srgbClr val="000000"/>
              </a:solidFill>
              <a:latin typeface="Roboto"/>
              <a:ea typeface="Roboto"/>
              <a:cs typeface="Roboto"/>
              <a:sym typeface="Roboto"/>
            </a:endParaRPr>
          </a:p>
          <a:p>
            <a:pPr marL="457200" lvl="0" indent="-317500" rtl="0">
              <a:spcBef>
                <a:spcPts val="0"/>
              </a:spcBef>
              <a:spcAft>
                <a:spcPts val="0"/>
              </a:spcAft>
              <a:buClr>
                <a:srgbClr val="000000"/>
              </a:buClr>
              <a:buSzPts val="1400"/>
              <a:buFont typeface="Roboto"/>
              <a:buChar char="●"/>
            </a:pPr>
            <a:r>
              <a:rPr lang="en-GB" sz="1400" dirty="0">
                <a:solidFill>
                  <a:srgbClr val="000000"/>
                </a:solidFill>
                <a:latin typeface="Roboto"/>
                <a:ea typeface="Roboto"/>
                <a:cs typeface="Roboto"/>
                <a:sym typeface="Roboto"/>
              </a:rPr>
              <a:t>programming language: loops, branching, subroutines</a:t>
            </a:r>
            <a:endParaRPr sz="1400" dirty="0">
              <a:solidFill>
                <a:srgbClr val="000000"/>
              </a:solidFill>
              <a:latin typeface="Roboto"/>
              <a:ea typeface="Roboto"/>
              <a:cs typeface="Roboto"/>
              <a:sym typeface="Roboto"/>
            </a:endParaRPr>
          </a:p>
        </p:txBody>
      </p:sp>
      <p:sp>
        <p:nvSpPr>
          <p:cNvPr id="98" name="Google Shape;98;p19"/>
          <p:cNvSpPr txBox="1"/>
          <p:nvPr/>
        </p:nvSpPr>
        <p:spPr>
          <a:xfrm>
            <a:off x="5050475" y="712925"/>
            <a:ext cx="3894300" cy="3306300"/>
          </a:xfrm>
          <a:prstGeom prst="rect">
            <a:avLst/>
          </a:prstGeom>
          <a:noFill/>
          <a:ln>
            <a:noFill/>
          </a:ln>
        </p:spPr>
        <p:txBody>
          <a:bodyPr spcFirstLastPara="1" wrap="square" lIns="91425" tIns="91425" rIns="91425" bIns="91425" anchor="ctr" anchorCtr="0">
            <a:noAutofit/>
          </a:bodyPr>
          <a:lstStyle/>
          <a:p>
            <a:pPr marL="457200" lvl="0" indent="-317500">
              <a:spcBef>
                <a:spcPts val="0"/>
              </a:spcBef>
              <a:spcAft>
                <a:spcPts val="0"/>
              </a:spcAft>
              <a:buSzPts val="1400"/>
              <a:buFont typeface="Roboto"/>
              <a:buChar char="●"/>
            </a:pPr>
            <a:r>
              <a:rPr lang="en-GB" dirty="0">
                <a:latin typeface="Roboto"/>
                <a:ea typeface="Roboto"/>
                <a:cs typeface="Roboto"/>
                <a:sym typeface="Roboto"/>
              </a:rPr>
              <a:t>Is not a database, but connects to DBMSs</a:t>
            </a:r>
            <a:endParaRPr dirty="0">
              <a:latin typeface="Roboto"/>
              <a:ea typeface="Roboto"/>
              <a:cs typeface="Roboto"/>
              <a:sym typeface="Roboto"/>
            </a:endParaRPr>
          </a:p>
          <a:p>
            <a:pPr marL="457200" lvl="0" indent="-317500">
              <a:spcBef>
                <a:spcPts val="0"/>
              </a:spcBef>
              <a:spcAft>
                <a:spcPts val="0"/>
              </a:spcAft>
              <a:buSzPts val="1400"/>
              <a:buFont typeface="Roboto"/>
              <a:buChar char="●"/>
            </a:pPr>
            <a:r>
              <a:rPr lang="en-GB" dirty="0">
                <a:latin typeface="Roboto"/>
                <a:ea typeface="Roboto"/>
                <a:cs typeface="Roboto"/>
                <a:sym typeface="Roboto"/>
              </a:rPr>
              <a:t>language interpreter can be very slow, but allows to call own C/C++ code</a:t>
            </a:r>
            <a:endParaRPr dirty="0">
              <a:latin typeface="Roboto"/>
              <a:ea typeface="Roboto"/>
              <a:cs typeface="Roboto"/>
              <a:sym typeface="Roboto"/>
            </a:endParaRPr>
          </a:p>
          <a:p>
            <a:pPr marL="457200" lvl="0" indent="-317500">
              <a:spcBef>
                <a:spcPts val="0"/>
              </a:spcBef>
              <a:spcAft>
                <a:spcPts val="0"/>
              </a:spcAft>
              <a:buSzPts val="1400"/>
              <a:buFont typeface="Roboto"/>
              <a:buChar char="●"/>
            </a:pPr>
            <a:r>
              <a:rPr lang="en-GB" dirty="0">
                <a:latin typeface="Roboto"/>
                <a:ea typeface="Roboto"/>
                <a:cs typeface="Roboto"/>
                <a:sym typeface="Roboto"/>
              </a:rPr>
              <a:t>no spreadsheet view of data, but connects to Excel/Ms Office</a:t>
            </a:r>
            <a:endParaRPr dirty="0">
              <a:latin typeface="Roboto"/>
              <a:ea typeface="Roboto"/>
              <a:cs typeface="Roboto"/>
              <a:sym typeface="Roboto"/>
            </a:endParaRPr>
          </a:p>
        </p:txBody>
      </p:sp>
      <p:pic>
        <p:nvPicPr>
          <p:cNvPr id="99" name="Google Shape;99;p19"/>
          <p:cNvPicPr preferRelativeResize="0"/>
          <p:nvPr/>
        </p:nvPicPr>
        <p:blipFill rotWithShape="1">
          <a:blip r:embed="rId3">
            <a:alphaModFix/>
          </a:blip>
          <a:srcRect t="11263" b="13446"/>
          <a:stretch/>
        </p:blipFill>
        <p:spPr>
          <a:xfrm>
            <a:off x="8001000" y="4277150"/>
            <a:ext cx="1100099" cy="8282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sz="2400">
                <a:latin typeface="Dosis"/>
                <a:ea typeface="Dosis"/>
                <a:cs typeface="Dosis"/>
                <a:sym typeface="Dosis"/>
              </a:rPr>
              <a:t>Learning R</a:t>
            </a:r>
            <a:endParaRPr sz="2400">
              <a:latin typeface="Dosis"/>
              <a:ea typeface="Dosis"/>
              <a:cs typeface="Dosis"/>
              <a:sym typeface="Dosis"/>
            </a:endParaRPr>
          </a:p>
        </p:txBody>
      </p:sp>
      <p:pic>
        <p:nvPicPr>
          <p:cNvPr id="105" name="Google Shape;105;p20"/>
          <p:cNvPicPr preferRelativeResize="0"/>
          <p:nvPr/>
        </p:nvPicPr>
        <p:blipFill>
          <a:blip r:embed="rId3">
            <a:alphaModFix/>
          </a:blip>
          <a:stretch>
            <a:fillRect/>
          </a:stretch>
        </p:blipFill>
        <p:spPr>
          <a:xfrm>
            <a:off x="1843850" y="815700"/>
            <a:ext cx="5788550" cy="3863850"/>
          </a:xfrm>
          <a:prstGeom prst="rect">
            <a:avLst/>
          </a:prstGeom>
          <a:noFill/>
          <a:ln>
            <a:noFill/>
          </a:ln>
        </p:spPr>
      </p:pic>
      <p:pic>
        <p:nvPicPr>
          <p:cNvPr id="106" name="Google Shape;106;p20"/>
          <p:cNvPicPr preferRelativeResize="0"/>
          <p:nvPr/>
        </p:nvPicPr>
        <p:blipFill rotWithShape="1">
          <a:blip r:embed="rId4">
            <a:alphaModFix/>
          </a:blip>
          <a:srcRect t="11263" b="13446"/>
          <a:stretch/>
        </p:blipFill>
        <p:spPr>
          <a:xfrm>
            <a:off x="8001000" y="4277150"/>
            <a:ext cx="1100099" cy="8282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sz="2400">
                <a:latin typeface="Dosis"/>
                <a:ea typeface="Dosis"/>
                <a:cs typeface="Dosis"/>
                <a:sym typeface="Dosis"/>
              </a:rPr>
              <a:t>R - Help Listserve...</a:t>
            </a:r>
            <a:endParaRPr sz="2400">
              <a:latin typeface="Dosis"/>
              <a:ea typeface="Dosis"/>
              <a:cs typeface="Dosis"/>
              <a:sym typeface="Dosis"/>
            </a:endParaRPr>
          </a:p>
        </p:txBody>
      </p:sp>
      <p:pic>
        <p:nvPicPr>
          <p:cNvPr id="112" name="Google Shape;112;p21"/>
          <p:cNvPicPr preferRelativeResize="0"/>
          <p:nvPr/>
        </p:nvPicPr>
        <p:blipFill>
          <a:blip r:embed="rId3">
            <a:alphaModFix/>
          </a:blip>
          <a:stretch>
            <a:fillRect/>
          </a:stretch>
        </p:blipFill>
        <p:spPr>
          <a:xfrm>
            <a:off x="3013450" y="967225"/>
            <a:ext cx="3140975" cy="4051858"/>
          </a:xfrm>
          <a:prstGeom prst="rect">
            <a:avLst/>
          </a:prstGeom>
          <a:noFill/>
          <a:ln>
            <a:noFill/>
          </a:ln>
        </p:spPr>
      </p:pic>
      <p:pic>
        <p:nvPicPr>
          <p:cNvPr id="113" name="Google Shape;113;p21"/>
          <p:cNvPicPr preferRelativeResize="0"/>
          <p:nvPr/>
        </p:nvPicPr>
        <p:blipFill rotWithShape="1">
          <a:blip r:embed="rId4">
            <a:alphaModFix/>
          </a:blip>
          <a:srcRect t="11263" b="13446"/>
          <a:stretch/>
        </p:blipFill>
        <p:spPr>
          <a:xfrm>
            <a:off x="8001000" y="4277150"/>
            <a:ext cx="1100099" cy="82827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TotalTime>
  <Words>1030</Words>
  <Application>Microsoft Macintosh PowerPoint</Application>
  <PresentationFormat>On-screen Show (16:9)</PresentationFormat>
  <Paragraphs>103</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Roboto</vt:lpstr>
      <vt:lpstr>Dosis</vt:lpstr>
      <vt:lpstr>Simple Light</vt:lpstr>
      <vt:lpstr>PowerPoint Presentation</vt:lpstr>
      <vt:lpstr>Contents</vt:lpstr>
      <vt:lpstr>PowerPoint Presentation</vt:lpstr>
      <vt:lpstr>PowerPoint Presentation</vt:lpstr>
      <vt:lpstr>PowerPoint Presentation</vt:lpstr>
      <vt:lpstr>Introduction of R</vt:lpstr>
      <vt:lpstr>What R does and does not</vt:lpstr>
      <vt:lpstr>Learning R</vt:lpstr>
      <vt:lpstr>R - Help Listserve...</vt:lpstr>
      <vt:lpstr>R Objects</vt:lpstr>
      <vt:lpstr>R- Data Types</vt:lpstr>
      <vt:lpstr>PowerPoint Presentation</vt:lpstr>
      <vt:lpstr>R - Variables</vt:lpstr>
      <vt:lpstr>R- Operators</vt:lpstr>
      <vt:lpstr>R- Decision Making</vt:lpstr>
      <vt:lpstr>R- Data Frames</vt:lpstr>
      <vt:lpstr>R and statistics</vt:lpstr>
      <vt:lpstr>Data Analysis and Presentation</vt:lpstr>
      <vt:lpstr>Advantages</vt:lpstr>
      <vt:lpstr>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navya</cp:lastModifiedBy>
  <cp:revision>11</cp:revision>
  <dcterms:modified xsi:type="dcterms:W3CDTF">2019-10-03T11:42:35Z</dcterms:modified>
</cp:coreProperties>
</file>