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B28D9E-26C1-4701-91DB-DD37B25C6ED1}">
  <a:tblStyle styleId="{22B28D9E-26C1-4701-91DB-DD37B25C6E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FE3E458-6AA3-48CA-BACC-EA6EA506A1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77356ad4_4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11777356ad4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777356ad4_4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77356ad4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777356ad4_4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77356a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1777356ad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86d92c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1686d92ca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77356ad4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777356ad4_4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86d92c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686d92ca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8f2b1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178f2b13d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8f2b13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178f2b13d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7ba5941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7ba594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777356ad4_4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1777356ad4_4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77356ad4_4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11777356ad4_4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1777356ad4_4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77356ad4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777356ad4_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777356ad4_4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g11777356ad4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777356ad4_4_2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77356ad4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777356ad4_4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77356ad4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777356ad4_4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77356ad4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777356ad4_4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777356ad4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777356ad4_4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77356ad4_4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777356ad4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777356ad4_4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77356ad4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777356ad4_4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77356ad4_4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777356ad4_4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MUSCULOSKELETAL ABNORMALITY DETECTION USING DEEP LEARNING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/>
              <a:t>Capstone Project Phase 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/>
              <a:t>2 Credits</a:t>
            </a:r>
            <a:endParaRPr/>
          </a:p>
        </p:txBody>
      </p:sp>
      <p:pic>
        <p:nvPicPr>
          <p:cNvPr descr="pes logo.png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114300"/>
            <a:ext cx="6286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Deliverables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278900" y="121806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A more efficient model for classification of abnormality in Shoulder radiographs by comparing different models using different parameters (such as accuracy and reliability).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descr="pes logo.png"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48" name="Google Shape;2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50" name="Google Shape;250;p34"/>
          <p:cNvSpPr txBox="1"/>
          <p:nvPr>
            <p:ph idx="11" type="ftr"/>
          </p:nvPr>
        </p:nvSpPr>
        <p:spPr>
          <a:xfrm>
            <a:off x="3124200" y="4767263"/>
            <a:ext cx="358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838200" y="205978"/>
            <a:ext cx="7315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References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971575"/>
            <a:ext cx="84201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[1] A. F. M. Saif, C. Shahnaz, W. Zhu and M. O. Ahmad, "Abnormality Detection in Musculoskeletal Radiographs Using Capsule Network," in IEEE Access, vol. 7.</a:t>
            </a:r>
            <a:endParaRPr sz="24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2400"/>
              <a:t>[2] I. Irmakci, S. M. Anwar, D. A. Torigian and U. Bagci, "Deep Learning for Musculoskeletal Image Analysis," 2019 53rd Asilomar Conference on Signals, Systems, and Computers, 2019.</a:t>
            </a:r>
            <a:endParaRPr sz="24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2400"/>
              <a:t>[3] O. Pelka, F. Nensa and C. M. Friedrich, "Branding - Fusion of Meta Data and Musculoskeletal Radiographs for Multi-Modal Diagnostic Recognition," 2019 IEEE/CVF International Conference on Computer Vision Workshop (ICCVW), 2019..</a:t>
            </a:r>
            <a:endParaRPr sz="2400"/>
          </a:p>
          <a:p>
            <a:pPr indent="0" lvl="0" marL="3429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pes logo.png"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59" name="Google Shape;2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61" name="Google Shape;261;p35"/>
          <p:cNvSpPr txBox="1"/>
          <p:nvPr>
            <p:ph idx="11" type="ftr"/>
          </p:nvPr>
        </p:nvSpPr>
        <p:spPr>
          <a:xfrm>
            <a:off x="3124200" y="4767263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838200" y="205978"/>
            <a:ext cx="7315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References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457200" y="891813"/>
            <a:ext cx="84201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2400"/>
              <a:t>[4] S. Madan, S. Kesharwani, K. V. S. Akhil, B. S, B. K P and R. K. M, "Abnormality Detection in Humerus Bone Radiographs Using DenseNet," 2021 Innovations in Power and Advanced Computing Technologies (i-PACT), 2021.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[5] S. Madan, S. Kesharwani, K. V. S. Akhil, B. S, B. K P and R. K. M, "Abnormality Detection in Humerus Bone Radiographs Using DenseNet," 2021 Innovations in Power and Advanced Computing Technologies (i-PACT), 2021..</a:t>
            </a:r>
            <a:endParaRPr sz="25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3429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descr="pes logo.png" id="269" name="Google Shape;2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70" name="Google Shape;27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72" name="Google Shape;272;p36"/>
          <p:cNvSpPr txBox="1"/>
          <p:nvPr>
            <p:ph idx="11" type="ftr"/>
          </p:nvPr>
        </p:nvSpPr>
        <p:spPr>
          <a:xfrm>
            <a:off x="3124200" y="4767263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838200" y="205978"/>
            <a:ext cx="7315200" cy="76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References 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457200" y="891813"/>
            <a:ext cx="84201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[6] K. Teeyapan, "Abnormality Detection in Musculoskeletal Radiographs using EfficientNets," 2020 24th International Computer Science and Engineering Conference (ICSEC), 2020.</a:t>
            </a:r>
            <a:endParaRPr sz="25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[7] </a:t>
            </a:r>
            <a:r>
              <a:rPr lang="en" sz="2500">
                <a:highlight>
                  <a:schemeClr val="lt1"/>
                </a:highlight>
              </a:rPr>
              <a:t>Rajpurkar, Pranav, et al. "Mura: Large dataset for abnormality detection in musculoskeletal radiographs." arXiv preprint arXiv:1712.06957 (2017).</a:t>
            </a:r>
            <a:endParaRPr sz="2500"/>
          </a:p>
          <a:p>
            <a:pPr indent="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descr="pes logo.png"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81" name="Google Shape;2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</a:t>
            </a:r>
            <a:r>
              <a:rPr lang="en"/>
              <a:t>e</a:t>
            </a:r>
            <a:r>
              <a:rPr lang="en"/>
              <a:t>b-22</a:t>
            </a:r>
            <a:endParaRPr/>
          </a:p>
        </p:txBody>
      </p:sp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3124200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838200" y="205978"/>
            <a:ext cx="7315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References 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457200" y="891813"/>
            <a:ext cx="84201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[8] W. Huang, Z. Xiong, Q. Wang and X. Li, "KALM: Key Area Localization Mechanism for Abnormality Detection in Musculoskeletal Radiographs," ICASSP 2020 - 2020 IEEE International Conference on Acoustics, Speech and Signal Processing (ICASSP), 2020.</a:t>
            </a:r>
            <a:endParaRPr sz="25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[9] T. C. Mondol, H. Iqbal and M. Hashem, "Deep CNN-Based Ensemble CADx Model for Musculoskeletal Abnormality Detection from Radiographs," 2019 5th International Conference on Advances in Electrical Engineering (ICAEE), 2019.</a:t>
            </a:r>
            <a:endParaRPr sz="2500"/>
          </a:p>
        </p:txBody>
      </p:sp>
      <p:pic>
        <p:nvPicPr>
          <p:cNvPr descr="pes logo.png" id="291" name="Google Shape;2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92" name="Google Shape;2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94" name="Google Shape;294;p38"/>
          <p:cNvSpPr txBox="1"/>
          <p:nvPr>
            <p:ph idx="11" type="ftr"/>
          </p:nvPr>
        </p:nvSpPr>
        <p:spPr>
          <a:xfrm>
            <a:off x="3124200" y="4767263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914400" y="17250"/>
            <a:ext cx="7315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Literature Survey</a:t>
            </a:r>
            <a:endParaRPr/>
          </a:p>
        </p:txBody>
      </p:sp>
      <p:pic>
        <p:nvPicPr>
          <p:cNvPr descr="pes logo.png" id="301" name="Google Shape;3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02" name="Google Shape;3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304" name="Google Shape;304;p39"/>
          <p:cNvSpPr txBox="1"/>
          <p:nvPr>
            <p:ph idx="11" type="ftr"/>
          </p:nvPr>
        </p:nvSpPr>
        <p:spPr>
          <a:xfrm>
            <a:off x="3124200" y="4767263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6" name="Google Shape;306;p39"/>
          <p:cNvGraphicFramePr/>
          <p:nvPr/>
        </p:nvGraphicFramePr>
        <p:xfrm>
          <a:off x="60175" y="729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{9FE3E458-6AA3-48CA-BACC-EA6EA506A168}</a:tableStyleId>
              </a:tblPr>
              <a:tblGrid>
                <a:gridCol w="1498000"/>
                <a:gridCol w="1030150"/>
                <a:gridCol w="1030150"/>
                <a:gridCol w="1030150"/>
                <a:gridCol w="1030150"/>
                <a:gridCol w="1030150"/>
                <a:gridCol w="1030150"/>
                <a:gridCol w="1404925"/>
              </a:tblGrid>
              <a:tr h="4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Published 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Abnormality Detection in Humerus Bone Radiographs using DenseNet</a:t>
                      </a:r>
                      <a:endParaRPr sz="10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Saksham Madan,Sudhansh Kersharwani,K Venkata Sai Akhil,Balaji S,Bharath K P,Rajesh Kumar 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27-29 Nov.2021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 the large data as abnormal or normal using the DenseNet-169 architecture after pre-processing .</a:t>
                      </a:r>
                      <a:endParaRPr sz="11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169-layer DenseNet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testing the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 model ,Cohens Kappa score was about 0.680 and accuracy is around 84.028%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sections of the dataset such as wrist,elbow etc can also be included for the proposed model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Learning for Musculoskeletal Image Analysis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Ismail Irmarkci,Syed Muhammad Anwar,Drew A.Torigian,Ulas Bagci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3-6  Nov.2019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CNN based architectures, comparatively evaluated the knee abnormality classification performances of different neural network architectures </a:t>
                      </a:r>
                      <a:endParaRPr sz="10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AlextNet, ResNet-18, and GoogLeNet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MRI images from MRNet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an average (for all three classes), the AUC was 0.8787, 0.8579, and 0.8596 for AlexNet, ResNet18, and GoogLeNet, respectively. The highest accuracy for abnormality was 85.83% using AlexNet, 86.67% for ACL using ResNet-18, and 75.83% using both AlexNet and ResNet18 architectures. In general, ResNet-18 out-performed AlexNet and GoogLeNet in all performance parameters except in specificity (0.6908).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architectures can be included for analysis.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3124200" y="4767263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-37" y="-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{9FE3E458-6AA3-48CA-BACC-EA6EA506A168}</a:tableStyleId>
              </a:tblPr>
              <a:tblGrid>
                <a:gridCol w="1072875"/>
                <a:gridCol w="1072875"/>
                <a:gridCol w="1072875"/>
                <a:gridCol w="1072875"/>
                <a:gridCol w="1072875"/>
                <a:gridCol w="1072875"/>
                <a:gridCol w="1215925"/>
                <a:gridCol w="1320125"/>
              </a:tblGrid>
              <a:tr h="319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Abnormality Detection in Musculoskeletal Radiographs Using Capsule Network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 F. M. Saif, 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Celia Shahnaz,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Wei-Ping Zhu and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 O. Ahmad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June 14, 2019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abnormality in musculoskeletal radiographs is a very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difficult task and if automatic detection of abnormality can be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introduced, it would be very helpful for further diagnosis and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this paper, a capsule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is designed to classify normal and abnormal condition and compared the result with densenet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Capsule network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 proposed capsnet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 provides almost 10% better kappa score than the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 layers of densenet while using 50% less training data.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capsule network is a very recent idea, it has been used in very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areas like classification problem.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82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KALM: Key Area Localization Mechanism for Abnormality Detection in Musculoskeletal Radiographs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 Huang,  Zhitong Xiong,  Qi Wang and Xuelong 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May 2020</a:t>
                      </a:r>
                      <a:endParaRPr sz="10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a key area localization mechanism (KALM) for abnormality detection.</a:t>
                      </a:r>
                      <a:endParaRPr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area Localization Mechanism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KALM was first time proposed in this paper further improvements can be done using this method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b="-69004" l="0" r="0" t="0"/>
          <a:stretch/>
        </p:blipFill>
        <p:spPr>
          <a:xfrm>
            <a:off x="6437225" y="3398375"/>
            <a:ext cx="1120825" cy="1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41"/>
          <p:cNvGraphicFramePr/>
          <p:nvPr/>
        </p:nvGraphicFramePr>
        <p:xfrm>
          <a:off x="81175" y="2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{9FE3E458-6AA3-48CA-BACC-EA6EA506A168}</a:tableStyleId>
              </a:tblPr>
              <a:tblGrid>
                <a:gridCol w="1071025"/>
                <a:gridCol w="1130075"/>
                <a:gridCol w="1130075"/>
                <a:gridCol w="1210400"/>
                <a:gridCol w="1049850"/>
                <a:gridCol w="1130075"/>
                <a:gridCol w="1130075"/>
                <a:gridCol w="1130075"/>
              </a:tblGrid>
              <a:tr h="283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CNN-Based Ensemble CADx Model for Musculoskeletal Abnormality Detection from Radiographs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hlink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Tusher Chandra Mondol,Hasib Iqbal,MMA Hashem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26-28 Sept.2019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a novel Computer-Aided Diagnosis(CADx) system based on Deep Convolutional Neural Network (Deep CNN) that will help the doctors to identify musculoskeletal abnormalities through radiographs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VGG-19,ResNet architecture to build a model for four types of study (Elbow, Wrist, Finger, and Humerus). 5-fold cross-validation method is also applied to evaluate our models and </a:t>
                      </a: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ensemble techniques to improve the model's performance.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Elbow, Finger, Humerus, Wrist study, model performance was consecutively 86.45%, 82.13%, 87.15%, and 87.86%.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1.Contrast Limited Adaptive Histogram Equalization (CLAHE) can be used instead of Histogram Equalization (HE) to enhance the radiographs.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 Models for Abnormality Detection in Musculoskeletal Radiographs</a:t>
                      </a:r>
                      <a:endParaRPr sz="10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 rajpurkar,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 Irvin et al.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Dec 2017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169-layer DenseNet baseline mode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MURA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performance is comparable to the best radiologist performance in detecting abnormalities on finger and wrist studies.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odel performance is lower than best radiologist performance in detecting abnormalities on elbow, forearm, hand, humerus, and shoulder studies.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5" y="857250"/>
            <a:ext cx="8618548" cy="37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timeline</a:t>
            </a:r>
            <a:endParaRPr/>
          </a:p>
        </p:txBody>
      </p:sp>
      <p:pic>
        <p:nvPicPr>
          <p:cNvPr descr="pes logo.png" id="327" name="Google Shape;32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28" name="Google Shape;32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330" name="Google Shape;330;p42"/>
          <p:cNvSpPr txBox="1"/>
          <p:nvPr>
            <p:ph idx="11" type="ftr"/>
          </p:nvPr>
        </p:nvSpPr>
        <p:spPr>
          <a:xfrm>
            <a:off x="2286000" y="4743450"/>
            <a:ext cx="4191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 &amp; A</a:t>
            </a:r>
            <a:endParaRPr/>
          </a:p>
        </p:txBody>
      </p:sp>
      <p:pic>
        <p:nvPicPr>
          <p:cNvPr descr="pes logo.png" id="338" name="Google Shape;3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39" name="Google Shape;33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114300"/>
            <a:ext cx="6286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Composition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1107950" y="4389794"/>
            <a:ext cx="38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:  Prof. H.R. Vanamala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3124200" y="4767263"/>
            <a:ext cx="3810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305800" y="4767263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1447800" y="1147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{22B28D9E-26C1-4701-91DB-DD37B25C6ED1}</a:tableStyleId>
              </a:tblPr>
              <a:tblGrid>
                <a:gridCol w="3436125"/>
                <a:gridCol w="2179000"/>
                <a:gridCol w="847400"/>
              </a:tblGrid>
              <a:tr h="6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KOTHURU EESHA SOUGANDHEEKA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PES1UG19EC141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NANDANA HARIKUMAR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PES1UG19EC1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​NIHARIKA GOWRI RAGHUNATH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PES1UG19EC184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PALADI NAVYA SREE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PES1UG19EC​192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6"/>
          <p:cNvSpPr/>
          <p:nvPr/>
        </p:nvSpPr>
        <p:spPr>
          <a:xfrm>
            <a:off x="-480060" y="-5244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4000" y="3451025"/>
            <a:ext cx="674800" cy="7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025" y="1793663"/>
            <a:ext cx="586750" cy="75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8025" y="1139963"/>
            <a:ext cx="674799" cy="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4000" y="2506200"/>
            <a:ext cx="674800" cy="896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 logo.png"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46" name="Google Shape;3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114300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/>
          <p:nvPr/>
        </p:nvSpPr>
        <p:spPr>
          <a:xfrm>
            <a:off x="2568794" y="2225501"/>
            <a:ext cx="40064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 cap="none">
                <a:solidFill>
                  <a:srgbClr val="6197E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Contents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994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099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Introduction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Problem Statement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Methodology 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Motivation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Block Diagram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Working Principle 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Deliverables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Literature Survey</a:t>
            </a:r>
            <a:endParaRPr sz="2540"/>
          </a:p>
          <a:p>
            <a:pPr indent="-30099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Char char="•"/>
            </a:pPr>
            <a:r>
              <a:rPr lang="en" sz="2540"/>
              <a:t>Project timeline Gantt Chart </a:t>
            </a:r>
            <a:endParaRPr sz="2540"/>
          </a:p>
        </p:txBody>
      </p:sp>
      <p:pic>
        <p:nvPicPr>
          <p:cNvPr descr="pes logo.png"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58" name="Google Shape;1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3124200" y="4767263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962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647700" y="1392163"/>
            <a:ext cx="8229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 Musculoskeletal disorders are conditions that      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affects joints, bones, muscles, and the spine.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Increasing radiologist workloads and increasing primary care, radiology services make it relevant to explore the use of artificial intelligence (AI) and particularly deep learning to provide diagnostic assistance to radiologists.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descr="pes logo.png"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69" name="Google Shape;1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3124200" y="4767263"/>
            <a:ext cx="3733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2019-23 - Feasibility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Statement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647700" y="1245988"/>
            <a:ext cx="8229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To i</a:t>
            </a:r>
            <a:r>
              <a:rPr lang="en" sz="2500"/>
              <a:t>nvestigate new model architectures to improve the performance in detecting abnormalities </a:t>
            </a:r>
            <a:r>
              <a:rPr lang="en" sz="2500"/>
              <a:t>of upper extremities (specifically, shoulders) in limited data environments</a:t>
            </a:r>
            <a:r>
              <a:rPr lang="en" sz="2500"/>
              <a:t> and allow them to serve as initial analysis tools to prioritize studies for expedited review.</a:t>
            </a:r>
            <a:endParaRPr sz="2500"/>
          </a:p>
        </p:txBody>
      </p:sp>
      <p:pic>
        <p:nvPicPr>
          <p:cNvPr descr="pes logo.png"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80" name="Google Shape;1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3124200" y="4767263"/>
            <a:ext cx="3733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Proposed m</a:t>
            </a:r>
            <a:r>
              <a:rPr lang="en" u="sng"/>
              <a:t>ethodologies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92900" y="12180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Efficient Nets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CADx model using Ensemble learning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Key Area Localization Mechanism(KALM)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DenseNet-169,DenseNet-201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Capsule Network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AlexNet,ResNet,GoogLeNet</a:t>
            </a:r>
            <a:endParaRPr sz="2500"/>
          </a:p>
        </p:txBody>
      </p:sp>
      <p:pic>
        <p:nvPicPr>
          <p:cNvPr descr="pes logo.png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193" name="Google Shape;193;p30"/>
          <p:cNvSpPr txBox="1"/>
          <p:nvPr>
            <p:ph idx="11" type="ftr"/>
          </p:nvPr>
        </p:nvSpPr>
        <p:spPr>
          <a:xfrm>
            <a:off x="3124200" y="4767263"/>
            <a:ext cx="3657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Motivation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Global Burden of Disease (GBD) conducted a study in 2016, found that musculoskeletal abnormalities were the second highest exploiter to global disability.</a:t>
            </a:r>
            <a:endParaRPr sz="25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Around 20%-30% people worldwide live with tormenting musculoskeletal abnormalities.</a:t>
            </a:r>
            <a:endParaRPr sz="2500"/>
          </a:p>
        </p:txBody>
      </p:sp>
      <p:pic>
        <p:nvPicPr>
          <p:cNvPr descr="pes logo.png"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05" name="Google Shape;205;p31"/>
          <p:cNvSpPr txBox="1"/>
          <p:nvPr>
            <p:ph idx="11" type="ftr"/>
          </p:nvPr>
        </p:nvSpPr>
        <p:spPr>
          <a:xfrm>
            <a:off x="3124200" y="4767263"/>
            <a:ext cx="3886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Block diagram</a:t>
            </a:r>
            <a:endParaRPr/>
          </a:p>
        </p:txBody>
      </p:sp>
      <p:pic>
        <p:nvPicPr>
          <p:cNvPr descr="pes logo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700" y="0"/>
            <a:ext cx="600300" cy="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15" name="Google Shape;215;p32"/>
          <p:cNvSpPr txBox="1"/>
          <p:nvPr>
            <p:ph idx="11" type="ftr"/>
          </p:nvPr>
        </p:nvSpPr>
        <p:spPr>
          <a:xfrm>
            <a:off x="3200400" y="4800600"/>
            <a:ext cx="3200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2019-23 - Feasibility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278925" y="2564300"/>
            <a:ext cx="12327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MURA dataset</a:t>
            </a:r>
            <a:endParaRPr sz="1300"/>
          </a:p>
        </p:txBody>
      </p:sp>
      <p:sp>
        <p:nvSpPr>
          <p:cNvPr id="218" name="Google Shape;218;p32"/>
          <p:cNvSpPr/>
          <p:nvPr/>
        </p:nvSpPr>
        <p:spPr>
          <a:xfrm>
            <a:off x="2205625" y="2584000"/>
            <a:ext cx="11409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 - processing</a:t>
            </a:r>
            <a:endParaRPr sz="1000"/>
          </a:p>
        </p:txBody>
      </p:sp>
      <p:sp>
        <p:nvSpPr>
          <p:cNvPr id="219" name="Google Shape;219;p32"/>
          <p:cNvSpPr/>
          <p:nvPr/>
        </p:nvSpPr>
        <p:spPr>
          <a:xfrm>
            <a:off x="4106875" y="2584000"/>
            <a:ext cx="9504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r>
              <a:rPr lang="en" sz="1200"/>
              <a:t>L model</a:t>
            </a:r>
            <a:endParaRPr sz="1200"/>
          </a:p>
        </p:txBody>
      </p:sp>
      <p:sp>
        <p:nvSpPr>
          <p:cNvPr id="220" name="Google Shape;220;p32"/>
          <p:cNvSpPr/>
          <p:nvPr/>
        </p:nvSpPr>
        <p:spPr>
          <a:xfrm>
            <a:off x="5662075" y="2584000"/>
            <a:ext cx="8910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Binary Classification</a:t>
            </a:r>
            <a:endParaRPr sz="900"/>
          </a:p>
        </p:txBody>
      </p:sp>
      <p:sp>
        <p:nvSpPr>
          <p:cNvPr id="221" name="Google Shape;221;p32"/>
          <p:cNvSpPr/>
          <p:nvPr/>
        </p:nvSpPr>
        <p:spPr>
          <a:xfrm>
            <a:off x="7085725" y="1909352"/>
            <a:ext cx="8910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 Shoulder X-ray</a:t>
            </a:r>
            <a:endParaRPr sz="900"/>
          </a:p>
        </p:txBody>
      </p:sp>
      <p:sp>
        <p:nvSpPr>
          <p:cNvPr id="222" name="Google Shape;222;p32"/>
          <p:cNvSpPr/>
          <p:nvPr/>
        </p:nvSpPr>
        <p:spPr>
          <a:xfrm>
            <a:off x="7125525" y="3207600"/>
            <a:ext cx="8910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Abnormal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Shoulder X-ray</a:t>
            </a:r>
            <a:endParaRPr sz="900"/>
          </a:p>
        </p:txBody>
      </p:sp>
      <p:sp>
        <p:nvSpPr>
          <p:cNvPr id="223" name="Google Shape;223;p32"/>
          <p:cNvSpPr/>
          <p:nvPr/>
        </p:nvSpPr>
        <p:spPr>
          <a:xfrm>
            <a:off x="1573778" y="2716150"/>
            <a:ext cx="5697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3426550" y="2716150"/>
            <a:ext cx="6003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5129876" y="2730700"/>
            <a:ext cx="4911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 rot="-1905738">
            <a:off x="6538932" y="2288090"/>
            <a:ext cx="494684" cy="2024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 rot="2037166">
            <a:off x="6604182" y="3076663"/>
            <a:ext cx="508138" cy="2025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75400" y="682875"/>
            <a:ext cx="1511641" cy="11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275" y="3679425"/>
            <a:ext cx="1353501" cy="11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Brief Working Principle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Using the publicly available MURA dataset, we test the performance of existing models specifically for shoulder radiographs.</a:t>
            </a:r>
            <a:r>
              <a:rPr lang="en" sz="2500"/>
              <a:t>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Upon analysing the performance, we will conclude on how to improve the operation of the model.</a:t>
            </a:r>
            <a:endParaRPr sz="2500"/>
          </a:p>
        </p:txBody>
      </p:sp>
      <p:pic>
        <p:nvPicPr>
          <p:cNvPr descr="pes logo.png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28-Feb-22</a:t>
            </a:r>
            <a:endParaRPr/>
          </a:p>
        </p:txBody>
      </p:sp>
      <p:sp>
        <p:nvSpPr>
          <p:cNvPr id="239" name="Google Shape;239;p33"/>
          <p:cNvSpPr txBox="1"/>
          <p:nvPr>
            <p:ph idx="11" type="ftr"/>
          </p:nvPr>
        </p:nvSpPr>
        <p:spPr>
          <a:xfrm>
            <a:off x="3124200" y="4767263"/>
            <a:ext cx="3581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B.Tech 2018-22 - Feasibility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