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1" r:id="rId13"/>
    <p:sldId id="266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>
      <p:cViewPr varScale="1">
        <p:scale>
          <a:sx n="82" d="100"/>
          <a:sy n="82" d="100"/>
        </p:scale>
        <p:origin x="161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18BC1-0A11-4027-B64E-A0772ACCF6CA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EAE0C-053D-4FB4-814F-388FE4CEE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4820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60ACD98-63E8-4103-B474-E0072DF8C552}" type="datetimeFigureOut">
              <a:rPr lang="en-US"/>
              <a:pPr>
                <a:defRPr/>
              </a:pPr>
              <a:t>28-Feb-22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AF2499D5-A218-4D92-9330-C38BB13BF6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774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F9A9BA5-9E93-4BC8-BC7D-F7DA5916892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99D5-A218-4D92-9330-C38BB13BF69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9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F9A9BA5-9E93-4BC8-BC7D-F7DA59168921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F9A9BA5-9E93-4BC8-BC7D-F7DA59168921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19270-F115-4C81-8B07-6CCC7DADE6CE}" type="datetime5">
              <a:rPr lang="en-US" smtClean="0"/>
              <a:t>28-Feb-22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Capstone Project B.Tech 2018-22 - Feasibility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9B130-BE1B-4095-A11C-9D27487F4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0B723-CB47-44DD-8A9A-11400014D955}" type="datetime5">
              <a:rPr lang="en-US" smtClean="0"/>
              <a:t>28-Feb-22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Capstone Project B.Tech 2018-22 - Feasibility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62722-BDC2-4167-9533-4E0572D0AC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0846B-DDF4-491B-A3B6-A9823CFFDFD6}" type="datetime5">
              <a:rPr lang="en-US" smtClean="0"/>
              <a:t>28-Feb-22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Capstone Project B.Tech 2018-22 - Feasibility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5B230-4ED5-499B-BE30-47DC6C57F7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72A6C-77B8-4003-8D5E-564FB341E915}" type="datetime5">
              <a:rPr lang="en-US" smtClean="0"/>
              <a:t>28-Feb-22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Capstone Project B.Tech 2018-22 - Feasibility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B5CFF-BB6E-4C4F-8E02-F3D9C11B4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C56F6-3868-49D1-9102-24FFA9CA46EB}" type="datetime5">
              <a:rPr lang="en-US" smtClean="0"/>
              <a:t>28-Feb-22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Capstone Project B.Tech 2018-22 - Feasibility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2B0EA-E01B-4A23-929E-32836505DF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629E8-A96F-4BFC-83DC-A8FE4D19E060}" type="datetime5">
              <a:rPr lang="en-US" smtClean="0"/>
              <a:t>28-Feb-22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Capstone Project B.Tech 2018-22 - Feasibility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0EECD-8B3F-42C7-835C-D33595D1AD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0ED0A-14E8-44B6-8833-C977E19238B7}" type="datetime5">
              <a:rPr lang="en-US" smtClean="0"/>
              <a:t>28-Feb-22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Capstone Project B.Tech 2018-22 - Feasibility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38C30-E6A4-40A7-B5FE-B17629E5A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332D6-1530-41A3-B872-DA491902A100}" type="datetime5">
              <a:rPr lang="en-US" smtClean="0"/>
              <a:t>28-Feb-22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Capstone Project B.Tech 2018-22 - Feasibility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AF350-0627-4D8A-959C-99A4E62F8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84C83-8BB0-4910-9F25-C63978A18581}" type="datetime5">
              <a:rPr lang="en-US" smtClean="0"/>
              <a:t>28-Feb-22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Capstone Project B.Tech 2018-22 - Feasibility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2F29E-20A1-4F42-AB39-9651DAAE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CB268-34FD-4C2C-868A-91A03331EF00}" type="datetime5">
              <a:rPr lang="en-US" smtClean="0"/>
              <a:t>28-Feb-22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Capstone Project B.Tech 2018-22 - Feasibility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11089-689A-4A74-8604-186754E1E7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925A8-29D5-4569-B538-738C7BAD3801}" type="datetime5">
              <a:rPr lang="en-US" smtClean="0"/>
              <a:t>28-Feb-22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Capstone Project B.Tech 2018-22 - Feasibility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9C1CD-3794-4C92-ADA1-92FE4A53B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AC3C8CA-F598-4B34-8559-9B59A03EB9E0}" type="datetime5">
              <a:rPr lang="en-US" smtClean="0"/>
              <a:t>28-Feb-22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Capstone Project B.Tech 2018-22 - Feasibility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870191A-F517-493F-BE92-4B95FA0F08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u="sng" dirty="0"/>
              <a:t>MUSCULOSKELETAL ABNORMALITY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Capstone Project Phase 1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2 Credits</a:t>
            </a:r>
          </a:p>
        </p:txBody>
      </p:sp>
      <p:pic>
        <p:nvPicPr>
          <p:cNvPr id="2052" name="Picture 3" descr="pes logo.png"/>
          <p:cNvPicPr>
            <a:picLocks noChangeAspect="1"/>
          </p:cNvPicPr>
          <p:nvPr/>
        </p:nvPicPr>
        <p:blipFill>
          <a:blip r:embed="rId3">
            <a:lum bright="20000"/>
          </a:blip>
          <a:srcRect/>
          <a:stretch>
            <a:fillRect/>
          </a:stretch>
        </p:blipFill>
        <p:spPr bwMode="auto">
          <a:xfrm>
            <a:off x="0" y="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 descr="C:\Users\rajsekar\Pictures\ECE LOG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53400" y="1524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u="sng" dirty="0"/>
              <a:t>Deliverables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/>
              <a:t>Design details</a:t>
            </a:r>
          </a:p>
          <a:p>
            <a:pPr eaLnBrk="1" hangingPunct="1"/>
            <a:r>
              <a:rPr lang="en-US" dirty="0"/>
              <a:t>Performance improvement graphs / statistics</a:t>
            </a:r>
          </a:p>
          <a:p>
            <a:pPr eaLnBrk="1" hangingPunct="1"/>
            <a:r>
              <a:rPr lang="en-US" dirty="0"/>
              <a:t>Validation Report (with benchmark application specified)</a:t>
            </a:r>
          </a:p>
        </p:txBody>
      </p:sp>
      <p:pic>
        <p:nvPicPr>
          <p:cNvPr id="10244" name="Picture 3" descr="pes logo.png"/>
          <p:cNvPicPr>
            <a:picLocks noChangeAspect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0" y="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 descr="C:\Users\rajsekar\Pictures\ECE 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A1571-EB38-4A19-83D8-DE05E1E8F052}" type="datetime5">
              <a:rPr lang="en-US" smtClean="0"/>
              <a:t>28-Feb-22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5814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Capstone Project B.Tech 2018-22 - Feasibility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B5CFF-BB6E-4C4F-8E02-F3D9C11B448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315200" cy="1020762"/>
          </a:xfrm>
        </p:spPr>
        <p:txBody>
          <a:bodyPr/>
          <a:lstStyle/>
          <a:p>
            <a:pPr eaLnBrk="1" hangingPunct="1"/>
            <a:r>
              <a:rPr lang="en-US" sz="4000" u="sng" dirty="0"/>
              <a:t>References &amp; Literature Survey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1200" dirty="0"/>
              <a:t>[1] A. F. M. </a:t>
            </a:r>
            <a:r>
              <a:rPr lang="en-US" sz="1200" dirty="0" err="1"/>
              <a:t>Saif</a:t>
            </a:r>
            <a:r>
              <a:rPr lang="en-US" sz="1200" dirty="0"/>
              <a:t>, C. Shahnaz, W. Zhu and M. O. Ahmad, "Abnormality Detection in Musculoskeletal Radiographs Using Capsule Network," in IEEE Access, vol. 7, pp. 81494-81503, 2019, </a:t>
            </a:r>
            <a:r>
              <a:rPr lang="en-US" sz="1200" dirty="0" err="1"/>
              <a:t>doi</a:t>
            </a:r>
            <a:r>
              <a:rPr lang="en-US" sz="1200" dirty="0"/>
              <a:t>: 10.1109/ACCESS.2019.2923008.</a:t>
            </a:r>
          </a:p>
          <a:p>
            <a:pPr marL="0" indent="0" eaLnBrk="1" hangingPunct="1">
              <a:buNone/>
            </a:pPr>
            <a:r>
              <a:rPr lang="en-US" sz="1200" dirty="0"/>
              <a:t>[2] I. </a:t>
            </a:r>
            <a:r>
              <a:rPr lang="en-US" sz="1200" dirty="0" err="1"/>
              <a:t>Irmakci</a:t>
            </a:r>
            <a:r>
              <a:rPr lang="en-US" sz="1200" dirty="0"/>
              <a:t>, S. M. Anwar, D. A. </a:t>
            </a:r>
            <a:r>
              <a:rPr lang="en-US" sz="1200" dirty="0" err="1"/>
              <a:t>Torigian</a:t>
            </a:r>
            <a:r>
              <a:rPr lang="en-US" sz="1200" dirty="0"/>
              <a:t> and U. </a:t>
            </a:r>
            <a:r>
              <a:rPr lang="en-US" sz="1200" dirty="0" err="1"/>
              <a:t>Bagci</a:t>
            </a:r>
            <a:r>
              <a:rPr lang="en-US" sz="1200" dirty="0"/>
              <a:t>, "Deep Learning for Musculoskeletal Image Analysis," 2019 53rd Asilomar Conference on Signals, Systems, and Computers, 2019, pp. 1481-1485, </a:t>
            </a:r>
            <a:r>
              <a:rPr lang="en-US" sz="1200" dirty="0" err="1"/>
              <a:t>doi</a:t>
            </a:r>
            <a:r>
              <a:rPr lang="en-US" sz="1200" dirty="0"/>
              <a:t>: 10.1109/IEEECONF44664.2019.9048671.</a:t>
            </a:r>
          </a:p>
          <a:p>
            <a:pPr marL="0" indent="0" eaLnBrk="1" hangingPunct="1">
              <a:buNone/>
            </a:pPr>
            <a:r>
              <a:rPr lang="en-US" sz="1200" dirty="0"/>
              <a:t>[3] O. Pelka, F. </a:t>
            </a:r>
            <a:r>
              <a:rPr lang="en-US" sz="1200" dirty="0" err="1"/>
              <a:t>Nensa</a:t>
            </a:r>
            <a:r>
              <a:rPr lang="en-US" sz="1200" dirty="0"/>
              <a:t> and C. M. Friedrich, "Branding - Fusion of Meta Data and Musculoskeletal Radiographs for Multi-Modal Diagnostic Recognition," 2019 IEEE/CVF International Conference on Computer Vision Workshop (ICCVW), 2019, pp. 467-475, </a:t>
            </a:r>
            <a:r>
              <a:rPr lang="en-US" sz="1200" dirty="0" err="1"/>
              <a:t>doi</a:t>
            </a:r>
            <a:r>
              <a:rPr lang="en-US" sz="1200" dirty="0"/>
              <a:t>: 10.1109/ICCVW.2019.00059.</a:t>
            </a:r>
          </a:p>
          <a:p>
            <a:pPr marL="0" indent="0" eaLnBrk="1" hangingPunct="1">
              <a:buNone/>
            </a:pPr>
            <a:r>
              <a:rPr lang="en-US" sz="1200" dirty="0"/>
              <a:t>[4] S. Madan, S. </a:t>
            </a:r>
            <a:r>
              <a:rPr lang="en-US" sz="1200" dirty="0" err="1"/>
              <a:t>Kesharwani</a:t>
            </a:r>
            <a:r>
              <a:rPr lang="en-US" sz="1200" dirty="0"/>
              <a:t>, K. V. S. Akhil, B. S, B. K P and R. K. M, "Abnormality Detection in Humerus Bone Radiographs Using DenseNet," 2021 Innovations in Power and Advanced Computing Technologies (i-PACT), 2021, pp. 1-5, </a:t>
            </a:r>
            <a:r>
              <a:rPr lang="en-US" sz="1200" dirty="0" err="1"/>
              <a:t>doi</a:t>
            </a:r>
            <a:r>
              <a:rPr lang="en-US" sz="1200" dirty="0"/>
              <a:t>: 10.1109/i-PACT52855.2021.9696904.</a:t>
            </a:r>
          </a:p>
          <a:p>
            <a:pPr marL="0" indent="0" eaLnBrk="1" hangingPunct="1">
              <a:buNone/>
            </a:pPr>
            <a:r>
              <a:rPr lang="en-US" sz="1200" dirty="0"/>
              <a:t>[5] S. Madan, S. </a:t>
            </a:r>
            <a:r>
              <a:rPr lang="en-US" sz="1200" dirty="0" err="1"/>
              <a:t>Kesharwani</a:t>
            </a:r>
            <a:r>
              <a:rPr lang="en-US" sz="1200" dirty="0"/>
              <a:t>, K. V. S. Akhil, B. S, B. K P and R. K. M, "Abnormality Detection in Humerus Bone Radiographs Using DenseNet," 2021 Innovations in Power and Advanced Computing Technologies (i-PACT), 2021, pp. 1-5, </a:t>
            </a:r>
            <a:r>
              <a:rPr lang="en-US" sz="1200" dirty="0" err="1"/>
              <a:t>doi</a:t>
            </a:r>
            <a:r>
              <a:rPr lang="en-US" sz="1200" dirty="0"/>
              <a:t>: 10.1109/i-PACT52855.2021.9696904.</a:t>
            </a:r>
          </a:p>
          <a:p>
            <a:pPr marL="0" indent="0" eaLnBrk="1" hangingPunct="1">
              <a:buNone/>
            </a:pPr>
            <a:r>
              <a:rPr lang="en-US" sz="1200" dirty="0"/>
              <a:t>[6] T. C. </a:t>
            </a:r>
            <a:r>
              <a:rPr lang="en-US" sz="1200" dirty="0" err="1"/>
              <a:t>Mondol</a:t>
            </a:r>
            <a:r>
              <a:rPr lang="en-US" sz="1200" dirty="0"/>
              <a:t>, H. Iqbal and M. Hashem, "Deep CNN-Based Ensemble CADx Model for Musculoskeletal Abnormality Detection from Radiographs," 2019 5th International Conference on Advances in Electrical Engineering (ICAEE), 2019, pp. 392-397, </a:t>
            </a:r>
            <a:r>
              <a:rPr lang="en-US" sz="1200" dirty="0" err="1"/>
              <a:t>doi</a:t>
            </a:r>
            <a:r>
              <a:rPr lang="en-US" sz="1200" dirty="0"/>
              <a:t>: 10.1109/ICAEE48663.2019.8975455.</a:t>
            </a:r>
          </a:p>
          <a:p>
            <a:pPr marL="0" indent="0" eaLnBrk="1" hangingPunct="1">
              <a:buNone/>
            </a:pPr>
            <a:r>
              <a:rPr lang="en-US" sz="1200" dirty="0"/>
              <a:t>[7] K. </a:t>
            </a:r>
            <a:r>
              <a:rPr lang="en-US" sz="1200" dirty="0" err="1"/>
              <a:t>Teeyapan</a:t>
            </a:r>
            <a:r>
              <a:rPr lang="en-US" sz="1200" dirty="0"/>
              <a:t>, "Abnormality Detection in Musculoskeletal Radiographs using </a:t>
            </a:r>
            <a:r>
              <a:rPr lang="en-US" sz="1200" dirty="0" err="1"/>
              <a:t>EfficientNets</a:t>
            </a:r>
            <a:r>
              <a:rPr lang="en-US" sz="1200" dirty="0"/>
              <a:t>," 2020 24th International Computer Science and Engineering Conference (ICSEC), 2020, pp. 1-6, </a:t>
            </a:r>
            <a:r>
              <a:rPr lang="en-US" sz="1200" dirty="0" err="1"/>
              <a:t>doi</a:t>
            </a:r>
            <a:r>
              <a:rPr lang="en-US" sz="1200" dirty="0"/>
              <a:t>: 10.1109/ICSEC51790.2020.9375275.</a:t>
            </a:r>
          </a:p>
          <a:p>
            <a:pPr marL="0" indent="0" eaLnBrk="1" hangingPunct="1">
              <a:buNone/>
            </a:pPr>
            <a:r>
              <a:rPr lang="en-US" sz="1200"/>
              <a:t>[8] W</a:t>
            </a:r>
            <a:r>
              <a:rPr lang="en-US" sz="1200" dirty="0"/>
              <a:t>. Huang, Z. </a:t>
            </a:r>
            <a:r>
              <a:rPr lang="en-US" sz="1200" dirty="0" err="1"/>
              <a:t>Xiong</a:t>
            </a:r>
            <a:r>
              <a:rPr lang="en-US" sz="1200" dirty="0"/>
              <a:t>, Q. Wang and X. Li, "KALM: Key Area Localization Mechanism for Abnormality Detection in Musculoskeletal Radiographs," ICASSP 2020 - 2020 IEEE International Conference on Acoustics, Speech and Signal Processing (ICASSP), 2020, pp. 1399-1403, </a:t>
            </a:r>
            <a:r>
              <a:rPr lang="en-US" sz="1200" dirty="0" err="1"/>
              <a:t>doi</a:t>
            </a:r>
            <a:r>
              <a:rPr lang="en-US" sz="1200" dirty="0"/>
              <a:t>: 10.1109/ICASSP40776.2020.9053768.</a:t>
            </a:r>
          </a:p>
        </p:txBody>
      </p:sp>
      <p:pic>
        <p:nvPicPr>
          <p:cNvPr id="11268" name="Picture 3" descr="pes logo.png"/>
          <p:cNvPicPr>
            <a:picLocks noChangeAspect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0" y="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 descr="C:\Users\rajsekar\Pictures\ECE 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569C07-A5B3-4440-8915-E17E7E975768}" type="datetime5">
              <a:rPr lang="en-US" smtClean="0"/>
              <a:t>28-Feb-22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5052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Capstone Project B.Tech 2018-22 - Feasibility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B5CFF-BB6E-4C4F-8E02-F3D9C11B448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315200" cy="1020762"/>
          </a:xfrm>
        </p:spPr>
        <p:txBody>
          <a:bodyPr/>
          <a:lstStyle/>
          <a:p>
            <a:pPr eaLnBrk="1" hangingPunct="1"/>
            <a:r>
              <a:rPr lang="en-US" sz="4000" u="sng" dirty="0"/>
              <a:t>Individual Contribution Sheet</a:t>
            </a:r>
            <a:br>
              <a:rPr lang="en-US" sz="4000" u="sng" dirty="0"/>
            </a:br>
            <a:r>
              <a:rPr lang="en-US" sz="2800" u="sng" dirty="0"/>
              <a:t>(applicable to inter-disciplinary projects only)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Student 1 -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Student 2 -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Student 3 -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Student 4 -</a:t>
            </a:r>
          </a:p>
        </p:txBody>
      </p:sp>
      <p:pic>
        <p:nvPicPr>
          <p:cNvPr id="11268" name="Picture 3" descr="pes logo.png"/>
          <p:cNvPicPr>
            <a:picLocks noChangeAspect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0" y="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 descr="C:\Users\rajsekar\Pictures\ECE 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569C07-A5B3-4440-8915-E17E7E975768}" type="datetime5">
              <a:rPr lang="en-US" smtClean="0"/>
              <a:t>28-Feb-22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5052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Capstone Project B.Tech 2018-22 - Feasibility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B5CFF-BB6E-4C4F-8E02-F3D9C11B448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43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u="sng" dirty="0"/>
              <a:t>Project timeline</a:t>
            </a:r>
          </a:p>
        </p:txBody>
      </p:sp>
      <p:pic>
        <p:nvPicPr>
          <p:cNvPr id="12292" name="Picture 3" descr="pes logo.png"/>
          <p:cNvPicPr>
            <a:picLocks noChangeAspect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0" y="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 descr="C:\Users\rajsekar\Pictures\ECE 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838200" y="5960533"/>
            <a:ext cx="525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Sample Gantt chart format only.  Need to be made as applicable by each project.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70102A-E3F1-4B3F-8CAC-DD2A01D5F97C}" type="datetime5">
              <a:rPr lang="en-US" smtClean="0"/>
              <a:t>28-Feb-22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0" y="6324600"/>
            <a:ext cx="41910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Capstone Project B.Tech 2018-22 - Feasibility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B5CFF-BB6E-4C4F-8E02-F3D9C11B448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BC4320-D1E9-45E7-AFF9-F0382953E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2" y="1295400"/>
            <a:ext cx="7610475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u="sng" dirty="0"/>
              <a:t>Q &amp; A</a:t>
            </a:r>
          </a:p>
        </p:txBody>
      </p:sp>
      <p:pic>
        <p:nvPicPr>
          <p:cNvPr id="2052" name="Picture 3" descr="pes logo.png"/>
          <p:cNvPicPr>
            <a:picLocks noChangeAspect="1"/>
          </p:cNvPicPr>
          <p:nvPr/>
        </p:nvPicPr>
        <p:blipFill>
          <a:blip r:embed="rId3">
            <a:lum bright="20000"/>
          </a:blip>
          <a:srcRect/>
          <a:stretch>
            <a:fillRect/>
          </a:stretch>
        </p:blipFill>
        <p:spPr bwMode="auto">
          <a:xfrm>
            <a:off x="0" y="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 descr="C:\Users\rajsekar\Pictures\ECE LOG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53400" y="1524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AA92DB58-4237-4500-BC06-924F9D0E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758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3" descr="pes logo.png"/>
          <p:cNvPicPr>
            <a:picLocks noChangeAspect="1"/>
          </p:cNvPicPr>
          <p:nvPr/>
        </p:nvPicPr>
        <p:blipFill>
          <a:blip r:embed="rId3">
            <a:lum bright="20000"/>
          </a:blip>
          <a:srcRect/>
          <a:stretch>
            <a:fillRect/>
          </a:stretch>
        </p:blipFill>
        <p:spPr bwMode="auto">
          <a:xfrm>
            <a:off x="0" y="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 descr="C:\Users\rajsekar\Pictures\ECE LOG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53400" y="1524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568794" y="2967335"/>
            <a:ext cx="40064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4570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u="sng" dirty="0"/>
              <a:t>Team Composition</a:t>
            </a:r>
          </a:p>
        </p:txBody>
      </p:sp>
      <p:sp>
        <p:nvSpPr>
          <p:cNvPr id="3096" name="TextBox 8"/>
          <p:cNvSpPr txBox="1">
            <a:spLocks noChangeArrowheads="1"/>
          </p:cNvSpPr>
          <p:nvPr/>
        </p:nvSpPr>
        <p:spPr bwMode="auto">
          <a:xfrm>
            <a:off x="1066800" y="5676025"/>
            <a:ext cx="3886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</a:rPr>
              <a:t>Guide :  Prof. H.R. </a:t>
            </a:r>
            <a:r>
              <a:rPr lang="en-US" dirty="0" err="1">
                <a:latin typeface="Calibri" pitchFamily="34" charset="0"/>
              </a:rPr>
              <a:t>Vanamala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3097" name="Picture 3" descr="pes logo.png"/>
          <p:cNvPicPr>
            <a:picLocks noChangeAspect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0" y="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8" name="Picture 5" descr="C:\Users\rajsekar\Pictures\ECE 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480AA4-FABD-457C-A036-236A08F4CA61}" type="datetime5">
              <a:rPr lang="en-US" smtClean="0"/>
              <a:t>28-Feb-22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8100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Capstone Project B.Tech 2018-22 - Feasibility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05800" y="6356350"/>
            <a:ext cx="381000" cy="365125"/>
          </a:xfrm>
        </p:spPr>
        <p:txBody>
          <a:bodyPr/>
          <a:lstStyle/>
          <a:p>
            <a:pPr>
              <a:defRPr/>
            </a:pPr>
            <a:fld id="{B1EB5CFF-BB6E-4C4F-8E02-F3D9C11B448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00F34D16-E837-4481-9CB1-E25529B37F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898823"/>
              </p:ext>
            </p:extLst>
          </p:nvPr>
        </p:nvGraphicFramePr>
        <p:xfrm>
          <a:off x="1447800" y="1529396"/>
          <a:ext cx="5715000" cy="3728404"/>
        </p:xfrm>
        <a:graphic>
          <a:graphicData uri="http://schemas.openxmlformats.org/drawingml/2006/table">
            <a:tbl>
              <a:tblPr/>
              <a:tblGrid>
                <a:gridCol w="3038667">
                  <a:extLst>
                    <a:ext uri="{9D8B030D-6E8A-4147-A177-3AD203B41FA5}">
                      <a16:colId xmlns:a16="http://schemas.microsoft.com/office/drawing/2014/main" val="2646151518"/>
                    </a:ext>
                  </a:extLst>
                </a:gridCol>
                <a:gridCol w="1926960">
                  <a:extLst>
                    <a:ext uri="{9D8B030D-6E8A-4147-A177-3AD203B41FA5}">
                      <a16:colId xmlns:a16="http://schemas.microsoft.com/office/drawing/2014/main" val="2796652920"/>
                    </a:ext>
                  </a:extLst>
                </a:gridCol>
                <a:gridCol w="749373">
                  <a:extLst>
                    <a:ext uri="{9D8B030D-6E8A-4147-A177-3AD203B41FA5}">
                      <a16:colId xmlns:a16="http://schemas.microsoft.com/office/drawing/2014/main" val="4283271744"/>
                    </a:ext>
                  </a:extLst>
                </a:gridCol>
              </a:tblGrid>
              <a:tr h="825637">
                <a:tc>
                  <a:txBody>
                    <a:bodyPr/>
                    <a:lstStyle/>
                    <a:p>
                      <a:pPr algn="l" fontAlgn="base"/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PES1UG19EC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</a:p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756136"/>
                  </a:ext>
                </a:extLst>
              </a:tr>
              <a:tr h="81694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PES1UG19EC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73253"/>
                  </a:ext>
                </a:extLst>
              </a:tr>
              <a:tr h="104291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</a:rPr>
                        <a:t>KOTHURU EESHA SOUGANDHEEKA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PES1UG19EC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​141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</a:p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596439"/>
                  </a:ext>
                </a:extLst>
              </a:tr>
              <a:tr h="104291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</a:rPr>
                        <a:t>PALADI NAVYA SREE 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PES1UG19EC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​192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</a:p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412499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4E8E5546-7D7E-4B25-91C2-FAB190A08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80060" y="-69929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9987F9-F5B8-49DF-B520-A5A17386C6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97" y="4246401"/>
            <a:ext cx="658315" cy="8589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u="sng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Introduction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Problem Statement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Methodology /Motivation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Block Diagram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Working Principle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Deliverables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Literature Survey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Project timeline Gantt Chart </a:t>
            </a:r>
          </a:p>
        </p:txBody>
      </p:sp>
      <p:pic>
        <p:nvPicPr>
          <p:cNvPr id="4100" name="Picture 3" descr="pes logo.png"/>
          <p:cNvPicPr>
            <a:picLocks noChangeAspect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0" y="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 descr="C:\Users\rajsekar\Pictures\ECE 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E7E904-1CE5-4485-A9AD-A57451341FA9}" type="datetime5">
              <a:rPr lang="en-US" smtClean="0"/>
              <a:t>28-Feb-22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9624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Capstone Project B.Tech 2018-22 - Feasibility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B5CFF-BB6E-4C4F-8E02-F3D9C11B448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u="sng" dirty="0"/>
              <a:t>Introduction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8229600" cy="3535363"/>
          </a:xfrm>
        </p:spPr>
        <p:txBody>
          <a:bodyPr/>
          <a:lstStyle/>
          <a:p>
            <a:pPr eaLnBrk="1" hangingPunct="1"/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Musculoskeletal conditions, a general term used to describe a group of conditions that affects joints, bones, muscles, and the spine.</a:t>
            </a:r>
          </a:p>
          <a:p>
            <a:pPr eaLnBrk="1" hangingPunct="1"/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Musculoskeletal Disorders (MSDs) are excoriations and afflictions that assail body movement of human</a:t>
            </a:r>
          </a:p>
          <a:p>
            <a:pPr eaLnBrk="1" hangingPunct="1"/>
            <a:endParaRPr lang="en-US" dirty="0"/>
          </a:p>
        </p:txBody>
      </p:sp>
      <p:pic>
        <p:nvPicPr>
          <p:cNvPr id="5124" name="Picture 3" descr="pes logo.png"/>
          <p:cNvPicPr>
            <a:picLocks noChangeAspect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0" y="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 descr="C:\Users\rajsekar\Pictures\ECE 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5FDBBB-544F-4F0D-9689-66D12E8F2124}" type="datetime5">
              <a:rPr lang="en-US" smtClean="0"/>
              <a:t>28-Feb-22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733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Capstone Project B.Tech 2018-22 - Feasibility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B5CFF-BB6E-4C4F-8E02-F3D9C11B448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8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u="sng" dirty="0"/>
              <a:t>Problem Statement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8229600" cy="3535363"/>
          </a:xfrm>
        </p:spPr>
        <p:txBody>
          <a:bodyPr/>
          <a:lstStyle/>
          <a:p>
            <a:pPr eaLnBrk="1" hangingPunct="1"/>
            <a:r>
              <a:rPr lang="en-US" dirty="0"/>
              <a:t>To design a model using deep learning and image processing for the detection of Musculoskeletal disorders.</a:t>
            </a:r>
          </a:p>
        </p:txBody>
      </p:sp>
      <p:pic>
        <p:nvPicPr>
          <p:cNvPr id="5124" name="Picture 3" descr="pes logo.png"/>
          <p:cNvPicPr>
            <a:picLocks noChangeAspect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0" y="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 descr="C:\Users\rajsekar\Pictures\ECE 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5FDBBB-544F-4F0D-9689-66D12E8F2124}" type="datetime5">
              <a:rPr lang="en-US" smtClean="0"/>
              <a:t>28-Feb-22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733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Capstone Project B.Tech 2018-22 - Feasibility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B5CFF-BB6E-4C4F-8E02-F3D9C11B448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u="sng" dirty="0"/>
              <a:t>Methodology Adopted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6148" name="Picture 3" descr="pes logo.png"/>
          <p:cNvPicPr>
            <a:picLocks noChangeAspect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0" y="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 descr="C:\Users\rajsekar\Pictures\ECE 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AE0B41-2E36-4E0A-A59A-1A27BB4B93E9}" type="datetime5">
              <a:rPr lang="en-US" smtClean="0"/>
              <a:t>28-Feb-22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657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Capstone Project B.Tech 2018-22 - Feasibility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B5CFF-BB6E-4C4F-8E02-F3D9C11B448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u="sng" dirty="0"/>
              <a:t>Motivation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Global Burden of Disease (GBD) conducted a study in 2016, found that musculoskeletal abnormalities were the second highest exploiter to global disability, and lower back pain. Around 20%-30% people worldwide live with tormenting musculoskeletal abnormalities .</a:t>
            </a:r>
            <a:r>
              <a:rPr lang="en-US" b="0" i="0" dirty="0">
                <a:effectLst/>
              </a:rPr>
              <a:t>Sometimes doctors or radiologist can make an error that can mislead the diagnosis of abnormalities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pic>
        <p:nvPicPr>
          <p:cNvPr id="7172" name="Picture 3" descr="pes logo.png"/>
          <p:cNvPicPr>
            <a:picLocks noChangeAspect="1"/>
          </p:cNvPicPr>
          <p:nvPr/>
        </p:nvPicPr>
        <p:blipFill>
          <a:blip r:embed="rId3">
            <a:lum bright="20000"/>
          </a:blip>
          <a:srcRect/>
          <a:stretch>
            <a:fillRect/>
          </a:stretch>
        </p:blipFill>
        <p:spPr bwMode="auto">
          <a:xfrm>
            <a:off x="0" y="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 descr="C:\Users\rajsekar\Pictures\ECE LOG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6700C2-CB8D-4CB3-9EB0-A2037F40C33F}" type="datetime5">
              <a:rPr lang="en-US" smtClean="0"/>
              <a:t>28-Feb-22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8862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Capstone Project B.Tech 2018-22 - Feasibility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B5CFF-BB6E-4C4F-8E02-F3D9C11B448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u="sng" dirty="0"/>
              <a:t>Block diagram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8196" name="Picture 3" descr="pes logo.png"/>
          <p:cNvPicPr>
            <a:picLocks noChangeAspect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0" y="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 descr="C:\Users\rajsekar\Pictures\ECE 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E49B71-68C3-4331-BBBC-995ADC0A2E9C}" type="datetime5">
              <a:rPr lang="en-US" smtClean="0"/>
              <a:t>28-Feb-22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00400" y="6400800"/>
            <a:ext cx="32004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Capstone Project B.Tech 2018-22 - Feasibility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B5CFF-BB6E-4C4F-8E02-F3D9C11B448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u="sng" dirty="0"/>
              <a:t>Brief Working Principle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9220" name="Picture 3" descr="pes logo.png"/>
          <p:cNvPicPr>
            <a:picLocks noChangeAspect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0" y="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 descr="C:\Users\rajsekar\Pictures\ECE 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BF9B98-3F8D-4C88-BD93-291472798FEA}" type="datetime5">
              <a:rPr lang="en-US" smtClean="0"/>
              <a:t>28-Feb-22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5814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Capstone Project B.Tech 2018-22 - Feasibility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B5CFF-BB6E-4C4F-8E02-F3D9C11B448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842</Words>
  <Application>Microsoft Office PowerPoint</Application>
  <PresentationFormat>On-screen Show (4:3)</PresentationFormat>
  <Paragraphs>107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MUSCULOSKELETAL ABNORMALITY DETECTION</vt:lpstr>
      <vt:lpstr>Team Composition</vt:lpstr>
      <vt:lpstr>Contents</vt:lpstr>
      <vt:lpstr>Introduction</vt:lpstr>
      <vt:lpstr>Problem Statement</vt:lpstr>
      <vt:lpstr>Methodology Adopted</vt:lpstr>
      <vt:lpstr>Motivation</vt:lpstr>
      <vt:lpstr>Block diagram</vt:lpstr>
      <vt:lpstr>Brief Working Principle</vt:lpstr>
      <vt:lpstr>Deliverables</vt:lpstr>
      <vt:lpstr>References &amp; Literature Survey</vt:lpstr>
      <vt:lpstr>Individual Contribution Sheet (applicable to inter-disciplinary projects only)</vt:lpstr>
      <vt:lpstr>Project timeline</vt:lpstr>
      <vt:lpstr>Q &amp; 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Novel Hybrid SoC Architecture</dc:title>
  <dc:creator>rajsekar</dc:creator>
  <cp:lastModifiedBy>Navya Sree</cp:lastModifiedBy>
  <cp:revision>21</cp:revision>
  <dcterms:created xsi:type="dcterms:W3CDTF">2019-11-18T15:45:27Z</dcterms:created>
  <dcterms:modified xsi:type="dcterms:W3CDTF">2022-02-28T09:09:53Z</dcterms:modified>
</cp:coreProperties>
</file>