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Lst>
  <p:sldSz cx="12192000" cy="6858000"/>
  <p:notesSz cx="6858000" cy="9144000"/>
  <p:embeddedFontLst>
    <p:embeddedFont>
      <p:font typeface="Algerian" panose="04020705040A02060702" pitchFamily="82" charset="0"/>
      <p:regular r:id="rId15"/>
    </p:embeddedFont>
    <p:embeddedFont>
      <p:font typeface="Bahnschrift" panose="020B0502040204020203" pitchFamily="34" charset="0"/>
      <p:regular r:id="rId16"/>
      <p:bold r:id="rId17"/>
    </p:embeddedFont>
    <p:embeddedFont>
      <p:font typeface="Bahnschrift Light" panose="020B0502040204020203" pitchFamily="34" charset="0"/>
      <p:regular r:id="rId18"/>
    </p:embeddedFont>
    <p:embeddedFont>
      <p:font typeface="Franklin Gothic" panose="020B0604020202020204" charset="0"/>
      <p:bold r:id="rId19"/>
    </p:embeddedFont>
    <p:embeddedFont>
      <p:font typeface="Franklin Gothic Book" panose="020B0503020102020204" pitchFamily="34" charset="0"/>
      <p:regular r:id="rId20"/>
      <p:italic r:id="rId21"/>
    </p:embeddedFont>
    <p:embeddedFont>
      <p:font typeface="Libre Franklin" pitchFamily="2" charset="0"/>
      <p:regular r:id="rId22"/>
      <p:bold r:id="rId23"/>
      <p:italic r:id="rId24"/>
      <p:boldItalic r:id="rId25"/>
    </p:embeddedFont>
    <p:embeddedFont>
      <p:font typeface="Noto Sans Symbols" panose="020B0604020202020204" charset="0"/>
      <p:regular r:id="rId26"/>
      <p:bold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8" roundtripDataSignature="AMtx7mhUi+pnp4csB5glJjYinWJCfAYO6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36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86" autoAdjust="0"/>
    <p:restoredTop sz="94660"/>
  </p:normalViewPr>
  <p:slideViewPr>
    <p:cSldViewPr snapToGrid="0">
      <p:cViewPr>
        <p:scale>
          <a:sx n="50" d="100"/>
          <a:sy n="50" d="100"/>
        </p:scale>
        <p:origin x="1156" y="23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customschemas.google.com/relationships/presentationmetadata" Target="meta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dirty="0">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49" name="Google Shape;14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5" name="Google Shape;15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9" name="Google Shape;11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5" name="Google Shape;12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7" name="Google Shape;13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43" name="Google Shape;14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13"/>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20;p13"/>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3"/>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1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3" name="Google Shape;23;p13"/>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dirty="0"/>
          </a:p>
        </p:txBody>
      </p:sp>
      <p:sp>
        <p:nvSpPr>
          <p:cNvPr id="24" name="Google Shape;24;p13"/>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22"/>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2"/>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2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80" name="Google Shape;80;p2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dirty="0"/>
          </a:p>
        </p:txBody>
      </p:sp>
      <p:sp>
        <p:nvSpPr>
          <p:cNvPr id="81" name="Google Shape;81;p2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23"/>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84;p23"/>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3"/>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23"/>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87;p23"/>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88;p23"/>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89;p2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90" name="Google Shape;90;p23"/>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dirty="0"/>
          </a:p>
        </p:txBody>
      </p:sp>
      <p:sp>
        <p:nvSpPr>
          <p:cNvPr id="91" name="Google Shape;91;p23"/>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14"/>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4"/>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1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1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2" name="Google Shape;32;p1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dirty="0"/>
          </a:p>
        </p:txBody>
      </p:sp>
      <p:sp>
        <p:nvSpPr>
          <p:cNvPr id="33" name="Google Shape;33;p1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1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36;p1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38" name="Google Shape;38;p1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9" name="Google Shape;39;p1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dirty="0"/>
          </a:p>
        </p:txBody>
      </p:sp>
      <p:sp>
        <p:nvSpPr>
          <p:cNvPr id="40" name="Google Shape;40;p1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1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4" name="Google Shape;44;p1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5" name="Google Shape;45;p1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6" name="Google Shape;46;p1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dirty="0"/>
          </a:p>
        </p:txBody>
      </p:sp>
      <p:sp>
        <p:nvSpPr>
          <p:cNvPr id="47" name="Google Shape;47;p1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48"/>
        <p:cNvGrpSpPr/>
        <p:nvPr/>
      </p:nvGrpSpPr>
      <p:grpSpPr>
        <a:xfrm>
          <a:off x="0" y="0"/>
          <a:ext cx="0" cy="0"/>
          <a:chOff x="0" y="0"/>
          <a:chExt cx="0" cy="0"/>
        </a:xfrm>
      </p:grpSpPr>
      <p:sp>
        <p:nvSpPr>
          <p:cNvPr id="49" name="Google Shape;49;p1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1" name="Google Shape;51;p1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2" name="Google Shape;52;p1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3" name="Google Shape;53;p1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4" name="Google Shape;54;p1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5" name="Google Shape;55;p1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dirty="0"/>
          </a:p>
        </p:txBody>
      </p:sp>
      <p:sp>
        <p:nvSpPr>
          <p:cNvPr id="56" name="Google Shape;56;p1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9"/>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9" name="Google Shape;59;p19"/>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dirty="0"/>
          </a:p>
        </p:txBody>
      </p:sp>
      <p:sp>
        <p:nvSpPr>
          <p:cNvPr id="60" name="Google Shape;60;p19"/>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20"/>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63;p20"/>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0"/>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20"/>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20"/>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7" name="Google Shape;67;p20"/>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dirty="0"/>
          </a:p>
        </p:txBody>
      </p:sp>
      <p:sp>
        <p:nvSpPr>
          <p:cNvPr id="68" name="Google Shape;68;p20"/>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21"/>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1"/>
          <p:cNvSpPr>
            <a:spLocks noGrp="1"/>
          </p:cNvSpPr>
          <p:nvPr>
            <p:ph type="pic" idx="2"/>
          </p:nvPr>
        </p:nvSpPr>
        <p:spPr>
          <a:xfrm>
            <a:off x="447817" y="641350"/>
            <a:ext cx="11290859" cy="3651249"/>
          </a:xfrm>
          <a:prstGeom prst="rect">
            <a:avLst/>
          </a:prstGeom>
          <a:noFill/>
          <a:ln>
            <a:noFill/>
          </a:ln>
        </p:spPr>
      </p:sp>
      <p:sp>
        <p:nvSpPr>
          <p:cNvPr id="72" name="Google Shape;72;p21"/>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2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4" name="Google Shape;74;p2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dirty="0"/>
          </a:p>
        </p:txBody>
      </p:sp>
      <p:sp>
        <p:nvSpPr>
          <p:cNvPr id="75" name="Google Shape;75;p2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2"/>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2"/>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dirty="0"/>
          </a:p>
        </p:txBody>
      </p:sp>
      <p:sp>
        <p:nvSpPr>
          <p:cNvPr id="13" name="Google Shape;13;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dirty="0"/>
          </a:p>
        </p:txBody>
      </p:sp>
      <p:sp>
        <p:nvSpPr>
          <p:cNvPr id="14" name="Google Shape;14;p12"/>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5;p12"/>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17" name="Google Shape;17;p12"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US" b="1" dirty="0">
                <a:solidFill>
                  <a:schemeClr val="bg2"/>
                </a:solidFill>
                <a:latin typeface="Arial" panose="020B0604020202020204" pitchFamily="34" charset="0"/>
                <a:ea typeface="Arial"/>
                <a:cs typeface="Arial" panose="020B0604020202020204" pitchFamily="34" charset="0"/>
                <a:sym typeface="Arial"/>
              </a:rPr>
              <a:t> </a:t>
            </a:r>
            <a:r>
              <a:rPr lang="en-US" b="1" dirty="0">
                <a:solidFill>
                  <a:schemeClr val="bg2"/>
                </a:solidFill>
                <a:latin typeface="Algerian" panose="04020705040A02060702" pitchFamily="82" charset="0"/>
                <a:ea typeface="Arial"/>
                <a:cs typeface="Arial" panose="020B0604020202020204" pitchFamily="34" charset="0"/>
                <a:sym typeface="Arial"/>
              </a:rPr>
              <a:t>SENTIMENT ANALYSIS</a:t>
            </a:r>
          </a:p>
        </p:txBody>
      </p:sp>
      <p:sp>
        <p:nvSpPr>
          <p:cNvPr id="97" name="Google Shape;97;p1"/>
          <p:cNvSpPr txBox="1"/>
          <p:nvPr/>
        </p:nvSpPr>
        <p:spPr>
          <a:xfrm>
            <a:off x="-329782" y="1034321"/>
            <a:ext cx="12726600" cy="584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dirty="0">
                <a:solidFill>
                  <a:srgbClr val="1482AB"/>
                </a:solidFill>
                <a:latin typeface="Algerian" panose="04020705040A02060702" pitchFamily="82" charset="0"/>
                <a:cs typeface="Arial" panose="020B0604020202020204" pitchFamily="34" charset="0"/>
                <a:sym typeface="Arial"/>
              </a:rPr>
              <a:t>CAPSTONE PROJECT</a:t>
            </a:r>
            <a:endParaRPr dirty="0">
              <a:latin typeface="Algerian" panose="04020705040A02060702" pitchFamily="82" charset="0"/>
              <a:cs typeface="Arial" panose="020B0604020202020204" pitchFamily="34" charset="0"/>
            </a:endParaRPr>
          </a:p>
        </p:txBody>
      </p:sp>
      <p:sp>
        <p:nvSpPr>
          <p:cNvPr id="98" name="Google Shape;98;p1"/>
          <p:cNvSpPr txBox="1"/>
          <p:nvPr/>
        </p:nvSpPr>
        <p:spPr>
          <a:xfrm>
            <a:off x="1727200" y="4470400"/>
            <a:ext cx="8775908" cy="1353279"/>
          </a:xfrm>
          <a:prstGeom prst="rect">
            <a:avLst/>
          </a:prstGeom>
          <a:solidFill>
            <a:srgbClr val="465359"/>
          </a:solidFill>
          <a:ln w="22225" cap="rnd" cmpd="sng">
            <a:solidFill>
              <a:srgbClr val="465359"/>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dirty="0">
                <a:solidFill>
                  <a:schemeClr val="accent2">
                    <a:lumMod val="20000"/>
                    <a:lumOff val="80000"/>
                  </a:schemeClr>
                </a:solidFill>
                <a:latin typeface="Bahnschrift Light" panose="020B0502040204020203" pitchFamily="34" charset="0"/>
                <a:cs typeface="Arial" panose="020B0604020202020204" pitchFamily="34" charset="0"/>
                <a:sym typeface="Arial"/>
              </a:rPr>
              <a:t>Presented By:</a:t>
            </a:r>
            <a:endParaRPr dirty="0">
              <a:solidFill>
                <a:schemeClr val="accent2">
                  <a:lumMod val="20000"/>
                  <a:lumOff val="80000"/>
                </a:schemeClr>
              </a:solidFill>
              <a:latin typeface="Bahnschrift Light" panose="020B0502040204020203" pitchFamily="34" charset="0"/>
              <a:cs typeface="Arial" panose="020B0604020202020204" pitchFamily="34" charset="0"/>
            </a:endParaRPr>
          </a:p>
          <a:p>
            <a:pPr marL="0" marR="0" lvl="0" indent="0" algn="l" rtl="0">
              <a:spcBef>
                <a:spcPts val="0"/>
              </a:spcBef>
              <a:spcAft>
                <a:spcPts val="0"/>
              </a:spcAft>
              <a:buNone/>
            </a:pPr>
            <a:r>
              <a:rPr lang="en-US" sz="2000" b="1" dirty="0">
                <a:solidFill>
                  <a:schemeClr val="accent2">
                    <a:lumMod val="20000"/>
                    <a:lumOff val="80000"/>
                  </a:schemeClr>
                </a:solidFill>
                <a:latin typeface="Bahnschrift Light" panose="020B0502040204020203" pitchFamily="34" charset="0"/>
                <a:cs typeface="Arial" panose="020B0604020202020204" pitchFamily="34" charset="0"/>
              </a:rPr>
              <a:t>   Navya Sri Machagiri</a:t>
            </a:r>
          </a:p>
          <a:p>
            <a:pPr marL="0" marR="0" lvl="0" indent="0" algn="l" rtl="0">
              <a:spcBef>
                <a:spcPts val="0"/>
              </a:spcBef>
              <a:spcAft>
                <a:spcPts val="0"/>
              </a:spcAft>
              <a:buNone/>
            </a:pPr>
            <a:r>
              <a:rPr lang="en-US" sz="2000" b="1" dirty="0">
                <a:solidFill>
                  <a:schemeClr val="accent2">
                    <a:lumMod val="20000"/>
                    <a:lumOff val="80000"/>
                  </a:schemeClr>
                </a:solidFill>
                <a:latin typeface="Bahnschrift Light" panose="020B0502040204020203" pitchFamily="34" charset="0"/>
                <a:cs typeface="Arial" panose="020B0604020202020204" pitchFamily="34" charset="0"/>
              </a:rPr>
              <a:t>   Shri Vishnu engineering college for women</a:t>
            </a:r>
          </a:p>
          <a:p>
            <a:pPr marL="0" marR="0" lvl="0" indent="0" algn="l" rtl="0">
              <a:spcBef>
                <a:spcPts val="0"/>
              </a:spcBef>
              <a:spcAft>
                <a:spcPts val="0"/>
              </a:spcAft>
              <a:buNone/>
            </a:pPr>
            <a:r>
              <a:rPr lang="en-US" sz="2000" b="1" dirty="0">
                <a:solidFill>
                  <a:schemeClr val="accent2">
                    <a:lumMod val="20000"/>
                    <a:lumOff val="80000"/>
                  </a:schemeClr>
                </a:solidFill>
                <a:latin typeface="Bahnschrift Light" panose="020B0502040204020203" pitchFamily="34" charset="0"/>
                <a:cs typeface="Arial" panose="020B0604020202020204" pitchFamily="34" charset="0"/>
              </a:rPr>
              <a:t>   Computer Science and Engineering</a:t>
            </a:r>
            <a:endParaRPr dirty="0">
              <a:solidFill>
                <a:schemeClr val="accent2">
                  <a:lumMod val="20000"/>
                  <a:lumOff val="80000"/>
                </a:schemeClr>
              </a:solidFill>
              <a:latin typeface="Bahnschrift Light" panose="020B0502040204020203"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0"/>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accent1"/>
              </a:buClr>
              <a:buSzPts val="3200"/>
              <a:buFont typeface="Arial"/>
              <a:buNone/>
            </a:pPr>
            <a:r>
              <a:rPr lang="en-US" sz="3200" b="1" dirty="0">
                <a:solidFill>
                  <a:schemeClr val="accent1">
                    <a:lumMod val="75000"/>
                  </a:schemeClr>
                </a:solidFill>
                <a:latin typeface="Algerian" panose="04020705040A02060702" pitchFamily="82" charset="0"/>
                <a:ea typeface="Arial"/>
                <a:cs typeface="Arial"/>
                <a:sym typeface="Arial"/>
              </a:rPr>
              <a:t>REFERENCES</a:t>
            </a:r>
            <a:endParaRPr sz="3200" dirty="0">
              <a:solidFill>
                <a:schemeClr val="accent1">
                  <a:lumMod val="75000"/>
                </a:schemeClr>
              </a:solidFill>
              <a:latin typeface="Algerian" panose="04020705040A02060702" pitchFamily="82" charset="0"/>
            </a:endParaRPr>
          </a:p>
        </p:txBody>
      </p:sp>
      <p:sp>
        <p:nvSpPr>
          <p:cNvPr id="152" name="Google Shape;152;p10"/>
          <p:cNvSpPr txBox="1">
            <a:spLocks noGrp="1"/>
          </p:cNvSpPr>
          <p:nvPr>
            <p:ph type="body" idx="1"/>
          </p:nvPr>
        </p:nvSpPr>
        <p:spPr>
          <a:xfrm>
            <a:off x="581192" y="1866900"/>
            <a:ext cx="11029615" cy="4120945"/>
          </a:xfrm>
          <a:prstGeom prst="rect">
            <a:avLst/>
          </a:prstGeom>
          <a:noFill/>
          <a:ln>
            <a:noFill/>
          </a:ln>
        </p:spPr>
        <p:txBody>
          <a:bodyPr spcFirstLastPara="1" wrap="square" lIns="91425" tIns="45700" rIns="91425" bIns="45700" anchor="ctr" anchorCtr="0">
            <a:noAutofit/>
          </a:bodyPr>
          <a:lstStyle/>
          <a:p>
            <a:pPr>
              <a:buFont typeface="+mj-lt"/>
              <a:buAutoNum type="arabicPeriod"/>
            </a:pPr>
            <a:r>
              <a:rPr lang="en-US" sz="2000" dirty="0">
                <a:latin typeface="Bahnschrift" panose="020B0502040204020203" pitchFamily="34" charset="0"/>
              </a:rPr>
              <a:t>Liu, Y., &amp; Joo, E. (2019). "Restaurant review mining and sentiment classification using machine learning techniques." Journal of Hospitality Marketing &amp; Management, 28(6), 690-711. </a:t>
            </a:r>
            <a:r>
              <a:rPr lang="en-US" sz="2000" dirty="0" err="1">
                <a:latin typeface="Bahnschrift" panose="020B0502040204020203" pitchFamily="34" charset="0"/>
              </a:rPr>
              <a:t>doi</a:t>
            </a:r>
            <a:r>
              <a:rPr lang="en-US" sz="2000" dirty="0">
                <a:latin typeface="Bahnschrift" panose="020B0502040204020203" pitchFamily="34" charset="0"/>
              </a:rPr>
              <a:t>: 10.1080/19368623.2019.1566290</a:t>
            </a:r>
          </a:p>
          <a:p>
            <a:pPr>
              <a:buFont typeface="+mj-lt"/>
              <a:buAutoNum type="arabicPeriod"/>
            </a:pPr>
            <a:r>
              <a:rPr lang="en-US" sz="2000" dirty="0">
                <a:latin typeface="Bahnschrift" panose="020B0502040204020203" pitchFamily="34" charset="0"/>
              </a:rPr>
              <a:t>Hu, M., &amp; Liu, B. (2004). "Mining and summarizing customer reviews." Proceedings of the Tenth ACM SIGKDD International Conference on Knowledge Discovery and Data Mining, 168-177. </a:t>
            </a:r>
            <a:r>
              <a:rPr lang="en-US" sz="2000" dirty="0" err="1">
                <a:latin typeface="Bahnschrift" panose="020B0502040204020203" pitchFamily="34" charset="0"/>
              </a:rPr>
              <a:t>doi</a:t>
            </a:r>
            <a:r>
              <a:rPr lang="en-US" sz="2000" dirty="0">
                <a:latin typeface="Bahnschrift" panose="020B0502040204020203" pitchFamily="34" charset="0"/>
              </a:rPr>
              <a:t>: 10.1145/1014052.1014073</a:t>
            </a:r>
          </a:p>
          <a:p>
            <a:pPr>
              <a:buFont typeface="+mj-lt"/>
              <a:buAutoNum type="arabicPeriod"/>
            </a:pPr>
            <a:r>
              <a:rPr lang="en-US" sz="2000" dirty="0">
                <a:latin typeface="Bahnschrift" panose="020B0502040204020203" pitchFamily="34" charset="0"/>
              </a:rPr>
              <a:t>Ghose, A., &amp; </a:t>
            </a:r>
            <a:r>
              <a:rPr lang="en-US" sz="2000" dirty="0" err="1">
                <a:latin typeface="Bahnschrift" panose="020B0502040204020203" pitchFamily="34" charset="0"/>
              </a:rPr>
              <a:t>Ipeirotis</a:t>
            </a:r>
            <a:r>
              <a:rPr lang="en-US" sz="2000" dirty="0">
                <a:latin typeface="Bahnschrift" panose="020B0502040204020203" pitchFamily="34" charset="0"/>
              </a:rPr>
              <a:t>, P. G. (2007). "Designing novel review ranking systems: Predicting the usefulness and impact of reviews." Proceedings of the Ninth International Conference on Electronic Commerce, 303-310. </a:t>
            </a:r>
            <a:r>
              <a:rPr lang="en-US" sz="2000" dirty="0" err="1">
                <a:latin typeface="Bahnschrift" panose="020B0502040204020203" pitchFamily="34" charset="0"/>
              </a:rPr>
              <a:t>doi</a:t>
            </a:r>
            <a:r>
              <a:rPr lang="en-US" sz="2000" dirty="0">
                <a:latin typeface="Bahnschrift" panose="020B0502040204020203" pitchFamily="34" charset="0"/>
              </a:rPr>
              <a:t>: 10.1145/1282100.1282142</a:t>
            </a:r>
          </a:p>
          <a:p>
            <a:pPr>
              <a:buFont typeface="+mj-lt"/>
              <a:buAutoNum type="arabicPeriod"/>
            </a:pPr>
            <a:r>
              <a:rPr lang="en-US" sz="2000" dirty="0">
                <a:latin typeface="Bahnschrift" panose="020B0502040204020203" pitchFamily="34" charset="0"/>
              </a:rPr>
              <a:t>Zhao, Y., &amp; Li, X. (2018). "Predicting restaurant ratings using text mining of online reviews." International Journal of Hospitality Management, 74, 147-159. </a:t>
            </a:r>
            <a:r>
              <a:rPr lang="en-US" sz="2000" dirty="0" err="1">
                <a:latin typeface="Bahnschrift" panose="020B0502040204020203" pitchFamily="34" charset="0"/>
              </a:rPr>
              <a:t>doi</a:t>
            </a:r>
            <a:r>
              <a:rPr lang="en-US" sz="2000" dirty="0">
                <a:latin typeface="Bahnschrift" panose="020B0502040204020203" pitchFamily="34" charset="0"/>
              </a:rPr>
              <a:t>: 10.1016/j.ijhm.2018.02.003</a:t>
            </a:r>
          </a:p>
          <a:p>
            <a:pPr>
              <a:buFont typeface="+mj-lt"/>
              <a:buAutoNum type="arabicPeriod"/>
            </a:pPr>
            <a:r>
              <a:rPr lang="en-US" sz="2000" dirty="0">
                <a:latin typeface="Bahnschrift" panose="020B0502040204020203" pitchFamily="34" charset="0"/>
              </a:rPr>
              <a:t>Zhang, X., &amp; Varian, H. (2006). "Predicting the present with Google Trends." Economic Record, 88(S1), 2-9. </a:t>
            </a:r>
            <a:r>
              <a:rPr lang="en-US" sz="2000" dirty="0" err="1">
                <a:latin typeface="Bahnschrift" panose="020B0502040204020203" pitchFamily="34" charset="0"/>
              </a:rPr>
              <a:t>doi</a:t>
            </a:r>
            <a:r>
              <a:rPr lang="en-US" sz="2000" dirty="0">
                <a:latin typeface="Bahnschrift" panose="020B0502040204020203" pitchFamily="34" charset="0"/>
              </a:rPr>
              <a:t>: 10.1111/j.1475-4932.2012.00809.x</a:t>
            </a:r>
          </a:p>
          <a:p>
            <a:pPr marL="305435" lvl="0" indent="-280035" algn="l" rtl="0">
              <a:lnSpc>
                <a:spcPct val="110000"/>
              </a:lnSpc>
              <a:spcBef>
                <a:spcPts val="0"/>
              </a:spcBef>
              <a:spcAft>
                <a:spcPts val="0"/>
              </a:spcAft>
              <a:buSzPts val="1716"/>
              <a:buFont typeface="Franklin Gothic"/>
              <a:buChar char="◼"/>
            </a:pPr>
            <a:endParaRPr sz="1900" u="sng" dirty="0">
              <a:solidFill>
                <a:schemeClr val="accent2"/>
              </a:solidFill>
              <a:latin typeface="Franklin Gothic Book" panose="020B0503020102020204" pitchFamily="34" charset="0"/>
              <a:ea typeface="Franklin Gothic"/>
              <a:cs typeface="Franklin Gothic"/>
              <a:sym typeface="Franklin Gothic"/>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43F1D39-A358-9C1F-81A0-EB1B9D2773A9}"/>
              </a:ext>
            </a:extLst>
          </p:cNvPr>
          <p:cNvPicPr>
            <a:picLocks noChangeAspect="1"/>
          </p:cNvPicPr>
          <p:nvPr/>
        </p:nvPicPr>
        <p:blipFill>
          <a:blip r:embed="rId2"/>
          <a:stretch>
            <a:fillRect/>
          </a:stretch>
        </p:blipFill>
        <p:spPr>
          <a:xfrm>
            <a:off x="441034" y="1041400"/>
            <a:ext cx="11309931" cy="4949956"/>
          </a:xfrm>
          <a:prstGeom prst="rect">
            <a:avLst/>
          </a:prstGeom>
        </p:spPr>
      </p:pic>
    </p:spTree>
    <p:extLst>
      <p:ext uri="{BB962C8B-B14F-4D97-AF65-F5344CB8AC3E}">
        <p14:creationId xmlns:p14="http://schemas.microsoft.com/office/powerpoint/2010/main" val="4087785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1"/>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002060"/>
              </a:buClr>
              <a:buSzPts val="9600"/>
              <a:buFont typeface="Arial"/>
              <a:buNone/>
            </a:pPr>
            <a:r>
              <a:rPr lang="en-US" sz="9600" b="1" dirty="0">
                <a:solidFill>
                  <a:schemeClr val="accent1">
                    <a:lumMod val="75000"/>
                  </a:schemeClr>
                </a:solidFill>
                <a:latin typeface="Algerian" panose="04020705040A02060702" pitchFamily="82" charset="0"/>
                <a:ea typeface="Arial"/>
                <a:cs typeface="Arial"/>
                <a:sym typeface="Arial"/>
              </a:rPr>
              <a:t>THANK YOU</a:t>
            </a:r>
            <a:endParaRPr dirty="0">
              <a:solidFill>
                <a:schemeClr val="accent1">
                  <a:lumMod val="75000"/>
                </a:schemeClr>
              </a:solidFill>
              <a:latin typeface="Algerian" panose="04020705040A02060702" pitchFamily="8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US" b="1" dirty="0">
                <a:solidFill>
                  <a:srgbClr val="002060"/>
                </a:solidFill>
                <a:latin typeface="Algerian" panose="04020705040A02060702" pitchFamily="82" charset="0"/>
                <a:ea typeface="Arial"/>
                <a:cs typeface="Arial" panose="020B0604020202020204" pitchFamily="34" charset="0"/>
                <a:sym typeface="Arial"/>
              </a:rPr>
              <a:t>OUTLINE</a:t>
            </a:r>
            <a:endParaRPr dirty="0">
              <a:latin typeface="Algerian" panose="04020705040A02060702" pitchFamily="82" charset="0"/>
              <a:cs typeface="Arial" panose="020B0604020202020204" pitchFamily="34" charset="0"/>
            </a:endParaRPr>
          </a:p>
        </p:txBody>
      </p:sp>
      <p:sp>
        <p:nvSpPr>
          <p:cNvPr id="104" name="Google Shape;104;p2"/>
          <p:cNvSpPr txBox="1">
            <a:spLocks noGrp="1"/>
          </p:cNvSpPr>
          <p:nvPr>
            <p:ph type="body" idx="1"/>
          </p:nvPr>
        </p:nvSpPr>
        <p:spPr>
          <a:xfrm>
            <a:off x="838200" y="1618938"/>
            <a:ext cx="11019020" cy="5239062"/>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US" sz="2000" b="1" dirty="0">
                <a:latin typeface="Arial" panose="020B0604020202020204" pitchFamily="34" charset="0"/>
                <a:ea typeface="Arial"/>
                <a:cs typeface="Arial" panose="020B0604020202020204" pitchFamily="34" charset="0"/>
                <a:sym typeface="Arial"/>
              </a:rPr>
              <a:t>  </a:t>
            </a:r>
            <a:endParaRPr dirty="0">
              <a:latin typeface="Arial" panose="020B0604020202020204" pitchFamily="34" charset="0"/>
              <a:ea typeface="Arial"/>
              <a:cs typeface="Arial" panose="020B0604020202020204" pitchFamily="34" charset="0"/>
              <a:sym typeface="Arial"/>
            </a:endParaRPr>
          </a:p>
          <a:p>
            <a:pPr marL="306000" lvl="0" indent="-306000" algn="l" rtl="0">
              <a:lnSpc>
                <a:spcPct val="110000"/>
              </a:lnSpc>
              <a:spcBef>
                <a:spcPts val="1000"/>
              </a:spcBef>
              <a:spcAft>
                <a:spcPts val="0"/>
              </a:spcAft>
              <a:buSzPts val="1840"/>
              <a:buChar char="◼"/>
            </a:pPr>
            <a:r>
              <a:rPr lang="en-US" sz="2000" b="1" dirty="0">
                <a:latin typeface="Bahnschrift" panose="020B0502040204020203" pitchFamily="34" charset="0"/>
                <a:ea typeface="Arial"/>
                <a:cs typeface="Arial" panose="020B0604020202020204" pitchFamily="34" charset="0"/>
                <a:sym typeface="Arial"/>
              </a:rPr>
              <a:t>Problem Statement </a:t>
            </a:r>
          </a:p>
          <a:p>
            <a:pPr marL="306000" lvl="0" indent="-306000" algn="l" rtl="0">
              <a:lnSpc>
                <a:spcPct val="110000"/>
              </a:lnSpc>
              <a:spcBef>
                <a:spcPts val="1000"/>
              </a:spcBef>
              <a:spcAft>
                <a:spcPts val="0"/>
              </a:spcAft>
              <a:buSzPts val="1840"/>
              <a:buChar char="◼"/>
            </a:pPr>
            <a:r>
              <a:rPr lang="en-US" sz="2000" b="1" dirty="0">
                <a:latin typeface="Bahnschrift" panose="020B0502040204020203" pitchFamily="34" charset="0"/>
                <a:ea typeface="Arial"/>
                <a:cs typeface="Arial" panose="020B0604020202020204" pitchFamily="34" charset="0"/>
                <a:sym typeface="Arial"/>
              </a:rPr>
              <a:t>Proposed System/Solution</a:t>
            </a:r>
            <a:endParaRPr lang="en-US" dirty="0">
              <a:latin typeface="Bahnschrift" panose="020B0502040204020203" pitchFamily="34" charset="0"/>
              <a:ea typeface="Arial"/>
              <a:cs typeface="Arial" panose="020B0604020202020204" pitchFamily="34" charset="0"/>
              <a:sym typeface="Arial"/>
            </a:endParaRPr>
          </a:p>
          <a:p>
            <a:pPr marL="306000" lvl="0" indent="-306000" algn="l" rtl="0">
              <a:lnSpc>
                <a:spcPct val="110000"/>
              </a:lnSpc>
              <a:spcBef>
                <a:spcPts val="1000"/>
              </a:spcBef>
              <a:spcAft>
                <a:spcPts val="0"/>
              </a:spcAft>
              <a:buSzPts val="1840"/>
              <a:buChar char="◼"/>
            </a:pPr>
            <a:r>
              <a:rPr lang="en-US" sz="2000" b="1" dirty="0">
                <a:latin typeface="Bahnschrift" panose="020B0502040204020203" pitchFamily="34" charset="0"/>
                <a:ea typeface="Arial"/>
                <a:cs typeface="Arial" panose="020B0604020202020204" pitchFamily="34" charset="0"/>
                <a:sym typeface="Arial"/>
              </a:rPr>
              <a:t>System Development Approach</a:t>
            </a:r>
            <a:endParaRPr dirty="0">
              <a:latin typeface="Bahnschrift" panose="020B0502040204020203" pitchFamily="34" charset="0"/>
              <a:ea typeface="Arial"/>
              <a:cs typeface="Arial" panose="020B0604020202020204" pitchFamily="34" charset="0"/>
              <a:sym typeface="Arial"/>
            </a:endParaRPr>
          </a:p>
          <a:p>
            <a:pPr marL="306000" lvl="0" indent="-306000" algn="l" rtl="0">
              <a:lnSpc>
                <a:spcPct val="110000"/>
              </a:lnSpc>
              <a:spcBef>
                <a:spcPts val="1000"/>
              </a:spcBef>
              <a:spcAft>
                <a:spcPts val="0"/>
              </a:spcAft>
              <a:buSzPts val="1840"/>
              <a:buChar char="◼"/>
            </a:pPr>
            <a:r>
              <a:rPr lang="en-US" sz="2000" b="1" dirty="0">
                <a:latin typeface="Bahnschrift" panose="020B0502040204020203" pitchFamily="34" charset="0"/>
                <a:ea typeface="Arial"/>
                <a:cs typeface="Arial" panose="020B0604020202020204" pitchFamily="34" charset="0"/>
                <a:sym typeface="Arial"/>
              </a:rPr>
              <a:t>Algorithm &amp; Deployment  </a:t>
            </a:r>
            <a:endParaRPr dirty="0">
              <a:latin typeface="Bahnschrift" panose="020B0502040204020203" pitchFamily="34" charset="0"/>
              <a:ea typeface="Arial"/>
              <a:cs typeface="Arial" panose="020B0604020202020204" pitchFamily="34" charset="0"/>
              <a:sym typeface="Arial"/>
            </a:endParaRPr>
          </a:p>
          <a:p>
            <a:pPr marL="306000" lvl="0" indent="-306000" algn="l" rtl="0">
              <a:lnSpc>
                <a:spcPct val="110000"/>
              </a:lnSpc>
              <a:spcBef>
                <a:spcPts val="1000"/>
              </a:spcBef>
              <a:spcAft>
                <a:spcPts val="0"/>
              </a:spcAft>
              <a:buSzPts val="1840"/>
              <a:buChar char="◼"/>
            </a:pPr>
            <a:r>
              <a:rPr lang="en-US" sz="2000" b="1" dirty="0">
                <a:latin typeface="Bahnschrift" panose="020B0502040204020203" pitchFamily="34" charset="0"/>
                <a:ea typeface="Arial"/>
                <a:cs typeface="Arial" panose="020B0604020202020204" pitchFamily="34" charset="0"/>
                <a:sym typeface="Arial"/>
              </a:rPr>
              <a:t>Result</a:t>
            </a:r>
            <a:endParaRPr dirty="0">
              <a:latin typeface="Bahnschrift" panose="020B0502040204020203" pitchFamily="34" charset="0"/>
              <a:cs typeface="Arial" panose="020B0604020202020204" pitchFamily="34" charset="0"/>
            </a:endParaRPr>
          </a:p>
          <a:p>
            <a:pPr marL="306000" lvl="0" indent="-306000" algn="l" rtl="0">
              <a:lnSpc>
                <a:spcPct val="110000"/>
              </a:lnSpc>
              <a:spcBef>
                <a:spcPts val="1000"/>
              </a:spcBef>
              <a:spcAft>
                <a:spcPts val="0"/>
              </a:spcAft>
              <a:buSzPts val="1840"/>
              <a:buChar char="◼"/>
            </a:pPr>
            <a:r>
              <a:rPr lang="en-US" sz="2000" b="1" dirty="0">
                <a:latin typeface="Bahnschrift" panose="020B0502040204020203" pitchFamily="34" charset="0"/>
                <a:ea typeface="Arial"/>
                <a:cs typeface="Arial" panose="020B0604020202020204" pitchFamily="34" charset="0"/>
                <a:sym typeface="Arial"/>
              </a:rPr>
              <a:t>Conclusion</a:t>
            </a:r>
            <a:endParaRPr dirty="0">
              <a:latin typeface="Bahnschrift" panose="020B0502040204020203" pitchFamily="34" charset="0"/>
              <a:ea typeface="Arial"/>
              <a:cs typeface="Arial" panose="020B0604020202020204" pitchFamily="34" charset="0"/>
              <a:sym typeface="Arial"/>
            </a:endParaRPr>
          </a:p>
          <a:p>
            <a:pPr marL="306000" lvl="0" indent="-306000" algn="l" rtl="0">
              <a:lnSpc>
                <a:spcPct val="110000"/>
              </a:lnSpc>
              <a:spcBef>
                <a:spcPts val="1000"/>
              </a:spcBef>
              <a:spcAft>
                <a:spcPts val="0"/>
              </a:spcAft>
              <a:buSzPts val="1840"/>
              <a:buChar char="◼"/>
            </a:pPr>
            <a:r>
              <a:rPr lang="en-US" sz="2000" b="1" dirty="0">
                <a:latin typeface="Bahnschrift" panose="020B0502040204020203" pitchFamily="34" charset="0"/>
                <a:ea typeface="Arial"/>
                <a:cs typeface="Arial" panose="020B0604020202020204" pitchFamily="34" charset="0"/>
                <a:sym typeface="Arial"/>
              </a:rPr>
              <a:t>Future Scope</a:t>
            </a:r>
            <a:endParaRPr dirty="0">
              <a:latin typeface="Bahnschrift" panose="020B0502040204020203" pitchFamily="34" charset="0"/>
              <a:cs typeface="Arial" panose="020B0604020202020204" pitchFamily="34" charset="0"/>
            </a:endParaRPr>
          </a:p>
          <a:p>
            <a:pPr marL="306000" lvl="0" indent="-306000" algn="l" rtl="0">
              <a:lnSpc>
                <a:spcPct val="110000"/>
              </a:lnSpc>
              <a:spcBef>
                <a:spcPts val="1000"/>
              </a:spcBef>
              <a:spcAft>
                <a:spcPts val="0"/>
              </a:spcAft>
              <a:buSzPts val="1840"/>
              <a:buChar char="◼"/>
            </a:pPr>
            <a:r>
              <a:rPr lang="en-US" sz="2000" b="1" dirty="0">
                <a:latin typeface="Bahnschrift" panose="020B0502040204020203" pitchFamily="34" charset="0"/>
                <a:ea typeface="Arial"/>
                <a:cs typeface="Arial" panose="020B0604020202020204" pitchFamily="34" charset="0"/>
                <a:sym typeface="Arial"/>
              </a:rPr>
              <a:t>References</a:t>
            </a:r>
            <a:endParaRPr dirty="0">
              <a:latin typeface="Bahnschrift" panose="020B0502040204020203" pitchFamily="34" charset="0"/>
              <a:ea typeface="Arial"/>
              <a:cs typeface="Arial" panose="020B0604020202020204" pitchFamily="34" charset="0"/>
              <a:sym typeface="Arial"/>
            </a:endParaRPr>
          </a:p>
          <a:p>
            <a:pPr marL="306000" lvl="0" indent="-206686" algn="l" rtl="0">
              <a:lnSpc>
                <a:spcPct val="110000"/>
              </a:lnSpc>
              <a:spcBef>
                <a:spcPts val="940"/>
              </a:spcBef>
              <a:spcAft>
                <a:spcPts val="0"/>
              </a:spcAft>
              <a:buSzPts val="1564"/>
              <a:buNone/>
            </a:pPr>
            <a:endParaRPr dirty="0">
              <a:latin typeface="Arial" panose="020B0604020202020204" pitchFamily="34" charset="0"/>
              <a:ea typeface="Arial"/>
              <a:cs typeface="Arial" panose="020B0604020202020204" pitchFamily="34" charset="0"/>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3"/>
          <p:cNvSpPr txBox="1">
            <a:spLocks noGrp="1"/>
          </p:cNvSpPr>
          <p:nvPr>
            <p:ph type="title"/>
          </p:nvPr>
        </p:nvSpPr>
        <p:spPr>
          <a:xfrm>
            <a:off x="452402" y="681896"/>
            <a:ext cx="11029616" cy="530296"/>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accent1"/>
              </a:buClr>
              <a:buSzPts val="3300"/>
              <a:buFont typeface="Arial"/>
              <a:buNone/>
            </a:pPr>
            <a:r>
              <a:rPr lang="en-US" sz="3300" b="1" dirty="0">
                <a:solidFill>
                  <a:schemeClr val="accent1">
                    <a:lumMod val="75000"/>
                  </a:schemeClr>
                </a:solidFill>
                <a:latin typeface="Algerian" panose="04020705040A02060702" pitchFamily="82" charset="0"/>
                <a:ea typeface="Arial"/>
                <a:cs typeface="Arial"/>
                <a:sym typeface="Arial"/>
              </a:rPr>
              <a:t>PROBLEM STATEMENT</a:t>
            </a:r>
            <a:endParaRPr sz="3300" dirty="0">
              <a:solidFill>
                <a:schemeClr val="accent1">
                  <a:lumMod val="75000"/>
                </a:schemeClr>
              </a:solidFill>
              <a:latin typeface="Algerian" panose="04020705040A02060702" pitchFamily="82" charset="0"/>
            </a:endParaRPr>
          </a:p>
        </p:txBody>
      </p:sp>
      <p:sp>
        <p:nvSpPr>
          <p:cNvPr id="110" name="Google Shape;110;p3"/>
          <p:cNvSpPr txBox="1">
            <a:spLocks noGrp="1"/>
          </p:cNvSpPr>
          <p:nvPr>
            <p:ph type="body" idx="1"/>
          </p:nvPr>
        </p:nvSpPr>
        <p:spPr>
          <a:xfrm>
            <a:off x="452403" y="1212192"/>
            <a:ext cx="11029615" cy="5090637"/>
          </a:xfrm>
          <a:prstGeom prst="rect">
            <a:avLst/>
          </a:prstGeom>
          <a:noFill/>
          <a:ln>
            <a:noFill/>
          </a:ln>
        </p:spPr>
        <p:txBody>
          <a:bodyPr spcFirstLastPara="1" wrap="square" lIns="91425" tIns="45700" rIns="91425" bIns="45700" anchor="ctr" anchorCtr="0">
            <a:normAutofit fontScale="85000" lnSpcReduction="20000"/>
          </a:bodyPr>
          <a:lstStyle/>
          <a:p>
            <a:pPr marL="0" indent="0">
              <a:spcBef>
                <a:spcPts val="0"/>
              </a:spcBef>
              <a:buSzPts val="2944"/>
              <a:buNone/>
            </a:pPr>
            <a:r>
              <a:rPr lang="en-US" sz="3500" dirty="0">
                <a:solidFill>
                  <a:schemeClr val="tx1"/>
                </a:solidFill>
                <a:latin typeface="Bahnschrift" panose="020B0502040204020203" pitchFamily="34" charset="0"/>
                <a:cs typeface="Times New Roman" panose="02020603050405020304" pitchFamily="18" charset="0"/>
              </a:rPr>
              <a:t>The objective of this project is to analyze customer reviews and feedback on restaurant services, including food quality, service, ambiance, and pricing, to gauge customer sentiment, understand satisfaction levels, and identify areas for improvement. Customer reviews are a rich source of information that can reveal both the strengths and weaknesses of restaurant services. By systematically analyzing this feedback, we aim to provide actionable insights that can help restaurant owners and managers enhance the quality of their services, improve customer satisfaction, and increase overall business performance</a:t>
            </a:r>
            <a:r>
              <a:rPr lang="en-US" sz="3500" dirty="0">
                <a:solidFill>
                  <a:schemeClr val="tx1"/>
                </a:solidFill>
                <a:latin typeface="Bahnschrift" panose="020B0502040204020203" pitchFamily="34" charset="0"/>
              </a:rPr>
              <a:t>.</a:t>
            </a:r>
          </a:p>
          <a:p>
            <a:pPr marL="0" lvl="0" indent="0" algn="l" rtl="0">
              <a:lnSpc>
                <a:spcPct val="110000"/>
              </a:lnSpc>
              <a:spcBef>
                <a:spcPts val="0"/>
              </a:spcBef>
              <a:spcAft>
                <a:spcPts val="0"/>
              </a:spcAft>
              <a:buSzPts val="2944"/>
              <a:buNone/>
            </a:pPr>
            <a:endParaRPr dirty="0">
              <a:latin typeface="Franklin Gothic Book" panose="020B0503020102020204" pitchFamily="34" charset="0"/>
              <a:ea typeface="Franklin Gothic"/>
              <a:cs typeface="Franklin Gothic"/>
              <a:sym typeface="Franklin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4"/>
          <p:cNvSpPr txBox="1">
            <a:spLocks noGrp="1"/>
          </p:cNvSpPr>
          <p:nvPr>
            <p:ph type="title"/>
          </p:nvPr>
        </p:nvSpPr>
        <p:spPr>
          <a:xfrm>
            <a:off x="581191" y="633330"/>
            <a:ext cx="11029616" cy="530296"/>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accent1"/>
              </a:buClr>
              <a:buSzPts val="3300"/>
              <a:buFont typeface="Arial"/>
              <a:buNone/>
            </a:pPr>
            <a:r>
              <a:rPr lang="en-US" sz="3300" b="1" dirty="0">
                <a:solidFill>
                  <a:schemeClr val="accent1">
                    <a:lumMod val="75000"/>
                  </a:schemeClr>
                </a:solidFill>
                <a:latin typeface="Algerian" panose="04020705040A02060702" pitchFamily="82" charset="0"/>
                <a:ea typeface="Arial"/>
                <a:cs typeface="Arial"/>
                <a:sym typeface="Arial"/>
              </a:rPr>
              <a:t>PROPOSED SOLUTION</a:t>
            </a:r>
            <a:endParaRPr sz="3300" dirty="0">
              <a:solidFill>
                <a:schemeClr val="accent1">
                  <a:lumMod val="75000"/>
                </a:schemeClr>
              </a:solidFill>
              <a:latin typeface="Algerian" panose="04020705040A02060702" pitchFamily="82" charset="0"/>
            </a:endParaRPr>
          </a:p>
        </p:txBody>
      </p:sp>
      <p:sp>
        <p:nvSpPr>
          <p:cNvPr id="116" name="Google Shape;116;p4"/>
          <p:cNvSpPr txBox="1">
            <a:spLocks noGrp="1"/>
          </p:cNvSpPr>
          <p:nvPr>
            <p:ph type="body" idx="1"/>
          </p:nvPr>
        </p:nvSpPr>
        <p:spPr>
          <a:xfrm>
            <a:off x="469900" y="1163626"/>
            <a:ext cx="11590158" cy="5305472"/>
          </a:xfrm>
          <a:prstGeom prst="rect">
            <a:avLst/>
          </a:prstGeom>
          <a:noFill/>
          <a:ln>
            <a:noFill/>
          </a:ln>
        </p:spPr>
        <p:txBody>
          <a:bodyPr spcFirstLastPara="1" wrap="square" lIns="91425" tIns="45700" rIns="91425" bIns="45700" anchor="ctr" anchorCtr="0">
            <a:noAutofit/>
          </a:bodyPr>
          <a:lstStyle/>
          <a:p>
            <a:pPr marL="0" lvl="0" indent="0" algn="l" rtl="0">
              <a:lnSpc>
                <a:spcPct val="110000"/>
              </a:lnSpc>
              <a:spcBef>
                <a:spcPts val="0"/>
              </a:spcBef>
              <a:spcAft>
                <a:spcPts val="0"/>
              </a:spcAft>
              <a:buSzPts val="1104"/>
              <a:buNone/>
            </a:pPr>
            <a:endParaRPr sz="1200" b="1" dirty="0">
              <a:latin typeface="Franklin Gothic Book" panose="020B0503020102020204" pitchFamily="34" charset="0"/>
              <a:ea typeface="Franklin Gothic"/>
              <a:cs typeface="Franklin Gothic"/>
              <a:sym typeface="Franklin Gothic"/>
            </a:endParaRPr>
          </a:p>
          <a:p>
            <a:r>
              <a:rPr lang="en-US" sz="1200" dirty="0">
                <a:latin typeface="Bahnschrift" panose="020B0502040204020203" pitchFamily="34" charset="0"/>
              </a:rPr>
              <a:t>The proposed system aims to address the challenge of analyzing sentiment in the restaurant industry. We propose a comprehensive approach leveraging natural language processing (NLP) techniques and machine learning models:</a:t>
            </a:r>
          </a:p>
          <a:p>
            <a:r>
              <a:rPr lang="en-US" sz="1200" b="1" dirty="0">
                <a:latin typeface="Bahnschrift" panose="020B0502040204020203" pitchFamily="34" charset="0"/>
              </a:rPr>
              <a:t>Data Collection:</a:t>
            </a:r>
            <a:endParaRPr lang="en-US" sz="1200" dirty="0">
              <a:latin typeface="Bahnschrift" panose="020B0502040204020203" pitchFamily="34" charset="0"/>
            </a:endParaRPr>
          </a:p>
          <a:p>
            <a:pPr marL="123444" indent="0">
              <a:buNone/>
            </a:pPr>
            <a:r>
              <a:rPr lang="en-US" sz="1200" b="1" dirty="0">
                <a:latin typeface="Bahnschrift" panose="020B0502040204020203" pitchFamily="34" charset="0"/>
              </a:rPr>
              <a:t>                Sources:</a:t>
            </a:r>
            <a:r>
              <a:rPr lang="en-US" sz="1200" dirty="0">
                <a:latin typeface="Bahnschrift" panose="020B0502040204020203" pitchFamily="34" charset="0"/>
              </a:rPr>
              <a:t> Gather customer reviews from restaurant websites, Google Reviews, Yelp, TripAdvisor, social media, and food delivery platforms.</a:t>
            </a:r>
          </a:p>
          <a:p>
            <a:pPr marL="123444" indent="0">
              <a:buNone/>
            </a:pPr>
            <a:r>
              <a:rPr lang="en-US" sz="1200" b="1" dirty="0">
                <a:latin typeface="Bahnschrift" panose="020B0502040204020203" pitchFamily="34" charset="0"/>
              </a:rPr>
              <a:t>                Tools:</a:t>
            </a:r>
            <a:r>
              <a:rPr lang="en-US" sz="1200" dirty="0">
                <a:latin typeface="Bahnschrift" panose="020B0502040204020203" pitchFamily="34" charset="0"/>
              </a:rPr>
              <a:t> Utilize web scraping tools and APIs to collect data, ensuring compliance with data privacy regulations.</a:t>
            </a:r>
          </a:p>
          <a:p>
            <a:r>
              <a:rPr lang="en-US" sz="1200" b="1" dirty="0">
                <a:latin typeface="Bahnschrift" panose="020B0502040204020203" pitchFamily="34" charset="0"/>
              </a:rPr>
              <a:t>Data Preprocessing:</a:t>
            </a:r>
            <a:endParaRPr lang="en-US" sz="1200" dirty="0">
              <a:latin typeface="Bahnschrift" panose="020B0502040204020203" pitchFamily="34" charset="0"/>
            </a:endParaRPr>
          </a:p>
          <a:p>
            <a:pPr marL="123444" indent="0">
              <a:buNone/>
            </a:pPr>
            <a:r>
              <a:rPr lang="en-US" sz="1200" b="1" dirty="0">
                <a:latin typeface="Bahnschrift" panose="020B0502040204020203" pitchFamily="34" charset="0"/>
              </a:rPr>
              <a:t>                Cleaning:</a:t>
            </a:r>
            <a:r>
              <a:rPr lang="en-US" sz="1200" dirty="0">
                <a:latin typeface="Bahnschrift" panose="020B0502040204020203" pitchFamily="34" charset="0"/>
              </a:rPr>
              <a:t> Remove HTML tags, special characters, and stop words from the text.</a:t>
            </a:r>
          </a:p>
          <a:p>
            <a:pPr marL="123444" indent="0">
              <a:buNone/>
            </a:pPr>
            <a:r>
              <a:rPr lang="en-US" sz="1200" b="1" dirty="0">
                <a:latin typeface="Bahnschrift" panose="020B0502040204020203" pitchFamily="34" charset="0"/>
              </a:rPr>
              <a:t>                Tokenization:</a:t>
            </a:r>
            <a:r>
              <a:rPr lang="en-US" sz="1200" dirty="0">
                <a:latin typeface="Bahnschrift" panose="020B0502040204020203" pitchFamily="34" charset="0"/>
              </a:rPr>
              <a:t> Break down the text into individual words or phrases.</a:t>
            </a:r>
          </a:p>
          <a:p>
            <a:pPr marL="123444" indent="0">
              <a:buNone/>
            </a:pPr>
            <a:r>
              <a:rPr lang="en-US" sz="1200" b="1" dirty="0">
                <a:latin typeface="Bahnschrift" panose="020B0502040204020203" pitchFamily="34" charset="0"/>
              </a:rPr>
              <a:t>                 Normalization:</a:t>
            </a:r>
            <a:r>
              <a:rPr lang="en-US" sz="1200" dirty="0">
                <a:latin typeface="Bahnschrift" panose="020B0502040204020203" pitchFamily="34" charset="0"/>
              </a:rPr>
              <a:t> Convert words to their base or root forms (stemming/lemmatization).</a:t>
            </a:r>
          </a:p>
          <a:p>
            <a:r>
              <a:rPr lang="en-US" sz="1200" b="1" dirty="0">
                <a:latin typeface="Bahnschrift" panose="020B0502040204020203" pitchFamily="34" charset="0"/>
              </a:rPr>
              <a:t>Machine Learning Algorithm:</a:t>
            </a:r>
          </a:p>
          <a:p>
            <a:pPr marL="123444" indent="0">
              <a:buNone/>
            </a:pPr>
            <a:r>
              <a:rPr kumimoji="0" lang="en-US" altLang="en-US" sz="1200" b="1" i="0" u="none" strike="noStrike" cap="none" normalizeH="0" baseline="0" dirty="0">
                <a:ln>
                  <a:noFill/>
                </a:ln>
                <a:solidFill>
                  <a:schemeClr val="tx1"/>
                </a:solidFill>
                <a:effectLst/>
                <a:latin typeface="Bahnschrift" panose="020B0502040204020203" pitchFamily="34" charset="0"/>
              </a:rPr>
              <a:t>              </a:t>
            </a:r>
            <a:r>
              <a:rPr kumimoji="0" lang="en-US" altLang="en-US" sz="1200" b="0" i="0" u="none" strike="noStrike" cap="none" normalizeH="0" baseline="0" dirty="0">
                <a:ln>
                  <a:noFill/>
                </a:ln>
                <a:solidFill>
                  <a:schemeClr val="tx1"/>
                </a:solidFill>
                <a:effectLst/>
                <a:latin typeface="Bahnschrift" panose="020B0502040204020203" pitchFamily="34" charset="0"/>
              </a:rPr>
              <a:t>For restaurant sentiment analysis, Multinomial Naive Bayes (MNB) is chosen for its efficiency in text classification tasks using TF-IDF vectors.</a:t>
            </a:r>
            <a:endParaRPr lang="en-US" sz="1200" dirty="0">
              <a:latin typeface="Bahnschrift" panose="020B0502040204020203" pitchFamily="34" charset="0"/>
            </a:endParaRPr>
          </a:p>
          <a:p>
            <a:r>
              <a:rPr lang="en-US" sz="1200" b="1" dirty="0">
                <a:latin typeface="Bahnschrift" panose="020B0502040204020203" pitchFamily="34" charset="0"/>
              </a:rPr>
              <a:t>Aspect-Based Sentiment Analysis:</a:t>
            </a:r>
            <a:endParaRPr lang="en-US" sz="1200" dirty="0">
              <a:latin typeface="Bahnschrift" panose="020B0502040204020203" pitchFamily="34" charset="0"/>
            </a:endParaRPr>
          </a:p>
          <a:p>
            <a:pPr marL="123444" indent="0">
              <a:buNone/>
            </a:pPr>
            <a:r>
              <a:rPr lang="en-US" sz="1200" b="1" dirty="0">
                <a:latin typeface="Bahnschrift" panose="020B0502040204020203" pitchFamily="34" charset="0"/>
              </a:rPr>
              <a:t>               Identification:</a:t>
            </a:r>
            <a:r>
              <a:rPr lang="en-US" sz="1200" dirty="0">
                <a:latin typeface="Bahnschrift" panose="020B0502040204020203" pitchFamily="34" charset="0"/>
              </a:rPr>
              <a:t> Identify specific aspects such as food quality, service, ambiance, and pricing.</a:t>
            </a:r>
          </a:p>
          <a:p>
            <a:pPr marL="123444" indent="0">
              <a:buNone/>
            </a:pPr>
            <a:r>
              <a:rPr lang="en-US" sz="1200" b="1" dirty="0">
                <a:latin typeface="Bahnschrift" panose="020B0502040204020203" pitchFamily="34" charset="0"/>
              </a:rPr>
              <a:t>               Sentiment Assignment:</a:t>
            </a:r>
            <a:r>
              <a:rPr lang="en-US" sz="1200" dirty="0">
                <a:latin typeface="Bahnschrift" panose="020B0502040204020203" pitchFamily="34" charset="0"/>
              </a:rPr>
              <a:t> Assign sentiments to these specific aspects to gain more granular insights.</a:t>
            </a:r>
          </a:p>
          <a:p>
            <a:r>
              <a:rPr lang="en-US" sz="1200" b="1" dirty="0">
                <a:latin typeface="Bahnschrift" panose="020B0502040204020203" pitchFamily="34" charset="0"/>
              </a:rPr>
              <a:t>Deployment:</a:t>
            </a:r>
            <a:endParaRPr lang="en-US" sz="1200" dirty="0">
              <a:latin typeface="Bahnschrift" panose="020B0502040204020203" pitchFamily="34" charset="0"/>
            </a:endParaRPr>
          </a:p>
          <a:p>
            <a:pPr marL="123444" indent="0">
              <a:buNone/>
            </a:pPr>
            <a:r>
              <a:rPr lang="en-US" sz="1200" b="1" dirty="0">
                <a:latin typeface="Bahnschrift" panose="020B0502040204020203" pitchFamily="34" charset="0"/>
              </a:rPr>
              <a:t>                Visualization:</a:t>
            </a:r>
            <a:r>
              <a:rPr lang="en-US" sz="1200" dirty="0">
                <a:latin typeface="Bahnschrift" panose="020B0502040204020203" pitchFamily="34" charset="0"/>
              </a:rPr>
              <a:t> Create interactive dashboards to visualize sentiment trends, key issues, and positive highlights.</a:t>
            </a:r>
          </a:p>
          <a:p>
            <a:pPr marL="123444" indent="0">
              <a:buNone/>
            </a:pPr>
            <a:r>
              <a:rPr lang="en-US" sz="1200" b="1" dirty="0">
                <a:latin typeface="Bahnschrift" panose="020B0502040204020203" pitchFamily="34" charset="0"/>
              </a:rPr>
              <a:t>                 Feedback Loop:</a:t>
            </a:r>
            <a:r>
              <a:rPr lang="en-US" sz="1200" dirty="0">
                <a:latin typeface="Bahnschrift" panose="020B0502040204020203" pitchFamily="34" charset="0"/>
              </a:rPr>
              <a:t> Implement a continuous feedback loop to regularly update sentiment analysis with new data and monitor changes in sentiment over time.</a:t>
            </a:r>
          </a:p>
          <a:p>
            <a:r>
              <a:rPr lang="en-US" sz="1200" b="1" dirty="0">
                <a:latin typeface="Bahnschrift" panose="020B0502040204020203" pitchFamily="34" charset="0"/>
              </a:rPr>
              <a:t>Evaluation:</a:t>
            </a:r>
            <a:endParaRPr lang="en-US" sz="1200" dirty="0">
              <a:latin typeface="Bahnschrift" panose="020B0502040204020203" pitchFamily="34" charset="0"/>
            </a:endParaRPr>
          </a:p>
          <a:p>
            <a:pPr marL="123444" indent="0">
              <a:buNone/>
            </a:pPr>
            <a:r>
              <a:rPr lang="en-US" sz="1200" b="1" dirty="0">
                <a:latin typeface="Bahnschrift" panose="020B0502040204020203" pitchFamily="34" charset="0"/>
              </a:rPr>
              <a:t>                Metrics:</a:t>
            </a:r>
            <a:r>
              <a:rPr lang="en-US" sz="1200" dirty="0">
                <a:latin typeface="Bahnschrift" panose="020B0502040204020203" pitchFamily="34" charset="0"/>
              </a:rPr>
              <a:t> Evaluate models using metrics such as accuracy, precision, recall, and F1 score on a labeled validation dataset.</a:t>
            </a:r>
          </a:p>
          <a:p>
            <a:pPr marL="123444" indent="0">
              <a:buNone/>
            </a:pPr>
            <a:r>
              <a:rPr lang="en-US" sz="1200" b="1" dirty="0">
                <a:latin typeface="Bahnschrift" panose="020B0502040204020203" pitchFamily="34" charset="0"/>
              </a:rPr>
              <a:t>               Impact Monitoring:</a:t>
            </a:r>
            <a:r>
              <a:rPr lang="en-US" sz="1200" dirty="0">
                <a:latin typeface="Bahnschrift" panose="020B0502040204020203" pitchFamily="34" charset="0"/>
              </a:rPr>
              <a:t> Monitor the impact of implemented improvements on sentiment trends to ensure effective enhancement of restaurant services</a:t>
            </a:r>
            <a:r>
              <a:rPr lang="en-US" sz="1200" dirty="0"/>
              <a:t>.</a:t>
            </a:r>
          </a:p>
          <a:p>
            <a:pPr marL="0" lvl="0" indent="0" algn="l" rtl="0">
              <a:lnSpc>
                <a:spcPct val="110000"/>
              </a:lnSpc>
              <a:spcBef>
                <a:spcPts val="840"/>
              </a:spcBef>
              <a:spcAft>
                <a:spcPts val="0"/>
              </a:spcAft>
              <a:buSzPts val="1104"/>
              <a:buNone/>
            </a:pPr>
            <a:endParaRPr sz="1200" dirty="0">
              <a:latin typeface="Franklin Gothic Book" panose="020B0503020102020204" pitchFamily="34" charset="0"/>
              <a:ea typeface="Franklin Gothic"/>
              <a:cs typeface="Franklin Gothic"/>
              <a:sym typeface="Franklin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5"/>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accent1"/>
              </a:buClr>
              <a:buSzPts val="3300"/>
              <a:buFont typeface="Arial"/>
              <a:buNone/>
            </a:pPr>
            <a:r>
              <a:rPr lang="en-US" sz="3300" b="1" dirty="0">
                <a:solidFill>
                  <a:schemeClr val="accent1">
                    <a:lumMod val="75000"/>
                  </a:schemeClr>
                </a:solidFill>
                <a:latin typeface="Algerian" panose="04020705040A02060702" pitchFamily="82" charset="0"/>
                <a:ea typeface="Arial"/>
                <a:cs typeface="Arial"/>
                <a:sym typeface="Arial"/>
              </a:rPr>
              <a:t>SYSTEM  APPROACH</a:t>
            </a:r>
            <a:endParaRPr sz="3300" dirty="0">
              <a:solidFill>
                <a:schemeClr val="accent1">
                  <a:lumMod val="75000"/>
                </a:schemeClr>
              </a:solidFill>
              <a:latin typeface="Algerian" panose="04020705040A02060702" pitchFamily="82" charset="0"/>
              <a:ea typeface="Calibri"/>
              <a:cs typeface="Calibri"/>
              <a:sym typeface="Calibri"/>
            </a:endParaRPr>
          </a:p>
        </p:txBody>
      </p:sp>
      <p:sp>
        <p:nvSpPr>
          <p:cNvPr id="122" name="Google Shape;122;p5"/>
          <p:cNvSpPr txBox="1">
            <a:spLocks noGrp="1"/>
          </p:cNvSpPr>
          <p:nvPr>
            <p:ph type="body" idx="1"/>
          </p:nvPr>
        </p:nvSpPr>
        <p:spPr>
          <a:xfrm>
            <a:off x="581192" y="1192868"/>
            <a:ext cx="11029615" cy="5659893"/>
          </a:xfrm>
          <a:prstGeom prst="rect">
            <a:avLst/>
          </a:prstGeom>
          <a:noFill/>
          <a:ln>
            <a:noFill/>
          </a:ln>
        </p:spPr>
        <p:txBody>
          <a:bodyPr spcFirstLastPara="1" wrap="square" lIns="91425" tIns="45700" rIns="91425" bIns="45700" anchor="ctr" anchorCtr="0">
            <a:normAutofit/>
          </a:bodyPr>
          <a:lstStyle/>
          <a:p>
            <a:r>
              <a:rPr lang="en-US" sz="1600" dirty="0">
                <a:latin typeface="Bahnschrift" panose="020B0502040204020203" pitchFamily="34" charset="0"/>
              </a:rPr>
              <a:t>In the restaurant industry, understanding customer sentiment is crucial for enhancing service quality and customer satisfaction. A tech-powered approach unlocks valuable insights from various sources. Online reviews, social media posts, and feedback forms all offer a wealth of data.</a:t>
            </a:r>
          </a:p>
          <a:p>
            <a:r>
              <a:rPr lang="en-US" sz="1600" b="1" dirty="0">
                <a:latin typeface="Bahnschrift" panose="020B0502040204020203" pitchFamily="34" charset="0"/>
              </a:rPr>
              <a:t>Natural Language Processing (NLP)</a:t>
            </a:r>
            <a:r>
              <a:rPr lang="en-US" sz="1600" dirty="0">
                <a:latin typeface="Bahnschrift" panose="020B0502040204020203" pitchFamily="34" charset="0"/>
              </a:rPr>
              <a:t> plays a key role. This technology breaks down text, removes irrelevant information like typos, and identifies key phrases. Machine learning then takes center stage. By analyzing vast amounts of processed text, trained algorithms can classify sentiment – positive, negative, or neutral.</a:t>
            </a:r>
          </a:p>
          <a:p>
            <a:r>
              <a:rPr lang="en-US" sz="1600" dirty="0">
                <a:latin typeface="Bahnschrift" panose="020B0502040204020203" pitchFamily="34" charset="0"/>
              </a:rPr>
              <a:t>This analysis provides restaurant owners and managers with a deeper understanding of customer satisfaction with their dining experience. It reveals areas for improvement, allowing them to address specific concerns and prioritize resources effectively. Ultimately, by harnessing technology to understand customer voices, restaurants can foster better customer engagement and deliver a more positive dining experience.</a:t>
            </a:r>
          </a:p>
          <a:p>
            <a:r>
              <a:rPr lang="en-US" sz="1600" dirty="0">
                <a:latin typeface="Bahnschrift" panose="020B0502040204020203" pitchFamily="34" charset="0"/>
              </a:rPr>
              <a:t>However, restaurant sentiment analysis presents unique challenges. The diverse nature of customer experiences and the casual language used in reviews require specialized techniques. NLP algorithms must be trained on restaurant-specific datasets to accurately understand the context and nuances of customer language. Additionally, ethical considerations are paramount. Data anonymization and customer privacy must be strictly adhered to throughout the entire process.</a:t>
            </a:r>
          </a:p>
          <a:p>
            <a:r>
              <a:rPr lang="en-US" sz="1600" dirty="0">
                <a:latin typeface="Bahnschrift" panose="020B0502040204020203" pitchFamily="34" charset="0"/>
              </a:rPr>
              <a:t>Despite these challenges, the potential benefits of restaurant sentiment analysis are undeniable. By leveraging technology to understand customer voices, restaurant owners and managers can build stronger relationships with their patrons, improve the quality of dining experiences, and ultimately contribute to a more positive experience for everyone involved.</a:t>
            </a:r>
          </a:p>
          <a:p>
            <a:pPr marL="591750" lvl="0" indent="-285750" algn="l" rtl="0">
              <a:lnSpc>
                <a:spcPct val="110000"/>
              </a:lnSpc>
              <a:spcBef>
                <a:spcPts val="920"/>
              </a:spcBef>
              <a:spcAft>
                <a:spcPts val="0"/>
              </a:spcAft>
              <a:buFont typeface="Wingdings" panose="05000000000000000000" pitchFamily="2" charset="2"/>
              <a:buChar char="ü"/>
            </a:pPr>
            <a:endParaRPr sz="1600" dirty="0">
              <a:solidFill>
                <a:schemeClr val="accent1"/>
              </a:solidFill>
              <a:latin typeface="Franklin Gothic Book" panose="020B0503020102020204" pitchFamily="34" charset="0"/>
              <a:ea typeface="Franklin Gothic"/>
              <a:cs typeface="Franklin Gothic"/>
              <a:sym typeface="Franklin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accent1"/>
              </a:buClr>
              <a:buSzPts val="3300"/>
              <a:buFont typeface="Arial"/>
              <a:buNone/>
            </a:pPr>
            <a:r>
              <a:rPr lang="en-US" sz="3300" b="1" dirty="0">
                <a:solidFill>
                  <a:schemeClr val="accent1">
                    <a:lumMod val="75000"/>
                  </a:schemeClr>
                </a:solidFill>
                <a:latin typeface="Algerian" panose="04020705040A02060702" pitchFamily="82" charset="0"/>
                <a:ea typeface="Arial"/>
                <a:cs typeface="Arial"/>
                <a:sym typeface="Arial"/>
              </a:rPr>
              <a:t>ALGORITHM &amp; DEPLOYMENT</a:t>
            </a:r>
            <a:endParaRPr sz="3300" dirty="0">
              <a:solidFill>
                <a:schemeClr val="accent1">
                  <a:lumMod val="75000"/>
                </a:schemeClr>
              </a:solidFill>
              <a:latin typeface="Algerian" panose="04020705040A02060702" pitchFamily="82" charset="0"/>
            </a:endParaRPr>
          </a:p>
        </p:txBody>
      </p:sp>
      <p:sp>
        <p:nvSpPr>
          <p:cNvPr id="2" name="Text Placeholder 1">
            <a:extLst>
              <a:ext uri="{FF2B5EF4-FFF2-40B4-BE49-F238E27FC236}">
                <a16:creationId xmlns:a16="http://schemas.microsoft.com/office/drawing/2014/main" id="{12B7DD01-2305-0564-0EBC-D87A2CFAC8B4}"/>
              </a:ext>
            </a:extLst>
          </p:cNvPr>
          <p:cNvSpPr>
            <a:spLocks noGrp="1" noChangeArrowheads="1"/>
          </p:cNvSpPr>
          <p:nvPr>
            <p:ph type="body" idx="1"/>
          </p:nvPr>
        </p:nvSpPr>
        <p:spPr bwMode="auto">
          <a:xfrm>
            <a:off x="581191" y="1208723"/>
            <a:ext cx="10328109"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Bahnschrift" panose="020B0502040204020203" pitchFamily="34" charset="0"/>
              </a:rPr>
              <a:t>For restaurant sentiment analysis, Multinomial Naive Bayes (MNB) is chosen for its efficiency in text classification tasks using TF-IDF vectors.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Bahnschrift"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Bahnschrift" panose="020B0502040204020203" pitchFamily="34" charset="0"/>
              </a:rPr>
              <a:t>Data Input:</a:t>
            </a:r>
            <a:endParaRPr kumimoji="0" lang="en-US" altLang="en-US" sz="2000" b="0" i="0" u="none" strike="noStrike" cap="none" normalizeH="0" baseline="0" dirty="0">
              <a:ln>
                <a:noFill/>
              </a:ln>
              <a:solidFill>
                <a:schemeClr val="tx1"/>
              </a:solidFill>
              <a:effectLst/>
              <a:latin typeface="Bahnschrift"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Bahnschrift" panose="020B0502040204020203" pitchFamily="34" charset="0"/>
              </a:rPr>
              <a:t>Reviews are gathered from platforms like Yelp, Google Reviews, and social media via web scraping and APIs, ensuring compliance with data privacy regulations.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Bahnschrift"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Bahnschrift" panose="020B0502040204020203" pitchFamily="34" charset="0"/>
              </a:rPr>
              <a:t>Training Process:</a:t>
            </a:r>
            <a:endParaRPr kumimoji="0" lang="en-US" altLang="en-US" sz="2000" b="0" i="0" u="none" strike="noStrike" cap="none" normalizeH="0" baseline="0" dirty="0">
              <a:ln>
                <a:noFill/>
              </a:ln>
              <a:solidFill>
                <a:schemeClr val="tx1"/>
              </a:solidFill>
              <a:effectLst/>
              <a:latin typeface="Bahnschrift"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Bahnschrift" panose="020B0502040204020203" pitchFamily="34" charset="0"/>
              </a:rPr>
              <a:t>Reviews are cleaned, tokenized, and converted to TF-IDF vectors. MNB is trained on labeled data to classify sentiments as positive or negative.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Bahnschrift"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Bahnschrift" panose="020B0502040204020203" pitchFamily="34" charset="0"/>
              </a:rPr>
              <a:t>Prediction Process:</a:t>
            </a:r>
            <a:endParaRPr kumimoji="0" lang="en-US" altLang="en-US" sz="2000" b="0" i="0" u="none" strike="noStrike" cap="none" normalizeH="0" baseline="0" dirty="0">
              <a:ln>
                <a:noFill/>
              </a:ln>
              <a:solidFill>
                <a:schemeClr val="tx1"/>
              </a:solidFill>
              <a:effectLst/>
              <a:latin typeface="Bahnschrift"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Bahnschrift" panose="020B0502040204020203" pitchFamily="34" charset="0"/>
              </a:rPr>
              <a:t>Deployed model predicts sentiments for new reviews, aiding restaurant owners in gauging customer satisfaction and improving service.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Bahnschrift"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Bahnschrift" panose="020B0502040204020203" pitchFamily="34" charset="0"/>
              </a:rPr>
              <a:t>Deployment:</a:t>
            </a:r>
            <a:endParaRPr kumimoji="0" lang="en-US" altLang="en-US" sz="2000" b="0" i="0" u="none" strike="noStrike" cap="none" normalizeH="0" baseline="0" dirty="0">
              <a:ln>
                <a:noFill/>
              </a:ln>
              <a:solidFill>
                <a:schemeClr val="tx1"/>
              </a:solidFill>
              <a:effectLst/>
              <a:latin typeface="Bahnschrift"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Bahnschrift" panose="020B0502040204020203" pitchFamily="34" charset="0"/>
              </a:rPr>
              <a:t>Model can be deployed as a web app or API, facilitating real-time or batch sentiment analysis from diverse review sources</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7"/>
          <p:cNvSpPr txBox="1">
            <a:spLocks noGrp="1"/>
          </p:cNvSpPr>
          <p:nvPr>
            <p:ph type="title"/>
          </p:nvPr>
        </p:nvSpPr>
        <p:spPr>
          <a:xfrm>
            <a:off x="670199" y="639743"/>
            <a:ext cx="10940607" cy="530296"/>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accent1"/>
              </a:buClr>
              <a:buSzPts val="3300"/>
              <a:buFont typeface="Arial"/>
              <a:buNone/>
            </a:pPr>
            <a:r>
              <a:rPr lang="en-US" sz="3300" b="1" dirty="0">
                <a:solidFill>
                  <a:schemeClr val="accent1">
                    <a:lumMod val="75000"/>
                  </a:schemeClr>
                </a:solidFill>
                <a:latin typeface="Algerian" panose="04020705040A02060702" pitchFamily="82" charset="0"/>
                <a:ea typeface="Arial"/>
                <a:cs typeface="Arial"/>
                <a:sym typeface="Arial"/>
              </a:rPr>
              <a:t>RESULT</a:t>
            </a:r>
            <a:endParaRPr sz="3300" dirty="0">
              <a:solidFill>
                <a:schemeClr val="accent1">
                  <a:lumMod val="75000"/>
                </a:schemeClr>
              </a:solidFill>
              <a:latin typeface="Algerian" panose="04020705040A02060702" pitchFamily="82" charset="0"/>
            </a:endParaRPr>
          </a:p>
        </p:txBody>
      </p:sp>
      <p:sp>
        <p:nvSpPr>
          <p:cNvPr id="134" name="Google Shape;134;p7"/>
          <p:cNvSpPr txBox="1">
            <a:spLocks noGrp="1"/>
          </p:cNvSpPr>
          <p:nvPr>
            <p:ph type="body" idx="1"/>
          </p:nvPr>
        </p:nvSpPr>
        <p:spPr>
          <a:xfrm>
            <a:off x="190500" y="1170039"/>
            <a:ext cx="11331300" cy="5056250"/>
          </a:xfrm>
          <a:prstGeom prst="rect">
            <a:avLst/>
          </a:prstGeom>
          <a:noFill/>
          <a:ln>
            <a:noFill/>
          </a:ln>
        </p:spPr>
        <p:txBody>
          <a:bodyPr spcFirstLastPara="1" wrap="square" lIns="91425" tIns="45700" rIns="91425" bIns="45700" anchor="ctr" anchorCtr="0">
            <a:noAutofit/>
          </a:bodyPr>
          <a:lstStyle/>
          <a:p>
            <a:r>
              <a:rPr lang="en-US" sz="1800" b="1" dirty="0">
                <a:latin typeface="Bahnschrift" panose="020B0502040204020203" pitchFamily="34" charset="0"/>
              </a:rPr>
              <a:t>Positive Sentiments:</a:t>
            </a:r>
            <a:r>
              <a:rPr lang="en-US" sz="1800" dirty="0">
                <a:latin typeface="Bahnschrift" panose="020B0502040204020203" pitchFamily="34" charset="0"/>
              </a:rPr>
              <a:t> Highlight strengths in restaurant experiences such as delicious food, excellent service, and inviting ambiance, often praising specific dishes or exceptional customer service.</a:t>
            </a:r>
          </a:p>
          <a:p>
            <a:endParaRPr lang="en-US" sz="1800" dirty="0">
              <a:latin typeface="Bahnschrift" panose="020B0502040204020203" pitchFamily="34" charset="0"/>
            </a:endParaRPr>
          </a:p>
          <a:p>
            <a:r>
              <a:rPr lang="en-US" sz="1800" b="1" dirty="0">
                <a:latin typeface="Bahnschrift" panose="020B0502040204020203" pitchFamily="34" charset="0"/>
              </a:rPr>
              <a:t>Key Findings:</a:t>
            </a:r>
            <a:r>
              <a:rPr lang="en-US" sz="1800" dirty="0">
                <a:latin typeface="Bahnschrift" panose="020B0502040204020203" pitchFamily="34" charset="0"/>
              </a:rPr>
              <a:t> Positive sentiments often spotlight outstanding dishes or exceptional service. Negative sentiments frequently identify issues like slow service or food quality inconsistencies across visits.</a:t>
            </a:r>
          </a:p>
          <a:p>
            <a:endParaRPr lang="en-US" sz="1800" dirty="0">
              <a:latin typeface="Bahnschrift" panose="020B0502040204020203" pitchFamily="34" charset="0"/>
            </a:endParaRPr>
          </a:p>
          <a:p>
            <a:r>
              <a:rPr lang="en-US" sz="1800" b="1" dirty="0">
                <a:latin typeface="Bahnschrift" panose="020B0502040204020203" pitchFamily="34" charset="0"/>
              </a:rPr>
              <a:t>Actionable Recommendations:</a:t>
            </a:r>
            <a:r>
              <a:rPr lang="en-US" sz="1800" dirty="0">
                <a:latin typeface="Bahnschrift" panose="020B0502040204020203" pitchFamily="34" charset="0"/>
              </a:rPr>
              <a:t> Introduce initiatives to improve kitchen efficiency and service speed. Implement training programs to enhance customer service skills among restaurant staff.</a:t>
            </a:r>
          </a:p>
          <a:p>
            <a:endParaRPr lang="en-US" sz="1800" dirty="0">
              <a:latin typeface="Bahnschrift" panose="020B0502040204020203" pitchFamily="34" charset="0"/>
            </a:endParaRPr>
          </a:p>
          <a:p>
            <a:r>
              <a:rPr lang="en-US" sz="1800" b="1" dirty="0">
                <a:latin typeface="Bahnschrift" panose="020B0502040204020203" pitchFamily="34" charset="0"/>
              </a:rPr>
              <a:t>Impact:</a:t>
            </a:r>
            <a:r>
              <a:rPr lang="en-US" sz="1800" dirty="0">
                <a:latin typeface="Bahnschrift" panose="020B0502040204020203" pitchFamily="34" charset="0"/>
              </a:rPr>
              <a:t> Enhanced customer satisfaction leads to increased patronage and positive word-of-mouth recommendations.</a:t>
            </a:r>
          </a:p>
          <a:p>
            <a:endParaRPr lang="en-US" sz="1800" dirty="0">
              <a:latin typeface="Bahnschrift" panose="020B0502040204020203" pitchFamily="34" charset="0"/>
            </a:endParaRPr>
          </a:p>
          <a:p>
            <a:r>
              <a:rPr lang="en-US" sz="1800" b="1" dirty="0">
                <a:latin typeface="Bahnschrift" panose="020B0502040204020203" pitchFamily="34" charset="0"/>
              </a:rPr>
              <a:t>RESULT:</a:t>
            </a:r>
            <a:r>
              <a:rPr lang="en-US" sz="1800" dirty="0">
                <a:latin typeface="Bahnschrift" panose="020B0502040204020203" pitchFamily="34" charset="0"/>
              </a:rPr>
              <a:t> By implementing these recommendations, restaurants can elevate overall dining experiences, increase customer loyalty, and enhance their reputation in the competitive restaurant industry.</a:t>
            </a:r>
          </a:p>
          <a:p>
            <a:pPr marL="306000" lvl="0" indent="-306000" algn="l" rtl="0">
              <a:lnSpc>
                <a:spcPct val="120000"/>
              </a:lnSpc>
              <a:spcBef>
                <a:spcPts val="0"/>
              </a:spcBef>
              <a:spcAft>
                <a:spcPts val="0"/>
              </a:spcAft>
              <a:buSzPts val="1564"/>
              <a:buFont typeface="Franklin Gothic"/>
              <a:buChar char="❖"/>
            </a:pPr>
            <a:endParaRPr sz="1700" dirty="0">
              <a:latin typeface="Franklin Gothic Book" panose="020B0503020102020204" pitchFamily="34" charset="0"/>
              <a:ea typeface="Franklin Gothic"/>
              <a:cs typeface="Franklin Gothic"/>
              <a:sym typeface="Franklin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accent1"/>
              </a:buClr>
              <a:buSzPts val="3300"/>
              <a:buFont typeface="Arial"/>
              <a:buNone/>
            </a:pPr>
            <a:r>
              <a:rPr lang="en-US" sz="3300" b="1" dirty="0">
                <a:solidFill>
                  <a:schemeClr val="accent1">
                    <a:lumMod val="75000"/>
                  </a:schemeClr>
                </a:solidFill>
                <a:latin typeface="Algerian" panose="04020705040A02060702" pitchFamily="82" charset="0"/>
                <a:ea typeface="Arial"/>
                <a:cs typeface="Arial"/>
                <a:sym typeface="Arial"/>
              </a:rPr>
              <a:t>CONCLUSION</a:t>
            </a:r>
            <a:endParaRPr sz="3300" dirty="0">
              <a:solidFill>
                <a:schemeClr val="accent1">
                  <a:lumMod val="75000"/>
                </a:schemeClr>
              </a:solidFill>
              <a:latin typeface="Algerian" panose="04020705040A02060702" pitchFamily="82" charset="0"/>
            </a:endParaRPr>
          </a:p>
        </p:txBody>
      </p:sp>
      <p:sp>
        <p:nvSpPr>
          <p:cNvPr id="3" name="Text Placeholder 2">
            <a:extLst>
              <a:ext uri="{FF2B5EF4-FFF2-40B4-BE49-F238E27FC236}">
                <a16:creationId xmlns:a16="http://schemas.microsoft.com/office/drawing/2014/main" id="{A1D4D873-09CE-50B2-CAA7-1F52D8DE84BA}"/>
              </a:ext>
            </a:extLst>
          </p:cNvPr>
          <p:cNvSpPr>
            <a:spLocks noGrp="1" noChangeArrowheads="1"/>
          </p:cNvSpPr>
          <p:nvPr>
            <p:ph type="body" idx="1"/>
          </p:nvPr>
        </p:nvSpPr>
        <p:spPr bwMode="auto">
          <a:xfrm>
            <a:off x="355600" y="1472849"/>
            <a:ext cx="114300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Bahnschrift" panose="020B0502040204020203" pitchFamily="34" charset="0"/>
              </a:rPr>
              <a:t>Advanced sentiment analysis provides critical insights into restaurant service quality and customer satisfaction. Positive sentiments highlight areas of excellence such as delicious food offerings, attentive service, and a welcoming atmosphere. Conversely, negative sentiments pinpoint challenges like slow service or inconsistent food quality that require immediate attention.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Bahnschrift"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Bahnschrift" panose="020B0502040204020203" pitchFamily="34" charset="0"/>
              </a:rPr>
              <a:t>Leveraging sentiment analysis aligns restaurant strategies with customer expectations, fostering a more customer-centric approach. Addressing concerns such as service speed and food consistency enhances customer satisfaction and loyalty. Continuous sentiment monitoring enables proactive adjustments to meet evolving customer preferences, ensuring sustained service excellence.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Bahnschrift"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Bahnschrift" panose="020B0502040204020203" pitchFamily="34" charset="0"/>
              </a:rPr>
              <a:t>In conclusion, sentiment analysis in restaurants drives continuous improvement by translating customer feedback into actionable insights. This data-driven approach optimizes operational efficiencies, mitigates risks, and elevates overall dining experiences. It reinforces the commitment to delivering exceptional service that exceeds customer expectations and strengthens the restaurant's reputation in the competitive hospitality industry.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6" name="Google Shape;146;p9"/>
          <p:cNvSpPr txBox="1"/>
          <p:nvPr/>
        </p:nvSpPr>
        <p:spPr>
          <a:xfrm>
            <a:off x="535670" y="673779"/>
            <a:ext cx="11029500" cy="530400"/>
          </a:xfrm>
          <a:prstGeom prst="rect">
            <a:avLst/>
          </a:prstGeom>
          <a:noFill/>
          <a:ln>
            <a:noFill/>
          </a:ln>
        </p:spPr>
        <p:txBody>
          <a:bodyPr spcFirstLastPara="1" wrap="square" lIns="91425" tIns="45700" rIns="91425" bIns="45700" anchor="b" anchorCtr="0">
            <a:normAutofit fontScale="82500" lnSpcReduction="20000"/>
          </a:bodyPr>
          <a:lstStyle/>
          <a:p>
            <a:pPr marL="0" marR="0" lvl="0" indent="0" algn="l" rtl="0">
              <a:lnSpc>
                <a:spcPct val="100000"/>
              </a:lnSpc>
              <a:spcBef>
                <a:spcPts val="0"/>
              </a:spcBef>
              <a:spcAft>
                <a:spcPts val="0"/>
              </a:spcAft>
              <a:buClr>
                <a:schemeClr val="accent1"/>
              </a:buClr>
              <a:buSzPct val="100000"/>
              <a:buFont typeface="Arial"/>
              <a:buNone/>
            </a:pPr>
            <a:r>
              <a:rPr lang="en-US" sz="4400" b="1" cap="none" dirty="0">
                <a:solidFill>
                  <a:schemeClr val="accent1">
                    <a:lumMod val="75000"/>
                  </a:schemeClr>
                </a:solidFill>
                <a:latin typeface="Algerian" panose="04020705040A02060702" pitchFamily="82" charset="0"/>
                <a:sym typeface="Arial"/>
              </a:rPr>
              <a:t>FUTURE SCOPE</a:t>
            </a:r>
            <a:endParaRPr dirty="0">
              <a:solidFill>
                <a:schemeClr val="accent1">
                  <a:lumMod val="75000"/>
                </a:schemeClr>
              </a:solidFill>
              <a:latin typeface="Algerian" panose="04020705040A02060702" pitchFamily="82" charset="0"/>
            </a:endParaRPr>
          </a:p>
        </p:txBody>
      </p:sp>
      <p:sp>
        <p:nvSpPr>
          <p:cNvPr id="2" name="Text Placeholder 1">
            <a:extLst>
              <a:ext uri="{FF2B5EF4-FFF2-40B4-BE49-F238E27FC236}">
                <a16:creationId xmlns:a16="http://schemas.microsoft.com/office/drawing/2014/main" id="{21E39410-3AAA-62F6-CECF-00BB6E7D0B18}"/>
              </a:ext>
            </a:extLst>
          </p:cNvPr>
          <p:cNvSpPr>
            <a:spLocks noGrp="1" noChangeArrowheads="1"/>
          </p:cNvSpPr>
          <p:nvPr>
            <p:ph type="body" idx="1"/>
          </p:nvPr>
        </p:nvSpPr>
        <p:spPr bwMode="auto">
          <a:xfrm>
            <a:off x="965200" y="1160282"/>
            <a:ext cx="10599970"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Bahnschrift" panose="020B0502040204020203" pitchFamily="34" charset="0"/>
              </a:rPr>
              <a:t>Personalized Customer Interactions:</a:t>
            </a:r>
            <a:r>
              <a:rPr kumimoji="0" lang="en-US" altLang="en-US" sz="1800" b="0" i="0" u="none" strike="noStrike" cap="none" normalizeH="0" baseline="0" dirty="0">
                <a:ln>
                  <a:noFill/>
                </a:ln>
                <a:solidFill>
                  <a:schemeClr val="tx1"/>
                </a:solidFill>
                <a:effectLst/>
                <a:latin typeface="Bahnschrift" panose="020B0502040204020203" pitchFamily="34" charset="0"/>
              </a:rPr>
              <a:t> Implement sentiment analysis to personalize customer interactions based on feedback, enhancing dining experiences and satisfaction.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Bahnschrift"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Bahnschrift" panose="020B0502040204020203" pitchFamily="34" charset="0"/>
              </a:rPr>
              <a:t>Real-Time Feedback Systems:</a:t>
            </a:r>
            <a:r>
              <a:rPr kumimoji="0" lang="en-US" altLang="en-US" sz="1800" b="0" i="0" u="none" strike="noStrike" cap="none" normalizeH="0" baseline="0" dirty="0">
                <a:ln>
                  <a:noFill/>
                </a:ln>
                <a:solidFill>
                  <a:schemeClr val="tx1"/>
                </a:solidFill>
                <a:effectLst/>
                <a:latin typeface="Bahnschrift" panose="020B0502040204020203" pitchFamily="34" charset="0"/>
              </a:rPr>
              <a:t> Introduce real-time feedback mechanisms to promptly capture and analyze customer sentiments, enabling immediate service improvements and proactive customer engagement.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Bahnschrift"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Bahnschrift" panose="020B0502040204020203" pitchFamily="34" charset="0"/>
              </a:rPr>
              <a:t>Integration with AI and IoT:</a:t>
            </a:r>
            <a:r>
              <a:rPr kumimoji="0" lang="en-US" altLang="en-US" sz="1800" b="0" i="0" u="none" strike="noStrike" cap="none" normalizeH="0" baseline="0" dirty="0">
                <a:ln>
                  <a:noFill/>
                </a:ln>
                <a:solidFill>
                  <a:schemeClr val="tx1"/>
                </a:solidFill>
                <a:effectLst/>
                <a:latin typeface="Bahnschrift" panose="020B0502040204020203" pitchFamily="34" charset="0"/>
              </a:rPr>
              <a:t> Integrate sentiment analysis with AI and IoT devices to monitor customer experiences in real-time, allowing for proactive service adjustments and personalized recommendations.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Bahnschrift"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Bahnschrift" panose="020B0502040204020203" pitchFamily="34" charset="0"/>
              </a:rPr>
              <a:t>Predictive Analytics:</a:t>
            </a:r>
            <a:r>
              <a:rPr kumimoji="0" lang="en-US" altLang="en-US" sz="1800" b="0" i="0" u="none" strike="noStrike" cap="none" normalizeH="0" baseline="0" dirty="0">
                <a:ln>
                  <a:noFill/>
                </a:ln>
                <a:solidFill>
                  <a:schemeClr val="tx1"/>
                </a:solidFill>
                <a:effectLst/>
                <a:latin typeface="Bahnschrift" panose="020B0502040204020203" pitchFamily="34" charset="0"/>
              </a:rPr>
              <a:t> Develop predictive models using sentiment analysis data to anticipate customer preferences and optimize restaurant operations, such as menu planning and staffing.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Bahnschrift"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Bahnschrift" panose="020B0502040204020203" pitchFamily="34" charset="0"/>
              </a:rPr>
              <a:t>Benchmarking and Best Practices:</a:t>
            </a:r>
            <a:r>
              <a:rPr kumimoji="0" lang="en-US" altLang="en-US" sz="1800" b="0" i="0" u="none" strike="noStrike" cap="none" normalizeH="0" baseline="0" dirty="0">
                <a:ln>
                  <a:noFill/>
                </a:ln>
                <a:solidFill>
                  <a:schemeClr val="tx1"/>
                </a:solidFill>
                <a:effectLst/>
                <a:latin typeface="Bahnschrift" panose="020B0502040204020203" pitchFamily="34" charset="0"/>
              </a:rPr>
              <a:t> Establish industry benchmarks for sentiment analysis in restaurants to compare performance and identify best practices for continuous improvement in customer service and operational efficiency.</a:t>
            </a: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TotalTime>
  <Words>1471</Words>
  <Application>Microsoft Office PowerPoint</Application>
  <PresentationFormat>Widescreen</PresentationFormat>
  <Paragraphs>92</Paragraphs>
  <Slides>12</Slides>
  <Notes>11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Arial</vt:lpstr>
      <vt:lpstr>Calibri</vt:lpstr>
      <vt:lpstr>Franklin Gothic</vt:lpstr>
      <vt:lpstr>Algerian</vt:lpstr>
      <vt:lpstr>Noto Sans Symbols</vt:lpstr>
      <vt:lpstr>Wingdings</vt:lpstr>
      <vt:lpstr>Libre Franklin</vt:lpstr>
      <vt:lpstr>Bahnschrift Light</vt:lpstr>
      <vt:lpstr>Franklin Gothic Book</vt:lpstr>
      <vt:lpstr>Bahnschrift</vt:lpstr>
      <vt:lpstr>DividendVTI</vt:lpstr>
      <vt:lpstr> SENTIMENT ANALYSIS</vt:lpstr>
      <vt:lpstr>OUTLINE</vt:lpstr>
      <vt:lpstr>PROBLEM STATEMENT</vt:lpstr>
      <vt:lpstr>PROPOSED SOLUTION</vt:lpstr>
      <vt:lpstr>SYSTEM  APPROACH</vt:lpstr>
      <vt:lpstr>ALGORITHM &amp; DEPLOYMENT</vt:lpstr>
      <vt:lpstr>RESULT</vt:lpstr>
      <vt:lpstr>CONCLUSION</vt:lpstr>
      <vt:lpstr>PowerPoint Presentation</vt:lpstr>
      <vt:lpstr>REFERENCES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Vaibhav Ostwal</dc:creator>
  <cp:lastModifiedBy>NAVYA SRI MACHAGIRI</cp:lastModifiedBy>
  <cp:revision>5</cp:revision>
  <dcterms:created xsi:type="dcterms:W3CDTF">2021-05-26T16:50:10Z</dcterms:created>
  <dcterms:modified xsi:type="dcterms:W3CDTF">2024-06-19T19:19:03Z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