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ya Sri" userId="0ca77b7b23dec3a4" providerId="LiveId" clId="{9D671157-118C-4765-8992-77B23C5418A0}"/>
    <pc:docChg chg="modSld">
      <pc:chgData name="Navya Sri" userId="0ca77b7b23dec3a4" providerId="LiveId" clId="{9D671157-118C-4765-8992-77B23C5418A0}" dt="2025-02-13T09:41:22.283" v="9" actId="20577"/>
      <pc:docMkLst>
        <pc:docMk/>
      </pc:docMkLst>
      <pc:sldChg chg="modSp mod">
        <pc:chgData name="Navya Sri" userId="0ca77b7b23dec3a4" providerId="LiveId" clId="{9D671157-118C-4765-8992-77B23C5418A0}" dt="2025-02-13T09:41:22.283" v="9" actId="20577"/>
        <pc:sldMkLst>
          <pc:docMk/>
          <pc:sldMk cId="614882681" sldId="2146847055"/>
        </pc:sldMkLst>
        <pc:spChg chg="mod">
          <ac:chgData name="Navya Sri" userId="0ca77b7b23dec3a4" providerId="LiveId" clId="{9D671157-118C-4765-8992-77B23C5418A0}" dt="2025-02-13T09:41:22.283" v="9" actId="20577"/>
          <ac:spMkLst>
            <pc:docMk/>
            <pc:sldMk cId="614882681" sldId="2146847055"/>
            <ac:spMk id="5" creationId="{3F968F13-9AC4-7120-7ACD-9F752C767D5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SECURE THE DATA TO PREVENT HACKERS</a:t>
            </a:r>
          </a:p>
        </p:txBody>
      </p:sp>
      <p:sp>
        <p:nvSpPr>
          <p:cNvPr id="4" name="TextBox 3"/>
          <p:cNvSpPr txBox="1"/>
          <p:nvPr/>
        </p:nvSpPr>
        <p:spPr>
          <a:xfrm>
            <a:off x="2485774" y="3884687"/>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 AICTE- EDUNET FOUNDATION</a:t>
            </a:r>
          </a:p>
          <a:p>
            <a:r>
              <a:rPr lang="en-US" sz="2000" b="1" dirty="0">
                <a:solidFill>
                  <a:schemeClr val="accent1">
                    <a:lumMod val="75000"/>
                  </a:schemeClr>
                </a:solidFill>
                <a:latin typeface="Arial"/>
                <a:cs typeface="Arial"/>
              </a:rPr>
              <a:t>Student Name : SAMMETA NAVYA SRI</a:t>
            </a:r>
          </a:p>
          <a:p>
            <a:r>
              <a:rPr lang="en-US" sz="2000" b="1" dirty="0">
                <a:solidFill>
                  <a:schemeClr val="accent1">
                    <a:lumMod val="75000"/>
                  </a:schemeClr>
                </a:solidFill>
                <a:latin typeface="Arial"/>
                <a:cs typeface="Arial"/>
              </a:rPr>
              <a:t>College Name &amp; Department : VASIREDDY VENKATADRI INSTITUTE OF TECHNOLOGY , ELECTRONICS AND COMMUNICATION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Autofit/>
          </a:bodyPr>
          <a:lstStyle/>
          <a:p>
            <a:pPr marL="305435" indent="-305435" algn="just"/>
            <a:r>
              <a:rPr lang="en-US" sz="2200" b="1" dirty="0">
                <a:latin typeface="Arial" panose="020B0604020202020204" pitchFamily="34" charset="0"/>
                <a:cs typeface="Arial" panose="020B0604020202020204" pitchFamily="34" charset="0"/>
              </a:rPr>
              <a:t>Advanced Steganalysis Countermeasures: </a:t>
            </a:r>
            <a:r>
              <a:rPr lang="en-US" sz="2200" dirty="0">
                <a:latin typeface="Arial" panose="020B0604020202020204" pitchFamily="34" charset="0"/>
                <a:cs typeface="Arial" panose="020B0604020202020204" pitchFamily="34" charset="0"/>
              </a:rPr>
              <a:t>Research and implement strategies to defend against increasingly sophisticated steganalysis attacks, including deep learning-based methods. This could involve exploring techniques like generative adversarial networks (GANs) for steganography or developing methods to detect and neutralize steganalysis attempts.</a:t>
            </a:r>
          </a:p>
          <a:p>
            <a:pPr marL="305435" indent="-305435" algn="just"/>
            <a:r>
              <a:rPr lang="en-US" sz="2200" b="1" dirty="0">
                <a:latin typeface="Arial" panose="020B0604020202020204" pitchFamily="34" charset="0"/>
                <a:cs typeface="Arial" panose="020B0604020202020204" pitchFamily="34" charset="0"/>
              </a:rPr>
              <a:t>Adaptive Steganography: </a:t>
            </a:r>
            <a:r>
              <a:rPr lang="en-US" sz="2200" dirty="0">
                <a:latin typeface="Arial" panose="020B0604020202020204" pitchFamily="34" charset="0"/>
                <a:cs typeface="Arial" panose="020B0604020202020204" pitchFamily="34" charset="0"/>
              </a:rPr>
              <a:t>Develop algorithms that dynamically adjust the embedding process based on the image content and potential attack vectors. This would involve analyzing the image to identify regions less susceptible to detection and adapting the embedding strategy accordingly.</a:t>
            </a:r>
          </a:p>
          <a:p>
            <a:pPr marL="305435" indent="-305435" algn="just"/>
            <a:r>
              <a:rPr lang="en-US" sz="2200" b="1" dirty="0">
                <a:latin typeface="Arial" panose="020B0604020202020204" pitchFamily="34" charset="0"/>
                <a:cs typeface="Arial" panose="020B0604020202020204" pitchFamily="34" charset="0"/>
              </a:rPr>
              <a:t>Multi-layered Security: </a:t>
            </a:r>
            <a:r>
              <a:rPr lang="en-US" sz="2200" dirty="0">
                <a:latin typeface="Arial" panose="020B0604020202020204" pitchFamily="34" charset="0"/>
                <a:cs typeface="Arial" panose="020B0604020202020204" pitchFamily="34" charset="0"/>
              </a:rPr>
              <a:t>Explore combining steganography with other security mechanisms, such as digital watermarking or blockchain technology, to create a more comprehensive security framework.</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b="1" dirty="0">
                <a:solidFill>
                  <a:schemeClr val="accent1"/>
                </a:solidFill>
                <a:latin typeface="Arial" panose="020B0604020202020204" pitchFamily="34" charset="0"/>
                <a:cs typeface="Arial" panose="020B0604020202020204" pitchFamily="34" charset="0"/>
              </a:rPr>
              <a:t>Problem Statement</a:t>
            </a:r>
            <a:endParaRPr lang="en-US" dirty="0"/>
          </a:p>
        </p:txBody>
      </p:sp>
      <p:sp>
        <p:nvSpPr>
          <p:cNvPr id="8" name="Content Placeholder 7">
            <a:extLst>
              <a:ext uri="{FF2B5EF4-FFF2-40B4-BE49-F238E27FC236}">
                <a16:creationId xmlns:a16="http://schemas.microsoft.com/office/drawing/2014/main" id="{208AAFBD-BED5-EA01-E8BF-DA4642D49422}"/>
              </a:ext>
            </a:extLst>
          </p:cNvPr>
          <p:cNvSpPr>
            <a:spLocks noGrp="1"/>
          </p:cNvSpPr>
          <p:nvPr>
            <p:ph idx="1"/>
          </p:nvPr>
        </p:nvSpPr>
        <p:spPr/>
        <p:txBody>
          <a:bodyPr>
            <a:normAutofit/>
          </a:bodyPr>
          <a:lstStyle/>
          <a:p>
            <a:pPr algn="just"/>
            <a:r>
              <a:rPr lang="en-US" sz="2800" dirty="0"/>
              <a:t>How to develop a steganographic system that allows for secure, robust, and imperceptible hiding of data within digital images, addressing the limitations of current basic implementations like limited capacity, weak security, lack of error handling, and platform dependency.</a:t>
            </a: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42452" y="1087378"/>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2452" y="1087378"/>
            <a:ext cx="11612704" cy="5563973"/>
          </a:xfrm>
        </p:spPr>
        <p:txBody>
          <a:bodyPr vert="horz" lIns="91440" tIns="45720" rIns="91440" bIns="45720" rtlCol="0" anchor="ctr">
            <a:noAutofit/>
          </a:bodyPr>
          <a:lstStyle/>
          <a:p>
            <a:pPr marL="0" indent="0" algn="just">
              <a:buNone/>
            </a:pPr>
            <a:r>
              <a:rPr lang="en-IN" sz="2400" b="1" dirty="0">
                <a:latin typeface="Arial" panose="020B0604020202020204" pitchFamily="34" charset="0"/>
                <a:cs typeface="Arial" panose="020B0604020202020204" pitchFamily="34" charset="0"/>
              </a:rPr>
              <a:t>Libraries:</a:t>
            </a:r>
            <a:r>
              <a:rPr lang="en-US" sz="2400" b="1" dirty="0">
                <a:latin typeface="Arial" panose="020B0604020202020204" pitchFamily="34" charset="0"/>
                <a:cs typeface="Arial" panose="020B0604020202020204" pitchFamily="34" charset="0"/>
              </a:rPr>
              <a:t>OpenCV :</a:t>
            </a:r>
            <a:r>
              <a:rPr lang="en-US" sz="24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(Open Source Computer Vision Library) is a crucial library for the code you provided. It's the workhorse for handling the image-related tasks . This library is used for image processing, specifically reading and writing </a:t>
            </a:r>
            <a:r>
              <a:rPr lang="en-IN" sz="2000" dirty="0">
                <a:latin typeface="Arial" panose="020B0604020202020204" pitchFamily="34" charset="0"/>
                <a:cs typeface="Arial" panose="020B0604020202020204" pitchFamily="34" charset="0"/>
              </a:rPr>
              <a:t>image files . Main functions are load images , Manipulates image pixels, saves the hiding data. OpenCV has  a Image Reading , Image writing , pixel </a:t>
            </a:r>
            <a:r>
              <a:rPr lang="en-IN" sz="2000" dirty="0" err="1">
                <a:latin typeface="Arial" panose="020B0604020202020204" pitchFamily="34" charset="0"/>
                <a:cs typeface="Arial" panose="020B0604020202020204" pitchFamily="34" charset="0"/>
              </a:rPr>
              <a:t>acsess</a:t>
            </a:r>
            <a:r>
              <a:rPr lang="en-IN" sz="2000" dirty="0">
                <a:latin typeface="Arial" panose="020B0604020202020204" pitchFamily="34" charset="0"/>
                <a:cs typeface="Arial" panose="020B0604020202020204" pitchFamily="34" charset="0"/>
              </a:rPr>
              <a:t> which is essential for steganography</a:t>
            </a:r>
          </a:p>
          <a:p>
            <a:pPr marL="0" indent="0" algn="just">
              <a:buNone/>
            </a:pPr>
            <a:r>
              <a:rPr lang="en-IN" sz="2000" dirty="0">
                <a:latin typeface="Arial" panose="020B0604020202020204" pitchFamily="34" charset="0"/>
                <a:cs typeface="Arial" panose="020B0604020202020204" pitchFamily="34" charset="0"/>
              </a:rPr>
              <a:t> </a:t>
            </a:r>
            <a:r>
              <a:rPr lang="en-IN" sz="2400" b="1" dirty="0">
                <a:latin typeface="Arial" panose="020B0604020202020204" pitchFamily="34" charset="0"/>
                <a:cs typeface="Arial" panose="020B0604020202020204" pitchFamily="34" charset="0"/>
              </a:rPr>
              <a:t>Platform:</a:t>
            </a:r>
            <a:r>
              <a:rPr lang="en-US" sz="2400" b="1" dirty="0">
                <a:latin typeface="Arial" panose="020B0604020202020204" pitchFamily="34" charset="0"/>
                <a:cs typeface="Arial" panose="020B0604020202020204" pitchFamily="34" charset="0"/>
              </a:rPr>
              <a:t>Python:</a:t>
            </a:r>
            <a:r>
              <a:rPr lang="en-US" sz="24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The code is written in Python. You'll need a Python interpreter installed on your system to run it. To run Python code, you need a Python interpreter. This is a program that reads and executes your Python code. Python code runs </a:t>
            </a:r>
            <a:r>
              <a:rPr lang="en-US" sz="2000" i="1" dirty="0">
                <a:latin typeface="Arial" panose="020B0604020202020204" pitchFamily="34" charset="0"/>
                <a:cs typeface="Arial" panose="020B0604020202020204" pitchFamily="34" charset="0"/>
              </a:rPr>
              <a:t>on</a:t>
            </a:r>
            <a:r>
              <a:rPr lang="en-US" sz="2000" dirty="0">
                <a:latin typeface="Arial" panose="020B0604020202020204" pitchFamily="34" charset="0"/>
                <a:cs typeface="Arial" panose="020B0604020202020204" pitchFamily="34" charset="0"/>
              </a:rPr>
              <a:t> an operating system (like Windows, macOS, Linux). The OS provides the environment for the Python interpreter to work. While the </a:t>
            </a:r>
            <a:r>
              <a:rPr lang="en-US" sz="2000" i="1" dirty="0">
                <a:latin typeface="Arial" panose="020B0604020202020204" pitchFamily="34" charset="0"/>
                <a:cs typeface="Arial" panose="020B0604020202020204" pitchFamily="34" charset="0"/>
              </a:rPr>
              <a:t>core</a:t>
            </a:r>
            <a:r>
              <a:rPr lang="en-US" sz="2000" dirty="0">
                <a:latin typeface="Arial" panose="020B0604020202020204" pitchFamily="34" charset="0"/>
                <a:cs typeface="Arial" panose="020B0604020202020204" pitchFamily="34" charset="0"/>
              </a:rPr>
              <a:t> Python language is cross-platform (meaning the same Python code can often run on different OSs), there can be platform-specific dependencies..</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029615" cy="4966039"/>
          </a:xfrm>
        </p:spPr>
        <p:txBody>
          <a:bodyPr>
            <a:normAutofit fontScale="92500" lnSpcReduction="20000"/>
          </a:bodyPr>
          <a:lstStyle/>
          <a:p>
            <a:pPr marL="0" indent="0">
              <a:buNone/>
            </a:pPr>
            <a:r>
              <a:rPr lang="en-IN" sz="2000" b="1" dirty="0"/>
              <a:t>Enhanced Security Measures:</a:t>
            </a:r>
          </a:p>
          <a:p>
            <a:pPr marL="0" indent="0" algn="just">
              <a:buNone/>
            </a:pPr>
            <a:r>
              <a:rPr lang="en-US" sz="2000" b="1" dirty="0"/>
              <a:t>Advanced Encryption Integration:</a:t>
            </a:r>
            <a:r>
              <a:rPr lang="en-US" sz="2000" dirty="0"/>
              <a:t> Instead of just simple LSB modification, the project could incorporate robust cryptographic algorithms (like AES or RSA) </a:t>
            </a:r>
            <a:r>
              <a:rPr lang="en-US" sz="2000" i="1" dirty="0"/>
              <a:t>before</a:t>
            </a:r>
            <a:r>
              <a:rPr lang="en-US" sz="2000" dirty="0"/>
              <a:t> embedding the data. This adds an extra layer of security, making it much harder to retrieve the hidden message even if the steganography is detected. </a:t>
            </a:r>
            <a:r>
              <a:rPr lang="en-US" sz="2000" b="1" dirty="0"/>
              <a:t>Steganalysis Resistance: </a:t>
            </a:r>
            <a:r>
              <a:rPr lang="en-US" sz="2000" dirty="0"/>
              <a:t>The project could specifically target and address known steganalysis techniques. This could involve using techniques like: Minimizing Statistical Anomalies: Algorithms that carefully analyze and adjust pixel changes to avoid statistical detection.</a:t>
            </a:r>
          </a:p>
          <a:p>
            <a:pPr marL="0" indent="0" algn="just">
              <a:buNone/>
            </a:pPr>
            <a:r>
              <a:rPr lang="en-US" sz="2000" b="1" dirty="0"/>
              <a:t>Adaptive Embedding</a:t>
            </a:r>
            <a:r>
              <a:rPr lang="en-US" sz="2000" dirty="0"/>
              <a:t>: Dynamically altering the embedding process based on the image content to make detection more difficult.   </a:t>
            </a:r>
          </a:p>
          <a:p>
            <a:pPr marL="0" indent="0" algn="just">
              <a:buNone/>
            </a:pPr>
            <a:r>
              <a:rPr lang="en-US" sz="2000" b="1" dirty="0"/>
              <a:t>Optimized Embedding Algorithms</a:t>
            </a:r>
            <a:r>
              <a:rPr lang="en-US" sz="2000" dirty="0"/>
              <a:t>: Developing new or improved algorithms that can hide more data without significantly affecting image quality. This could involve exploring more complex pixel manipulation techniques or using transform domains more effectively.   </a:t>
            </a:r>
          </a:p>
          <a:p>
            <a:pPr marL="0" indent="0" algn="just">
              <a:buNone/>
            </a:pPr>
            <a:r>
              <a:rPr lang="en-US" sz="2000" b="1" dirty="0"/>
              <a:t>Compression Techniques: </a:t>
            </a:r>
            <a:r>
              <a:rPr lang="en-US" sz="2000" dirty="0"/>
              <a:t>Compressing the message before embedding it can allow for hiding larger amounts of data.  </a:t>
            </a:r>
          </a:p>
          <a:p>
            <a:pPr marL="0" indent="0" algn="just">
              <a:buNone/>
            </a:pPr>
            <a:r>
              <a:rPr lang="en-US" sz="2000" dirty="0"/>
              <a:t> </a:t>
            </a:r>
            <a:r>
              <a:rPr lang="en-US" sz="2000" b="1" dirty="0"/>
              <a:t>Parallel Processing: </a:t>
            </a:r>
            <a:r>
              <a:rPr lang="en-US" sz="2000" dirty="0"/>
              <a:t>Utilizing parallel processing or GPU acceleration to speed up the embedding and extraction processes, making the steganography more practical for large files or real-time applications.   </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algn="just"/>
            <a:r>
              <a:rPr lang="en-IN" sz="2000" b="1" dirty="0">
                <a:latin typeface="Arial" panose="020B0604020202020204" pitchFamily="34" charset="0"/>
                <a:cs typeface="Arial" panose="020B0604020202020204" pitchFamily="34" charset="0"/>
              </a:rPr>
              <a:t>Organizations and businesses:</a:t>
            </a:r>
          </a:p>
          <a:p>
            <a:pPr algn="just"/>
            <a:r>
              <a:rPr lang="en-US" b="1" dirty="0">
                <a:latin typeface="Arial" panose="020B0604020202020204" pitchFamily="34" charset="0"/>
                <a:cs typeface="Arial" panose="020B0604020202020204" pitchFamily="34" charset="0"/>
              </a:rPr>
              <a:t>Corporations: </a:t>
            </a:r>
            <a:r>
              <a:rPr lang="en-US" dirty="0">
                <a:latin typeface="Arial" panose="020B0604020202020204" pitchFamily="34" charset="0"/>
                <a:cs typeface="Arial" panose="020B0604020202020204" pitchFamily="34" charset="0"/>
              </a:rPr>
              <a:t>To protect trade secrets, intellectual property, and confidential business information.</a:t>
            </a:r>
          </a:p>
          <a:p>
            <a:pPr algn="just"/>
            <a:r>
              <a:rPr lang="en-US" b="1" dirty="0">
                <a:latin typeface="Arial" panose="020B0604020202020204" pitchFamily="34" charset="0"/>
                <a:cs typeface="Arial" panose="020B0604020202020204" pitchFamily="34" charset="0"/>
              </a:rPr>
              <a:t>Government agencies: </a:t>
            </a:r>
            <a:r>
              <a:rPr lang="en-US" dirty="0">
                <a:latin typeface="Arial" panose="020B0604020202020204" pitchFamily="34" charset="0"/>
                <a:cs typeface="Arial" panose="020B0604020202020204" pitchFamily="34" charset="0"/>
              </a:rPr>
              <a:t>For secure communication and covert operations.</a:t>
            </a:r>
          </a:p>
          <a:p>
            <a:pPr algn="just"/>
            <a:r>
              <a:rPr lang="en-US" b="1" dirty="0">
                <a:latin typeface="Arial" panose="020B0604020202020204" pitchFamily="34" charset="0"/>
                <a:cs typeface="Arial" panose="020B0604020202020204" pitchFamily="34" charset="0"/>
              </a:rPr>
              <a:t>Law enforcement: </a:t>
            </a:r>
            <a:r>
              <a:rPr lang="en-US" dirty="0">
                <a:latin typeface="Arial" panose="020B0604020202020204" pitchFamily="34" charset="0"/>
                <a:cs typeface="Arial" panose="020B0604020202020204" pitchFamily="34" charset="0"/>
              </a:rPr>
              <a:t>For investigations and evidence gathering.</a:t>
            </a:r>
          </a:p>
          <a:p>
            <a:pPr algn="just"/>
            <a:r>
              <a:rPr lang="en-US" b="1" dirty="0">
                <a:latin typeface="Arial" panose="020B0604020202020204" pitchFamily="34" charset="0"/>
                <a:cs typeface="Arial" panose="020B0604020202020204" pitchFamily="34" charset="0"/>
              </a:rPr>
              <a:t>Healthcare providers: </a:t>
            </a:r>
            <a:r>
              <a:rPr lang="en-US" dirty="0">
                <a:latin typeface="Arial" panose="020B0604020202020204" pitchFamily="34" charset="0"/>
                <a:cs typeface="Arial" panose="020B0604020202020204" pitchFamily="34" charset="0"/>
              </a:rPr>
              <a:t>To secure patient data and medical records.</a:t>
            </a:r>
          </a:p>
          <a:p>
            <a:pPr algn="just"/>
            <a:r>
              <a:rPr lang="en-US" b="1" dirty="0">
                <a:latin typeface="Arial" panose="020B0604020202020204" pitchFamily="34" charset="0"/>
                <a:cs typeface="Arial" panose="020B0604020202020204" pitchFamily="34" charset="0"/>
              </a:rPr>
              <a:t>Financial institutions: </a:t>
            </a:r>
            <a:r>
              <a:rPr lang="en-US" dirty="0">
                <a:latin typeface="Arial" panose="020B0604020202020204" pitchFamily="34" charset="0"/>
                <a:cs typeface="Arial" panose="020B0604020202020204" pitchFamily="34" charset="0"/>
              </a:rPr>
              <a:t>To protect sensitive financial information.</a:t>
            </a:r>
          </a:p>
          <a:p>
            <a:pPr algn="just"/>
            <a:r>
              <a:rPr lang="en-US" sz="2000" b="1" dirty="0">
                <a:latin typeface="Arial" panose="020B0604020202020204" pitchFamily="34" charset="0"/>
                <a:cs typeface="Arial" panose="020B0604020202020204" pitchFamily="34" charset="0"/>
              </a:rPr>
              <a:t>Researchers and developers:</a:t>
            </a:r>
          </a:p>
          <a:p>
            <a:pPr algn="just"/>
            <a:r>
              <a:rPr lang="en-US" b="1" dirty="0">
                <a:latin typeface="Arial" panose="020B0604020202020204" pitchFamily="34" charset="0"/>
                <a:cs typeface="Arial" panose="020B0604020202020204" pitchFamily="34" charset="0"/>
              </a:rPr>
              <a:t>Security researchers: </a:t>
            </a:r>
            <a:r>
              <a:rPr lang="en-US" dirty="0">
                <a:latin typeface="Arial" panose="020B0604020202020204" pitchFamily="34" charset="0"/>
                <a:cs typeface="Arial" panose="020B0604020202020204" pitchFamily="34" charset="0"/>
              </a:rPr>
              <a:t>To study and improve steganographic techniques.</a:t>
            </a:r>
          </a:p>
          <a:p>
            <a:pPr algn="just"/>
            <a:r>
              <a:rPr lang="en-US" b="1" dirty="0">
                <a:latin typeface="Arial" panose="020B0604020202020204" pitchFamily="34" charset="0"/>
                <a:cs typeface="Arial" panose="020B0604020202020204" pitchFamily="34" charset="0"/>
              </a:rPr>
              <a:t>Software developers: </a:t>
            </a:r>
            <a:r>
              <a:rPr lang="en-US" dirty="0">
                <a:latin typeface="Arial" panose="020B0604020202020204" pitchFamily="34" charset="0"/>
                <a:cs typeface="Arial" panose="020B0604020202020204" pitchFamily="34" charset="0"/>
              </a:rPr>
              <a:t>To integrate steganography into other applications.</a:t>
            </a:r>
          </a:p>
          <a:p>
            <a:pPr algn="just"/>
            <a:r>
              <a:rPr lang="en-US" b="1" dirty="0">
                <a:latin typeface="Arial" panose="020B0604020202020204" pitchFamily="34" charset="0"/>
                <a:cs typeface="Arial" panose="020B0604020202020204" pitchFamily="34" charset="0"/>
              </a:rPr>
              <a:t>Privacy-conscious individuals:</a:t>
            </a:r>
            <a:r>
              <a:rPr lang="en-US" dirty="0">
                <a:latin typeface="Arial" panose="020B0604020202020204" pitchFamily="34" charset="0"/>
                <a:cs typeface="Arial" panose="020B0604020202020204" pitchFamily="34" charset="0"/>
              </a:rPr>
              <a:t> For personal communication or storing sensitive data.</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descr="A screenshot of a computer&#10;&#10;AI-generated content may be incorrect.">
            <a:extLst>
              <a:ext uri="{FF2B5EF4-FFF2-40B4-BE49-F238E27FC236}">
                <a16:creationId xmlns:a16="http://schemas.microsoft.com/office/drawing/2014/main" id="{5C7B93BA-28BC-D558-6114-E77CC9D2A94F}"/>
              </a:ext>
            </a:extLst>
          </p:cNvPr>
          <p:cNvPicPr>
            <a:picLocks noGrp="1" noChangeAspect="1"/>
          </p:cNvPicPr>
          <p:nvPr>
            <p:ph idx="1"/>
          </p:nvPr>
        </p:nvPicPr>
        <p:blipFill>
          <a:blip r:embed="rId2"/>
          <a:srcRect r="8505" b="8505"/>
          <a:stretch/>
        </p:blipFill>
        <p:spPr>
          <a:xfrm>
            <a:off x="4003610" y="4242545"/>
            <a:ext cx="4415877" cy="2482719"/>
          </a:xfrm>
        </p:spPr>
      </p:pic>
      <p:pic>
        <p:nvPicPr>
          <p:cNvPr id="7" name="Picture 6" descr="A screenshot of a computer&#10;&#10;AI-generated content may be incorrect.">
            <a:extLst>
              <a:ext uri="{FF2B5EF4-FFF2-40B4-BE49-F238E27FC236}">
                <a16:creationId xmlns:a16="http://schemas.microsoft.com/office/drawing/2014/main" id="{0AA44B6F-50F9-71E1-3157-C80A247E25C5}"/>
              </a:ext>
            </a:extLst>
          </p:cNvPr>
          <p:cNvPicPr>
            <a:picLocks noChangeAspect="1"/>
          </p:cNvPicPr>
          <p:nvPr/>
        </p:nvPicPr>
        <p:blipFill>
          <a:blip r:embed="rId3"/>
          <a:srcRect r="6525" b="6525"/>
          <a:stretch/>
        </p:blipFill>
        <p:spPr>
          <a:xfrm>
            <a:off x="581192" y="1232452"/>
            <a:ext cx="4826380" cy="2713514"/>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02CE4840-5BC0-AD55-02DA-11CBE1933A1C}"/>
              </a:ext>
            </a:extLst>
          </p:cNvPr>
          <p:cNvPicPr>
            <a:picLocks noChangeAspect="1"/>
          </p:cNvPicPr>
          <p:nvPr/>
        </p:nvPicPr>
        <p:blipFill>
          <a:blip r:embed="rId4"/>
          <a:srcRect r="-1760" b="26199"/>
          <a:stretch/>
        </p:blipFill>
        <p:spPr>
          <a:xfrm>
            <a:off x="6447523" y="1232453"/>
            <a:ext cx="4826380" cy="1967948"/>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algn="just"/>
            <a:r>
              <a:rPr lang="en-US" sz="2000" dirty="0">
                <a:latin typeface="Arial" panose="020B0604020202020204" pitchFamily="34" charset="0"/>
                <a:cs typeface="Arial" panose="020B0604020202020204" pitchFamily="34" charset="0"/>
              </a:rPr>
              <a:t>This project successfully demonstrated the implementation of a secure data hiding system that leverages the strengths of both steganography and public-key cryptography. By encrypting the data with a public key before embedding it within the image using steganographic techniques, we have significantly enhanced the security of the hidden information. This approach addresses the vulnerability of relying solely on the obscurity of steganography by adding a layer of cryptographic protection. Even if the steganographic method is compromised, the encrypted data remains confidential, requiring the corresponding private key for decryption. This combined approach offers a more robust solution for secure data hiding, suitable for applications where confidentiality and undetectability are both critical. Future work could explore optimizing the encryption and embedding processes for improved performance and investigating methods to further enhance resistance against advanced steganalysis techniques.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2800" b="1" dirty="0">
                <a:latin typeface="Arial" panose="020B0604020202020204" pitchFamily="34" charset="0"/>
                <a:cs typeface="Arial" panose="020B0604020202020204" pitchFamily="34" charset="0"/>
              </a:rPr>
              <a:t>https://github.com/Navyasrisamme02/secure-data-hiding-in-images-using-steganography.git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95</TotalTime>
  <Words>854</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Navya Sri</cp:lastModifiedBy>
  <cp:revision>25</cp:revision>
  <dcterms:created xsi:type="dcterms:W3CDTF">2021-05-26T16:50:10Z</dcterms:created>
  <dcterms:modified xsi:type="dcterms:W3CDTF">2025-02-13T09:41:28Z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