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depen.io/skusku/pen/dGaPqG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tmlcheatsheet.com/css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oksel.github.io/flex-cheatsheet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html5-templates.com/demo/html5-page-layout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tmlcheatsheet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html5rocks.com/en/tutorials/getusermedia/intr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ML5 + CSS3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 + CSS3</a:t>
            </a:r>
          </a:p>
        </p:txBody>
      </p:sp>
      <p:sp>
        <p:nvSpPr>
          <p:cNvPr id="120" name="Session 2 - 23/3/201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2 - 23/3/2019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ull Screen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Full Screen Api</a:t>
            </a:r>
          </a:p>
        </p:txBody>
      </p:sp>
      <p:sp>
        <p:nvSpPr>
          <p:cNvPr id="148" name="Element.requestFullscreen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Element.requestFullscreen()</a:t>
            </a:r>
          </a:p>
          <a:p>
            <a:pPr/>
            <a:r>
              <a:t>Document.exitFullscreen()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eolocation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Geolocation API</a:t>
            </a:r>
          </a:p>
        </p:txBody>
      </p:sp>
      <p:sp>
        <p:nvSpPr>
          <p:cNvPr id="151" name="navigator.geolo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navigator.geolocation</a:t>
            </a:r>
          </a:p>
          <a:p>
            <a:pPr marL="0" indent="0">
              <a:buSzTx/>
              <a:buNone/>
            </a:pPr>
            <a:r>
              <a:t>navigator.geolocation.getCurrentPosition(function(position) {</a:t>
            </a:r>
          </a:p>
          <a:p>
            <a:pPr marL="0" indent="0">
              <a:buSzTx/>
              <a:buNone/>
            </a:pPr>
            <a:r>
              <a:t>  do_something(position.coords.latitude, position.coords.longitude);</a:t>
            </a:r>
          </a:p>
          <a:p>
            <a:pPr marL="0" indent="0"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evice Ori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Device Orientation</a:t>
            </a:r>
          </a:p>
        </p:txBody>
      </p:sp>
      <p:sp>
        <p:nvSpPr>
          <p:cNvPr id="154" name="window.addEventListener(&quot;deviceorientation&quot;, handleOrientation, true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240"/>
            </a:pPr>
            <a:r>
              <a:t>window.addEventListener("deviceorientation", handleOrientation, true);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function handleOrientation(event) {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  var absolute = event.absolute;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  var alpha    = event.alpha;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  var beta     = event.beta;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  var gamma    = event.gamma;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  // Do stuff with the new orientation data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24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anv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</a:p>
        </p:txBody>
      </p:sp>
      <p:sp>
        <p:nvSpPr>
          <p:cNvPr id="157" name="Draw 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text</a:t>
            </a:r>
          </a:p>
          <a:p>
            <a:pPr lvl="5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0077AA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function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DD4A68"/>
                </a:solidFill>
              </a:rPr>
              <a:t>draw</a:t>
            </a:r>
            <a:r>
              <a:rPr>
                <a:solidFill>
                  <a:srgbClr val="999999"/>
                </a:solidFill>
              </a:rPr>
              <a:t>()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lvl="8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DD4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0077AA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ctx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document</a:t>
            </a:r>
            <a:r>
              <a:rPr>
                <a:solidFill>
                  <a:srgbClr val="999999"/>
                </a:solidFill>
              </a:rPr>
              <a:t>.</a:t>
            </a:r>
            <a:r>
              <a:t>getElementById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669900"/>
                </a:solidFill>
              </a:rPr>
              <a:t>'canvas'</a:t>
            </a:r>
            <a:r>
              <a:rPr>
                <a:solidFill>
                  <a:srgbClr val="999999"/>
                </a:solidFill>
              </a:rPr>
              <a:t>).</a:t>
            </a:r>
            <a:r>
              <a:t>getContext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669900"/>
                </a:solidFill>
              </a:rPr>
              <a:t>'2d'</a:t>
            </a:r>
            <a:r>
              <a:rPr>
                <a:solidFill>
                  <a:srgbClr val="999999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lvl="7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      ctx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333333"/>
                </a:solidFill>
              </a:rPr>
              <a:t>font </a:t>
            </a:r>
            <a:r>
              <a:rPr>
                <a:solidFill>
                  <a:srgbClr val="9A6E3A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'48px serif'</a:t>
            </a:r>
            <a:r>
              <a:rPr>
                <a:solidFill>
                  <a:srgbClr val="999999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lvl="7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6699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      ctx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DD4A68"/>
                </a:solidFill>
              </a:rPr>
              <a:t>fillText</a:t>
            </a:r>
            <a:r>
              <a:rPr>
                <a:solidFill>
                  <a:srgbClr val="999999"/>
                </a:solidFill>
              </a:rPr>
              <a:t>(</a:t>
            </a:r>
            <a:r>
              <a:t>'Hello world'</a:t>
            </a:r>
            <a:r>
              <a:rPr>
                <a:solidFill>
                  <a:srgbClr val="999999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10</a:t>
            </a:r>
            <a:r>
              <a:rPr>
                <a:solidFill>
                  <a:srgbClr val="999999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90055"/>
                </a:solidFill>
              </a:rPr>
              <a:t>50</a:t>
            </a:r>
            <a:r>
              <a:rPr>
                <a:solidFill>
                  <a:srgbClr val="999999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lvl="8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}</a:t>
            </a:r>
          </a:p>
          <a:p>
            <a:pPr marL="222250" indent="-222250" defTabSz="457200">
              <a:lnSpc>
                <a:spcPts val="4900"/>
              </a:lnSpc>
              <a:spcBef>
                <a:spcPts val="0"/>
              </a:spcBef>
              <a:buSzPct val="100000"/>
              <a:defRPr sz="21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222250" indent="-222250" defTabSz="457200">
              <a:lnSpc>
                <a:spcPts val="4900"/>
              </a:lnSpc>
              <a:spcBef>
                <a:spcPts val="0"/>
              </a:spcBef>
              <a:buSzPct val="100000"/>
              <a:defRPr sz="2100">
                <a:latin typeface="Monaco"/>
                <a:ea typeface="Monaco"/>
                <a:cs typeface="Monaco"/>
                <a:sym typeface="Monaco"/>
              </a:defRPr>
            </a:pPr>
            <a:r>
              <a:t> window.requestAnimationFrame()</a:t>
            </a:r>
          </a:p>
          <a:p>
            <a:pPr lvl="8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8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8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solidFill>
                  <a:srgbClr val="99999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333333"/>
              </a:solidFill>
            </a:endParaRPr>
          </a:p>
          <a:p>
            <a:pPr lvl="8" marL="0" indent="0" defTabSz="457200">
              <a:lnSpc>
                <a:spcPts val="4300"/>
              </a:lnSpc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 u="sng">
                <a:hlinkClick r:id="rId2" invalidUrl="" action="" tgtFrame="" tooltip="" history="1" highlightClick="0" endSnd="0"/>
              </a:rPr>
              <a:t>Animation In Canvas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actice CS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CSS</a:t>
            </a:r>
          </a:p>
        </p:txBody>
      </p:sp>
      <p:sp>
        <p:nvSpPr>
          <p:cNvPr id="160" name="Go to Practice &gt;&gt;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Go to Practice 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actice Flex bo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Flex box</a:t>
            </a:r>
          </a:p>
        </p:txBody>
      </p:sp>
      <p:sp>
        <p:nvSpPr>
          <p:cNvPr id="163" name="Go to practice &gt;&gt;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spcBef>
                <a:spcPts val="2800"/>
              </a:spcBef>
              <a:defRPr sz="2144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Go to practice 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ession Road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Roadmap</a:t>
            </a:r>
          </a:p>
        </p:txBody>
      </p:sp>
      <p:sp>
        <p:nvSpPr>
          <p:cNvPr id="123" name="HTML Cheatsheet (20 min)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HTML Cheatsheet (20 min)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HTML page structure (10 min)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Why do we use semantic elements? (10 min)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Practice HTML5 (30 min)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rPr b="1"/>
              <a:t>COFFEE BREAK</a:t>
            </a:r>
            <a:r>
              <a:t> (10 min)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HTML5 advanced features (1 hour)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Practice CSS3 (20 min)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Practice FlexBox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age Stru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Structure</a:t>
            </a:r>
          </a:p>
        </p:txBody>
      </p:sp>
      <p:sp>
        <p:nvSpPr>
          <p:cNvPr id="126" name="HEA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HEAD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css libraries (Bootstrap, custom css files..)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fonts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Javascript libraries (Jquery, custom scripts)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meta tags (seo optimization - open graph properties)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BODY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header (menu, language selector, user profile)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body sections (make use of tags like article, summary, details, figure, section, svg, custom attributes ..etc)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footer</a:t>
            </a:r>
          </a:p>
          <a:p>
            <a:pPr marL="0" indent="0" defTabSz="350520">
              <a:spcBef>
                <a:spcPts val="2500"/>
              </a:spcBef>
              <a:buSzTx/>
              <a:buNone/>
              <a:defRPr sz="1920"/>
            </a:pPr>
            <a:r>
              <a:rPr u="sng">
                <a:hlinkClick r:id="rId2" invalidUrl="" action="" tgtFrame="" tooltip="" history="1" highlightClick="0" endSnd="0"/>
              </a:rPr>
              <a:t>Example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y do we use semantic element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Why do we use semantic elements? </a:t>
            </a:r>
          </a:p>
        </p:txBody>
      </p:sp>
      <p:pic>
        <p:nvPicPr>
          <p:cNvPr id="129" name="Screen Shot 2019-03-23 at 1.22.59 PM.png" descr="Screen Shot 2019-03-23 at 1.22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185" y="2736563"/>
            <a:ext cx="11856430" cy="478558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Non Semantic"/>
          <p:cNvSpPr txBox="1"/>
          <p:nvPr/>
        </p:nvSpPr>
        <p:spPr>
          <a:xfrm>
            <a:off x="2185212" y="7656170"/>
            <a:ext cx="21573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Non Semantic</a:t>
            </a:r>
          </a:p>
        </p:txBody>
      </p:sp>
      <p:sp>
        <p:nvSpPr>
          <p:cNvPr id="131" name="Semantic"/>
          <p:cNvSpPr txBox="1"/>
          <p:nvPr/>
        </p:nvSpPr>
        <p:spPr>
          <a:xfrm>
            <a:off x="8924798" y="7656170"/>
            <a:ext cx="14798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Semantic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actice HTM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Practice HTML</a:t>
            </a:r>
          </a:p>
        </p:txBody>
      </p:sp>
      <p:sp>
        <p:nvSpPr>
          <p:cNvPr id="134" name="Go to practice &gt;&gt;"/>
          <p:cNvSpPr txBox="1"/>
          <p:nvPr>
            <p:ph type="subTitle" sz="quarter" idx="1"/>
          </p:nvPr>
        </p:nvSpPr>
        <p:spPr>
          <a:xfrm>
            <a:off x="1270000" y="52197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Go to practice 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TML5 Advanced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HTML5 Advanced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XMLHttp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XMLHttpRequest</a:t>
            </a:r>
          </a:p>
        </p:txBody>
      </p:sp>
      <p:sp>
        <p:nvSpPr>
          <p:cNvPr id="139" name="function reqListener () 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function reqListener () {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  console.log(this.responseText);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}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var oReq = new XMLHttpRequest();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oReq.addEventListener("load", reqListener);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oReq.open("GET", "https://samples.openweathermap.org/data/2.5/weather?q=London,uk&amp;appid=b6907d289e10d714a6e88b30761fae22");</a:t>
            </a:r>
          </a:p>
          <a:p>
            <a:pPr marL="0" indent="0" defTabSz="467359">
              <a:spcBef>
                <a:spcPts val="3300"/>
              </a:spcBef>
              <a:buSzTx/>
              <a:buNone/>
              <a:defRPr sz="2560"/>
            </a:pPr>
            <a:r>
              <a:t>oReq.send();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nline and offline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Online and offline events</a:t>
            </a:r>
          </a:p>
        </p:txBody>
      </p:sp>
      <p:sp>
        <p:nvSpPr>
          <p:cNvPr id="142" name="navigator.onLi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navigator.onLine</a:t>
            </a:r>
          </a:p>
          <a:p>
            <a:pPr marL="0" indent="0">
              <a:buSzTx/>
              <a:buNone/>
            </a:pPr>
            <a:r>
              <a:t>window.addEventListener('online',  console.log);</a:t>
            </a:r>
          </a:p>
          <a:p>
            <a:pPr marL="0" indent="0">
              <a:buSzTx/>
              <a:buNone/>
            </a:pPr>
            <a:r>
              <a:t>window.addEventListener('offline', console.log);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ile In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 Input</a:t>
            </a:r>
          </a:p>
        </p:txBody>
      </p:sp>
      <p:sp>
        <p:nvSpPr>
          <p:cNvPr id="145" name="&lt;input type=&quot;file&quot; id=&quot;input&quot; onchange=“console.log(this.files)”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&lt;input type="file" id="input" onchange=“console.log(this.files)”&gt;</a:t>
            </a:r>
          </a:p>
          <a:p>
            <a:pPr marL="0" indent="0">
              <a:buSzTx/>
              <a:buNone/>
            </a:pPr>
            <a:r>
              <a:t>If you want to capture from camera, follow this tutorial </a:t>
            </a:r>
            <a:r>
              <a:rPr u="sng">
                <a:hlinkClick r:id="rId2" invalidUrl="" action="" tgtFrame="" tooltip="" history="1" highlightClick="0" endSnd="0"/>
              </a:rPr>
              <a:t>Captrue From camera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