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CEF9C-939B-4AC3-9E88-4D1984EFC2DC}" v="7" dt="2021-06-10T20:39:00.9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38ECEF9C-939B-4AC3-9E88-4D1984EFC2DC}"/>
    <pc:docChg chg="custSel modSld">
      <pc:chgData name="Thao Hoang" userId="0e23db62feec2a5d" providerId="LiveId" clId="{38ECEF9C-939B-4AC3-9E88-4D1984EFC2DC}" dt="2021-06-10T20:40:45.385" v="991" actId="20577"/>
      <pc:docMkLst>
        <pc:docMk/>
      </pc:docMkLst>
      <pc:sldChg chg="delSp modSp mod">
        <pc:chgData name="Thao Hoang" userId="0e23db62feec2a5d" providerId="LiveId" clId="{38ECEF9C-939B-4AC3-9E88-4D1984EFC2DC}" dt="2021-06-10T20:38:37.925" v="744" actId="115"/>
        <pc:sldMkLst>
          <pc:docMk/>
          <pc:sldMk cId="0" sldId="259"/>
        </pc:sldMkLst>
        <pc:spChg chg="mod">
          <ac:chgData name="Thao Hoang" userId="0e23db62feec2a5d" providerId="LiveId" clId="{38ECEF9C-939B-4AC3-9E88-4D1984EFC2DC}" dt="2021-06-10T20:33:23.211" v="195" actId="14100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Thao Hoang" userId="0e23db62feec2a5d" providerId="LiveId" clId="{38ECEF9C-939B-4AC3-9E88-4D1984EFC2DC}" dt="2021-06-10T20:38:37.925" v="744" actId="115"/>
          <ac:spMkLst>
            <pc:docMk/>
            <pc:sldMk cId="0" sldId="259"/>
            <ac:spMk id="133" creationId="{00000000-0000-0000-0000-000000000000}"/>
          </ac:spMkLst>
        </pc:spChg>
        <pc:spChg chg="del topLvl">
          <ac:chgData name="Thao Hoang" userId="0e23db62feec2a5d" providerId="LiveId" clId="{38ECEF9C-939B-4AC3-9E88-4D1984EFC2DC}" dt="2021-06-10T20:37:52.466" v="682" actId="478"/>
          <ac:spMkLst>
            <pc:docMk/>
            <pc:sldMk cId="0" sldId="259"/>
            <ac:spMk id="134" creationId="{00000000-0000-0000-0000-000000000000}"/>
          </ac:spMkLst>
        </pc:spChg>
        <pc:spChg chg="del topLvl">
          <ac:chgData name="Thao Hoang" userId="0e23db62feec2a5d" providerId="LiveId" clId="{38ECEF9C-939B-4AC3-9E88-4D1984EFC2DC}" dt="2021-06-10T20:37:55.172" v="683" actId="478"/>
          <ac:spMkLst>
            <pc:docMk/>
            <pc:sldMk cId="0" sldId="259"/>
            <ac:spMk id="135" creationId="{00000000-0000-0000-0000-000000000000}"/>
          </ac:spMkLst>
        </pc:spChg>
        <pc:grpChg chg="del mod">
          <ac:chgData name="Thao Hoang" userId="0e23db62feec2a5d" providerId="LiveId" clId="{38ECEF9C-939B-4AC3-9E88-4D1984EFC2DC}" dt="2021-06-10T20:37:52.466" v="682" actId="478"/>
          <ac:grpSpMkLst>
            <pc:docMk/>
            <pc:sldMk cId="0" sldId="259"/>
            <ac:grpSpMk id="136" creationId="{00000000-0000-0000-0000-000000000000}"/>
          </ac:grpSpMkLst>
        </pc:grpChg>
      </pc:sldChg>
      <pc:sldChg chg="addSp delSp modSp mod">
        <pc:chgData name="Thao Hoang" userId="0e23db62feec2a5d" providerId="LiveId" clId="{38ECEF9C-939B-4AC3-9E88-4D1984EFC2DC}" dt="2021-06-10T20:40:45.385" v="991" actId="20577"/>
        <pc:sldMkLst>
          <pc:docMk/>
          <pc:sldMk cId="0" sldId="260"/>
        </pc:sldMkLst>
        <pc:spChg chg="add mod">
          <ac:chgData name="Thao Hoang" userId="0e23db62feec2a5d" providerId="LiveId" clId="{38ECEF9C-939B-4AC3-9E88-4D1984EFC2DC}" dt="2021-06-10T20:40:25.649" v="940" actId="20577"/>
          <ac:spMkLst>
            <pc:docMk/>
            <pc:sldMk cId="0" sldId="260"/>
            <ac:spMk id="10" creationId="{66A156EC-8227-4C85-87E8-4FC4DB49CC27}"/>
          </ac:spMkLst>
        </pc:spChg>
        <pc:spChg chg="add mod">
          <ac:chgData name="Thao Hoang" userId="0e23db62feec2a5d" providerId="LiveId" clId="{38ECEF9C-939B-4AC3-9E88-4D1984EFC2DC}" dt="2021-06-10T20:40:45.385" v="991" actId="20577"/>
          <ac:spMkLst>
            <pc:docMk/>
            <pc:sldMk cId="0" sldId="260"/>
            <ac:spMk id="11" creationId="{5993A941-A477-4CEC-A606-3BE8AC2D4859}"/>
          </ac:spMkLst>
        </pc:spChg>
        <pc:spChg chg="del">
          <ac:chgData name="Thao Hoang" userId="0e23db62feec2a5d" providerId="LiveId" clId="{38ECEF9C-939B-4AC3-9E88-4D1984EFC2DC}" dt="2021-06-10T20:38:54.276" v="745" actId="478"/>
          <ac:spMkLst>
            <pc:docMk/>
            <pc:sldMk cId="0" sldId="260"/>
            <ac:spMk id="141" creationId="{00000000-0000-0000-0000-000000000000}"/>
          </ac:spMkLst>
        </pc:spChg>
        <pc:spChg chg="del">
          <ac:chgData name="Thao Hoang" userId="0e23db62feec2a5d" providerId="LiveId" clId="{38ECEF9C-939B-4AC3-9E88-4D1984EFC2DC}" dt="2021-06-10T20:38:55.528" v="746" actId="478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Thao Hoang" userId="0e23db62feec2a5d" providerId="LiveId" clId="{38ECEF9C-939B-4AC3-9E88-4D1984EFC2DC}" dt="2021-06-10T20:38:56.347" v="747" actId="478"/>
          <ac:grpSpMkLst>
            <pc:docMk/>
            <pc:sldMk cId="0" sldId="260"/>
            <ac:grpSpMk id="145" creationId="{00000000-0000-0000-0000-000000000000}"/>
          </ac:grpSpMkLst>
        </pc:grpChg>
      </pc:sldChg>
      <pc:sldChg chg="addSp delSp modSp mod">
        <pc:chgData name="Thao Hoang" userId="0e23db62feec2a5d" providerId="LiveId" clId="{38ECEF9C-939B-4AC3-9E88-4D1984EFC2DC}" dt="2021-06-10T20:31:20.703" v="53" actId="1038"/>
        <pc:sldMkLst>
          <pc:docMk/>
          <pc:sldMk cId="0" sldId="263"/>
        </pc:sldMkLst>
        <pc:spChg chg="del">
          <ac:chgData name="Thao Hoang" userId="0e23db62feec2a5d" providerId="LiveId" clId="{38ECEF9C-939B-4AC3-9E88-4D1984EFC2DC}" dt="2021-06-10T20:30:02.182" v="0" actId="478"/>
          <ac:spMkLst>
            <pc:docMk/>
            <pc:sldMk cId="0" sldId="263"/>
            <ac:spMk id="163" creationId="{00000000-0000-0000-0000-000000000000}"/>
          </ac:spMkLst>
        </pc:spChg>
        <pc:graphicFrameChg chg="add del mod">
          <ac:chgData name="Thao Hoang" userId="0e23db62feec2a5d" providerId="LiveId" clId="{38ECEF9C-939B-4AC3-9E88-4D1984EFC2DC}" dt="2021-06-10T20:30:06.284" v="2"/>
          <ac:graphicFrameMkLst>
            <pc:docMk/>
            <pc:sldMk cId="0" sldId="263"/>
            <ac:graphicFrameMk id="2" creationId="{AFD38689-229D-45F3-A7E9-A47E223DFE8D}"/>
          </ac:graphicFrameMkLst>
        </pc:graphicFrameChg>
        <pc:graphicFrameChg chg="del">
          <ac:chgData name="Thao Hoang" userId="0e23db62feec2a5d" providerId="LiveId" clId="{38ECEF9C-939B-4AC3-9E88-4D1984EFC2DC}" dt="2021-06-10T20:30:53.864" v="27"/>
          <ac:graphicFrameMkLst>
            <pc:docMk/>
            <pc:sldMk cId="0" sldId="263"/>
            <ac:graphicFrameMk id="4" creationId="{4CB76530-BC8C-4270-8072-DC5ACD7A65DA}"/>
          </ac:graphicFrameMkLst>
        </pc:graphicFrameChg>
        <pc:picChg chg="del mod">
          <ac:chgData name="Thao Hoang" userId="0e23db62feec2a5d" providerId="LiveId" clId="{38ECEF9C-939B-4AC3-9E88-4D1984EFC2DC}" dt="2021-06-10T20:30:36.929" v="26" actId="478"/>
          <ac:picMkLst>
            <pc:docMk/>
            <pc:sldMk cId="0" sldId="263"/>
            <ac:picMk id="3" creationId="{4253E185-FEEE-49CB-9C83-1020F2652C44}"/>
          </ac:picMkLst>
        </pc:picChg>
        <pc:picChg chg="mod">
          <ac:chgData name="Thao Hoang" userId="0e23db62feec2a5d" providerId="LiveId" clId="{38ECEF9C-939B-4AC3-9E88-4D1984EFC2DC}" dt="2021-06-10T20:31:20.703" v="53" actId="1038"/>
          <ac:picMkLst>
            <pc:docMk/>
            <pc:sldMk cId="0" sldId="263"/>
            <ac:picMk id="5" creationId="{53462EAB-1C0D-4464-A034-000A72AEC709}"/>
          </ac:picMkLst>
        </pc:pic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7" creationId="{5EE5D60C-CCED-4A0C-9D81-AD0D1ED9199D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8" creationId="{E4E8C7E9-5932-4438-8447-5E893F22EC8E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9" creationId="{E2F19AAB-8916-4D68-B3F7-B9012ADB97DF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0" creationId="{41A60190-7150-4E22-B18E-198E094BAEC0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1" creationId="{98C33091-2BD5-4E23-9D47-5E67BE7E6665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2" creationId="{A1160273-B74F-4957-8BCB-514F9E8BD7EF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3" creationId="{C2D6C3B4-255B-4457-BE2D-F2C31D9201CF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4" creationId="{2BCA9175-B4A5-45EC-8693-61C08D32645D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5" creationId="{148CF1F1-077D-4B6B-B58F-9EAD854B1481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6" creationId="{75A52351-B024-4DD0-9C5A-07A7C4310764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7" creationId="{DA1AE8BE-0F10-4366-9419-E14156BA169B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8" creationId="{3E988578-A528-41CF-9E64-625C2EC48EB9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9" creationId="{6B4F6C3D-D2CD-4C08-B11B-AE7D80FEC62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54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71850" y="1341647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u="sng" dirty="0"/>
              <a:t>Objective</a:t>
            </a:r>
            <a:r>
              <a:rPr lang="en-CA" dirty="0"/>
              <a:t>: Perform customer segmentation analysis and identify the most valuable customers for marketing purposes.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71850" y="2364958"/>
            <a:ext cx="863195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The project consists of 3 phases: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Phase 1: </a:t>
            </a:r>
            <a:r>
              <a:rPr lang="en-CA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Phase 2: </a:t>
            </a:r>
            <a:r>
              <a:rPr lang="en-CA" dirty="0"/>
              <a:t>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Phase 3: </a:t>
            </a:r>
            <a:r>
              <a:rPr lang="en-CA" dirty="0"/>
              <a:t>Results Interpretation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Detailed Work Plan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9" name="Shape 72">
            <a:extLst>
              <a:ext uri="{FF2B5EF4-FFF2-40B4-BE49-F238E27FC236}">
                <a16:creationId xmlns:a16="http://schemas.microsoft.com/office/drawing/2014/main" id="{C076D63A-99EB-4D1B-9956-A6E0F060E049}"/>
              </a:ext>
            </a:extLst>
          </p:cNvPr>
          <p:cNvSpPr/>
          <p:nvPr/>
        </p:nvSpPr>
        <p:spPr>
          <a:xfrm>
            <a:off x="295275" y="840124"/>
            <a:ext cx="8824675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sz="1400" b="0" dirty="0"/>
              <a:t>- The 3 phases are broken down into smaller tasks as shown below:</a:t>
            </a:r>
            <a:endParaRPr sz="14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57186-C0DC-4731-A35C-7BB237D5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" y="1214729"/>
            <a:ext cx="9029700" cy="3926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73CE9-50F8-4E02-BC85-82C7827C0F35}"/>
              </a:ext>
            </a:extLst>
          </p:cNvPr>
          <p:cNvSpPr txBox="1"/>
          <p:nvPr/>
        </p:nvSpPr>
        <p:spPr>
          <a:xfrm>
            <a:off x="5833955" y="4924425"/>
            <a:ext cx="3195745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9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Notice: Module 2 will take up the majority of the project work.</a:t>
            </a:r>
          </a:p>
        </p:txBody>
      </p:sp>
    </p:spTree>
    <p:extLst>
      <p:ext uri="{BB962C8B-B14F-4D97-AF65-F5344CB8AC3E}">
        <p14:creationId xmlns:p14="http://schemas.microsoft.com/office/powerpoint/2010/main" val="11956781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Phase 1: </a:t>
            </a:r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4" y="1083299"/>
            <a:ext cx="871751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Explore and Understand Data Prior to Model Development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3" y="1717536"/>
            <a:ext cx="871751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Data Cleaning:</a:t>
            </a:r>
            <a:r>
              <a:rPr lang="en-CA" dirty="0"/>
              <a:t> simplify job title to categories, deal with missing values, noises, data inconsistencies, remove duplicates, filter outliers,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Data Transformation:</a:t>
            </a:r>
            <a:r>
              <a:rPr lang="en-CA" dirty="0"/>
              <a:t> pivot, normalization, discretization/ binning, aggregation.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Feature Engineering: </a:t>
            </a:r>
            <a:r>
              <a:rPr lang="en-CA" dirty="0"/>
              <a:t>create new features that are applicable to marketing strategies.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Preprocessing:</a:t>
            </a:r>
            <a:r>
              <a:rPr lang="en-CA" dirty="0"/>
              <a:t> combine all clean datasets, drop irrelevant columns, features scaling, </a:t>
            </a:r>
            <a:r>
              <a:rPr lang="en-CA" dirty="0" err="1"/>
              <a:t>get_dummies</a:t>
            </a:r>
            <a:r>
              <a:rPr lang="en-CA" dirty="0"/>
              <a:t> for categorical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Feature Extraction:</a:t>
            </a:r>
            <a:r>
              <a:rPr lang="en-CA" dirty="0"/>
              <a:t> dimension reduction (PCA), feature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Data Exploration:</a:t>
            </a:r>
            <a:r>
              <a:rPr lang="en-CA" dirty="0"/>
              <a:t> statistical summary, correlations, distributions, clusters,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Visualization</a:t>
            </a:r>
            <a:r>
              <a:rPr lang="en-CA" dirty="0"/>
              <a:t>: dashboard visualization on training data set using Power BI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167E0-34B7-4384-A399-645DA0908E7D}"/>
              </a:ext>
            </a:extLst>
          </p:cNvPr>
          <p:cNvSpPr txBox="1"/>
          <p:nvPr/>
        </p:nvSpPr>
        <p:spPr>
          <a:xfrm>
            <a:off x="400467" y="4692140"/>
            <a:ext cx="277896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** See appendix A for new features to be added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1">
            <a:extLst>
              <a:ext uri="{FF2B5EF4-FFF2-40B4-BE49-F238E27FC236}">
                <a16:creationId xmlns:a16="http://schemas.microsoft.com/office/drawing/2014/main" id="{66A156EC-8227-4C85-87E8-4FC4DB49CC27}"/>
              </a:ext>
            </a:extLst>
          </p:cNvPr>
          <p:cNvSpPr/>
          <p:nvPr/>
        </p:nvSpPr>
        <p:spPr>
          <a:xfrm>
            <a:off x="205024" y="1083299"/>
            <a:ext cx="8717519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Phase 2: Develop a supervised ML model (Classification, Logistic Regression)</a:t>
            </a:r>
            <a:endParaRPr dirty="0"/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5993A941-A477-4CEC-A606-3BE8AC2D4859}"/>
              </a:ext>
            </a:extLst>
          </p:cNvPr>
          <p:cNvSpPr/>
          <p:nvPr/>
        </p:nvSpPr>
        <p:spPr>
          <a:xfrm>
            <a:off x="205024" y="1953570"/>
            <a:ext cx="871751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Rescale:</a:t>
            </a:r>
            <a:r>
              <a:rPr lang="en-CA" dirty="0"/>
              <a:t> Rescale remaining features after feature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Algorithms selection</a:t>
            </a:r>
            <a:r>
              <a:rPr lang="en-CA" dirty="0"/>
              <a:t>: with </a:t>
            </a:r>
            <a:r>
              <a:rPr lang="en-CA" dirty="0" err="1"/>
              <a:t>PyCaret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Models training and testing: </a:t>
            </a:r>
            <a:r>
              <a:rPr lang="en-CA" dirty="0"/>
              <a:t>with 80/20 train/test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Models evaluation and comparison: </a:t>
            </a:r>
            <a:r>
              <a:rPr lang="en-CA" dirty="0"/>
              <a:t>K-fold CV, confusion matrix, accuracy, recall, precision, F1 score, AUC/ ROC.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Best model selection and tuning: </a:t>
            </a:r>
            <a:r>
              <a:rPr lang="en-CA" dirty="0"/>
              <a:t>Grid Search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Features addition: </a:t>
            </a:r>
            <a:r>
              <a:rPr lang="en-CA" dirty="0"/>
              <a:t>Get more data from ABS if model performance needs to be improved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Model deployment: </a:t>
            </a:r>
            <a:r>
              <a:rPr lang="en-CA" dirty="0"/>
              <a:t>Deploy and serve model on web app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Phase 3: Results Evaluation and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491787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Results Evaluation</a:t>
            </a:r>
            <a:r>
              <a:rPr lang="en-CA" dirty="0"/>
              <a:t>: apply the model to the New Customers dataset and compare the predicted results with the “Rank” column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Visualization</a:t>
            </a:r>
            <a:r>
              <a:rPr lang="en-CA" dirty="0"/>
              <a:t>: visualize results using Power BI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Report</a:t>
            </a:r>
            <a:endParaRPr b="1" u="sng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Appendix</a:t>
            </a:r>
            <a:r>
              <a:rPr lang="en-CA" dirty="0"/>
              <a:t> A: New Features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AE8423A1-C105-4A8F-AF69-8EE4524292F2}"/>
              </a:ext>
            </a:extLst>
          </p:cNvPr>
          <p:cNvSpPr/>
          <p:nvPr/>
        </p:nvSpPr>
        <p:spPr>
          <a:xfrm>
            <a:off x="221440" y="897934"/>
            <a:ext cx="8729001" cy="409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Age:</a:t>
            </a:r>
            <a:r>
              <a:rPr lang="en-CA" dirty="0"/>
              <a:t> current date – 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Generation: 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CA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Gen Z, </a:t>
            </a:r>
            <a:r>
              <a:rPr lang="en-CA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iGen</a:t>
            </a:r>
            <a:r>
              <a:rPr lang="en-CA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, or Centennials: Born 1996 – 2015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CA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Millennials or Gen </a:t>
            </a: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Y: Born 1977 – 1995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Generation X: Born 1965 – 1976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Baby Boomers: Born 1946 – 1964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Traditionalists or Silent Generation: Born 1945 and before</a:t>
            </a:r>
            <a:endParaRPr lang="en-C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 err="1"/>
              <a:t>Order_Profit</a:t>
            </a:r>
            <a:r>
              <a:rPr lang="en-CA" b="1" u="sng" dirty="0"/>
              <a:t>:</a:t>
            </a:r>
            <a:r>
              <a:rPr lang="en-CA" dirty="0"/>
              <a:t>  </a:t>
            </a:r>
            <a:r>
              <a:rPr lang="en-CA" dirty="0" err="1"/>
              <a:t>list_cost</a:t>
            </a:r>
            <a:r>
              <a:rPr lang="en-CA" dirty="0"/>
              <a:t> – </a:t>
            </a:r>
            <a:r>
              <a:rPr lang="en-CA" dirty="0" err="1"/>
              <a:t>standard_cost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Recency: </a:t>
            </a:r>
            <a:r>
              <a:rPr lang="en-CA" dirty="0"/>
              <a:t>for each customer, last day of all transactions – that customer’s latest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Frequency:</a:t>
            </a:r>
            <a:r>
              <a:rPr lang="en-CA" dirty="0"/>
              <a:t> for each customer, count number of approved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Monetary:</a:t>
            </a:r>
            <a:r>
              <a:rPr lang="en-CA" dirty="0"/>
              <a:t> for each customer, sum of money he/she spent (list 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Loyalty:</a:t>
            </a:r>
            <a:r>
              <a:rPr lang="en-CA" dirty="0"/>
              <a:t> for each customer, last day of all transactions – </a:t>
            </a:r>
            <a:r>
              <a:rPr lang="en-CA" dirty="0" err="1"/>
              <a:t>product_first_sold_date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 err="1"/>
              <a:t>Loyalty_tier</a:t>
            </a:r>
            <a:r>
              <a:rPr lang="en-CA" b="1" u="sng" dirty="0"/>
              <a:t>:</a:t>
            </a:r>
            <a:r>
              <a:rPr lang="en-CA" dirty="0"/>
              <a:t> categorized based on </a:t>
            </a:r>
            <a:r>
              <a:rPr lang="en-CA" dirty="0" err="1"/>
              <a:t>rfm_score</a:t>
            </a:r>
            <a:r>
              <a:rPr lang="en-CA" dirty="0"/>
              <a:t>** and 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A439C-1BEA-4480-BFBD-FF0DC31E1046}"/>
              </a:ext>
            </a:extLst>
          </p:cNvPr>
          <p:cNvSpPr txBox="1"/>
          <p:nvPr/>
        </p:nvSpPr>
        <p:spPr>
          <a:xfrm>
            <a:off x="328354" y="4279038"/>
            <a:ext cx="831894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1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** </a:t>
            </a:r>
            <a:r>
              <a:rPr kumimoji="0" lang="en-CA" sz="11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rfm_score</a:t>
            </a:r>
            <a:r>
              <a:rPr kumimoji="0" lang="en-CA" sz="11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is generated from recency, frequency, monetary by each dividing r, f, m into 4 quartiles and sum up the quartiles values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1100" i="1" dirty="0"/>
              <a:t>    Ex:</a:t>
            </a:r>
            <a:endParaRPr kumimoji="0" lang="en-CA" sz="11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F7DA6-DD9B-4C7D-98AB-27D6A62C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4" y="4514788"/>
            <a:ext cx="2141107" cy="5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15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853</Words>
  <Application>Microsoft Office PowerPoint</Application>
  <PresentationFormat>On-screen Show (16:9)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Thao Hoang</cp:lastModifiedBy>
  <cp:revision>10</cp:revision>
  <dcterms:modified xsi:type="dcterms:W3CDTF">2021-06-13T15:45:36Z</dcterms:modified>
</cp:coreProperties>
</file>