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9" r:id="rId14"/>
    <p:sldId id="270" r:id="rId15"/>
    <p:sldId id="271" r:id="rId16"/>
    <p:sldId id="268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DAE8"/>
    <a:srgbClr val="9DD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17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C21AF-5F8B-86A9-8BA7-4CACE68BA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A962C-7344-EBBB-2CB2-A1C80C373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94707-09F7-80D8-0D63-C41A6B15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6426-FF54-462B-9958-ECB48FE97233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C541F-AEF8-EB52-1BD4-440A67CC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75575-BEF5-0C71-7B09-2381906A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D11D-AD91-428B-8058-7A18C3E8B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ACEA-6A34-1C94-EA87-478C8065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3AA70-686A-F813-35FC-CD7C9E258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D5297-AE04-313D-2CE0-9DF0102D0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6426-FF54-462B-9958-ECB48FE97233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21A54-4E1B-1DA4-0136-2FE6B68C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384E0-3AB2-DAB6-CA8B-E0F85172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D11D-AD91-428B-8058-7A18C3E8B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25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B9A0C6-DF5F-C338-1B9B-86978DC2E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929C2-D8CE-6DA8-1452-0A0E24FB4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D10F-3446-F229-B3C7-56E5BAC0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6426-FF54-462B-9958-ECB48FE97233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5A3E3-8EE0-07D1-0C3B-87C74BFC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D2D7D-A61B-8A0A-2C8C-2390AAC9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D11D-AD91-428B-8058-7A18C3E8B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57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5EBA-D72F-B165-F5E3-ADFCF735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746D4-7247-8376-3A5D-B6EA12E9A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C3210-F725-9825-92C6-0A6AB4B7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6426-FF54-462B-9958-ECB48FE97233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CABEF-8EC3-2897-64BA-C456E9B9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2D932-C997-4604-67E2-4BFD85F9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D11D-AD91-428B-8058-7A18C3E8B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8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EA8EB-1534-4CAB-083D-BEFCC1DE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EC507-AD47-0092-D708-96B7355D4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0890F-480F-9739-7883-7024C61B6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6426-FF54-462B-9958-ECB48FE97233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5FD86-58C5-5177-563C-798A83B5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C7550-AA98-FCB3-3320-97FA10CF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D11D-AD91-428B-8058-7A18C3E8B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45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F514-646B-7894-3F82-7EE92F08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3220-8A64-FBFA-5B60-EA6A264EA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A3032-D828-5F32-1843-12B93D860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75221-6B3A-F476-89E5-55968E28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6426-FF54-462B-9958-ECB48FE97233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004A2-63EE-AA0C-DE94-3E100AB0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4D059-CF0B-C50E-275C-F55A768C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D11D-AD91-428B-8058-7A18C3E8B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83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6726-ED3E-56B2-C31A-FED542F8E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15EDD-FFDB-C12B-A214-EA2F9EB5F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EE812-3045-ED5B-AF7D-A464A71C2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57EF3-C573-898D-752E-6772D96F8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F3D0B-295C-6915-5E5F-B6731C3A4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B3B606-1657-DD01-5CDB-B81CA7B29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6426-FF54-462B-9958-ECB48FE97233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879B5-496C-5FA6-DF9E-BE238F972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AFEAA1-4A20-3E35-CBE7-78D3E1C9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D11D-AD91-428B-8058-7A18C3E8B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85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752E-97EA-8FC4-E27E-CF85E415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AF666-87BF-6262-ACD2-9D90071B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6426-FF54-462B-9958-ECB48FE97233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E0CA2-764B-9ACC-AC45-454E2F42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207FC-7406-1C5F-A1B1-53988DBC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D11D-AD91-428B-8058-7A18C3E8B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72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6A4AB-60FB-F682-0B88-14BF1DCA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6426-FF54-462B-9958-ECB48FE97233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DF20B-6B67-1918-6CA5-50724D2C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3CFAB-489C-4F2E-0DFF-442DEC75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D11D-AD91-428B-8058-7A18C3E8B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47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2B297-A427-1FD3-AAE0-62444482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C58E7-4ED5-3AD0-206C-45A70D6C0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84AD6-0027-9711-53D9-C992F7C6F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E217F-C053-6E65-EB52-A645E85E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6426-FF54-462B-9958-ECB48FE97233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984BA-ACFB-11B6-2515-0C668BD83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6477A-A791-902E-CFF1-AA81FFFE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D11D-AD91-428B-8058-7A18C3E8B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97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F093-1806-E660-2051-AACAF432F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67AB58-E51E-0647-D6B8-19F4BBE54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FEDFB-FB44-0B42-2A75-7D6D15BEC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B0991-7F70-5617-AB5B-24D4672A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6426-FF54-462B-9958-ECB48FE97233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70A12-0B38-9BA3-C3EA-A0E2F113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05E2F-E3E3-9668-5906-33231B25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D11D-AD91-428B-8058-7A18C3E8B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86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C222E8-2E51-C6C6-9476-39B924AE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74825-7AC2-BC22-79A7-7E0E46503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557FF-0217-F4CF-6DC5-9086383DB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A6426-FF54-462B-9958-ECB48FE97233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67A6E-09F2-3AB8-D770-1DC3A5A62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10AE7-2C3D-D661-8135-15412B0A3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6D11D-AD91-428B-8058-7A18C3E8B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61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D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D462-4FF5-A93B-EA0F-B82DE18F5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7899" y="1236663"/>
            <a:ext cx="5049625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Hotel reservation analysis: SQL</a:t>
            </a:r>
            <a:endParaRPr lang="en-IN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C450D-644C-6AE9-05BD-4AB50294F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2525" y="3744913"/>
            <a:ext cx="7086600" cy="165576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4881336-E0AD-AD52-C062-5434315CB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-1" y="0"/>
            <a:ext cx="56278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96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E87C-1F4E-283E-6FF9-DCFAEDC75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latin typeface="+mn-lt"/>
              </a:rPr>
              <a:t>7. What is the highest and lowest lead time for reservations?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27176-E1CE-F221-C87C-684554580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557"/>
            <a:ext cx="10515600" cy="4574406"/>
          </a:xfrm>
        </p:spPr>
        <p:txBody>
          <a:bodyPr/>
          <a:lstStyle/>
          <a:p>
            <a:r>
              <a:rPr lang="en-US" dirty="0"/>
              <a:t>select max(</a:t>
            </a:r>
            <a:r>
              <a:rPr lang="en-US" dirty="0" err="1"/>
              <a:t>lead_time</a:t>
            </a:r>
            <a:r>
              <a:rPr lang="en-US" dirty="0"/>
              <a:t>),min(</a:t>
            </a:r>
            <a:r>
              <a:rPr lang="en-US" dirty="0" err="1"/>
              <a:t>lead_time</a:t>
            </a:r>
            <a:r>
              <a:rPr lang="en-US" dirty="0"/>
              <a:t>) from `hotel reservation dataset`;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35BD597-53D8-E94B-6F5A-CCF86CB55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599660" y="4751109"/>
            <a:ext cx="3592340" cy="2106891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0E8F25-4094-3D8D-784F-508C185E0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343221"/>
              </p:ext>
            </p:extLst>
          </p:nvPr>
        </p:nvGraphicFramePr>
        <p:xfrm>
          <a:off x="1193013" y="2752627"/>
          <a:ext cx="3840900" cy="933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450">
                  <a:extLst>
                    <a:ext uri="{9D8B030D-6E8A-4147-A177-3AD203B41FA5}">
                      <a16:colId xmlns:a16="http://schemas.microsoft.com/office/drawing/2014/main" val="635856450"/>
                    </a:ext>
                  </a:extLst>
                </a:gridCol>
                <a:gridCol w="1920450">
                  <a:extLst>
                    <a:ext uri="{9D8B030D-6E8A-4147-A177-3AD203B41FA5}">
                      <a16:colId xmlns:a16="http://schemas.microsoft.com/office/drawing/2014/main" val="1551534977"/>
                    </a:ext>
                  </a:extLst>
                </a:gridCol>
              </a:tblGrid>
              <a:tr h="466722">
                <a:tc>
                  <a:txBody>
                    <a:bodyPr/>
                    <a:lstStyle/>
                    <a:p>
                      <a:r>
                        <a:rPr lang="en-US" dirty="0"/>
                        <a:t>max(</a:t>
                      </a:r>
                      <a:r>
                        <a:rPr lang="en-US" dirty="0" err="1"/>
                        <a:t>lead_time</a:t>
                      </a:r>
                      <a:r>
                        <a:rPr lang="en-US" dirty="0"/>
                        <a:t>),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min(</a:t>
                      </a:r>
                      <a:r>
                        <a:rPr lang="en-US" dirty="0" err="1"/>
                        <a:t>lead_time</a:t>
                      </a:r>
                      <a:r>
                        <a:rPr lang="en-US" dirty="0"/>
                        <a:t>),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258922"/>
                  </a:ext>
                </a:extLst>
              </a:tr>
              <a:tr h="466722">
                <a:tc>
                  <a:txBody>
                    <a:bodyPr/>
                    <a:lstStyle/>
                    <a:p>
                      <a:r>
                        <a:rPr lang="en-IN" dirty="0"/>
                        <a:t>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70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647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B1D9A-5C26-7917-2008-C2965C61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9786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8. What is the most common market segment type for reservations?</a:t>
            </a:r>
            <a:endParaRPr lang="en-IN" sz="2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E4094-E590-4D46-2C2B-CC4DC6653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count(</a:t>
            </a:r>
            <a:r>
              <a:rPr lang="en-US" dirty="0" err="1"/>
              <a:t>market_segment_type</a:t>
            </a:r>
            <a:r>
              <a:rPr lang="en-US" dirty="0"/>
              <a:t>),</a:t>
            </a:r>
            <a:r>
              <a:rPr lang="en-US" dirty="0" err="1"/>
              <a:t>market_segment_type</a:t>
            </a:r>
            <a:r>
              <a:rPr lang="en-US" dirty="0"/>
              <a:t> from `hotel reservation dataset` group by 2 order by 1 desc limit 1;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A7AAAC9-58D9-0C4A-0A89-32EEAE430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599660" y="4751109"/>
            <a:ext cx="3592340" cy="2106891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D0B714-5E3B-71E3-CC23-8054B6F1F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677772"/>
              </p:ext>
            </p:extLst>
          </p:nvPr>
        </p:nvGraphicFramePr>
        <p:xfrm>
          <a:off x="1127027" y="305816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63739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24091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Count(</a:t>
                      </a:r>
                      <a:r>
                        <a:rPr lang="en-US" dirty="0" err="1"/>
                        <a:t>market_segment_type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market_segment_type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4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4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788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83E8-4828-3132-FBBA-ACF7DDEB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+mn-lt"/>
              </a:rPr>
              <a:t>9. How many reservations have a booking status of "Confirmed"?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2241C-92B7-1F7C-1A9C-BF44C2F1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SELECT count(</a:t>
            </a:r>
            <a:r>
              <a:rPr lang="en-US" dirty="0" err="1"/>
              <a:t>Booking_ID</a:t>
            </a:r>
            <a:r>
              <a:rPr lang="en-US" dirty="0"/>
              <a:t>) as reserved FROM `hotel reservation dataset` where </a:t>
            </a:r>
            <a:r>
              <a:rPr lang="en-US" dirty="0" err="1"/>
              <a:t>booking_status</a:t>
            </a:r>
            <a:r>
              <a:rPr lang="en-US" dirty="0"/>
              <a:t>='</a:t>
            </a:r>
            <a:r>
              <a:rPr lang="en-US" dirty="0" err="1"/>
              <a:t>Not_Canceled</a:t>
            </a:r>
            <a:r>
              <a:rPr lang="en-US" dirty="0"/>
              <a:t>’;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407153-9506-6011-238B-5F621E18E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055770"/>
              </p:ext>
            </p:extLst>
          </p:nvPr>
        </p:nvGraphicFramePr>
        <p:xfrm>
          <a:off x="1677971" y="3429000"/>
          <a:ext cx="10652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30">
                  <a:extLst>
                    <a:ext uri="{9D8B030D-6E8A-4147-A177-3AD203B41FA5}">
                      <a16:colId xmlns:a16="http://schemas.microsoft.com/office/drawing/2014/main" val="2518156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99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572940"/>
                  </a:ext>
                </a:extLst>
              </a:tr>
            </a:tbl>
          </a:graphicData>
        </a:graphic>
      </p:graphicFrame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6042AF9-2B53-6B61-15A3-F7E25FDE3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599660" y="4751109"/>
            <a:ext cx="3592340" cy="210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52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83E8-4828-3132-FBBA-ACF7DDEB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latin typeface="+mn-lt"/>
              </a:rPr>
              <a:t>10. What is the total number of adults and children across all reservations?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2241C-92B7-1F7C-1A9C-BF44C2F1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select sum(</a:t>
            </a:r>
            <a:r>
              <a:rPr lang="en-US" dirty="0" err="1"/>
              <a:t>no_of_adults</a:t>
            </a:r>
            <a:r>
              <a:rPr lang="en-US" dirty="0"/>
              <a:t>) as </a:t>
            </a:r>
            <a:r>
              <a:rPr lang="en-US" dirty="0" err="1"/>
              <a:t>adults,sum</a:t>
            </a:r>
            <a:r>
              <a:rPr lang="en-US" dirty="0"/>
              <a:t>(</a:t>
            </a:r>
            <a:r>
              <a:rPr lang="en-US" dirty="0" err="1"/>
              <a:t>no_of_children</a:t>
            </a:r>
            <a:r>
              <a:rPr lang="en-US" dirty="0"/>
              <a:t>) as children from `hotel reservation dataset` where </a:t>
            </a:r>
            <a:r>
              <a:rPr lang="en-US" dirty="0" err="1"/>
              <a:t>no_of_adults</a:t>
            </a:r>
            <a:r>
              <a:rPr lang="en-US" dirty="0"/>
              <a:t>&gt;0 and </a:t>
            </a:r>
            <a:r>
              <a:rPr lang="en-US" dirty="0" err="1"/>
              <a:t>no_of_children</a:t>
            </a:r>
            <a:r>
              <a:rPr lang="en-US" dirty="0"/>
              <a:t>&gt;0;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407153-9506-6011-238B-5F621E18E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99087"/>
              </p:ext>
            </p:extLst>
          </p:nvPr>
        </p:nvGraphicFramePr>
        <p:xfrm>
          <a:off x="1630836" y="3711804"/>
          <a:ext cx="19984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242">
                  <a:extLst>
                    <a:ext uri="{9D8B030D-6E8A-4147-A177-3AD203B41FA5}">
                      <a16:colId xmlns:a16="http://schemas.microsoft.com/office/drawing/2014/main" val="2518156738"/>
                    </a:ext>
                  </a:extLst>
                </a:gridCol>
                <a:gridCol w="999242">
                  <a:extLst>
                    <a:ext uri="{9D8B030D-6E8A-4147-A177-3AD203B41FA5}">
                      <a16:colId xmlns:a16="http://schemas.microsoft.com/office/drawing/2014/main" val="255479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children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99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572940"/>
                  </a:ext>
                </a:extLst>
              </a:tr>
            </a:tbl>
          </a:graphicData>
        </a:graphic>
      </p:graphicFrame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3BEBB99-042A-6D7D-5827-647B611F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599660" y="4751109"/>
            <a:ext cx="3592340" cy="210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80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83E8-4828-3132-FBBA-ACF7DDEB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11. What is the average number of weekend nights for reservations involving children?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2241C-92B7-1F7C-1A9C-BF44C2F1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select  avg(</a:t>
            </a:r>
            <a:r>
              <a:rPr lang="en-US" dirty="0" err="1"/>
              <a:t>no_of_weekend_nights</a:t>
            </a:r>
            <a:r>
              <a:rPr lang="en-US" dirty="0"/>
              <a:t>) as weekend from `hotel reservation dataset` where </a:t>
            </a:r>
            <a:r>
              <a:rPr lang="en-US" dirty="0" err="1"/>
              <a:t>no_of_children</a:t>
            </a:r>
            <a:r>
              <a:rPr lang="en-US" dirty="0"/>
              <a:t>&gt;0;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407153-9506-6011-238B-5F621E18E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837988"/>
              </p:ext>
            </p:extLst>
          </p:nvPr>
        </p:nvGraphicFramePr>
        <p:xfrm>
          <a:off x="1630835" y="3711804"/>
          <a:ext cx="22954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428">
                  <a:extLst>
                    <a:ext uri="{9D8B030D-6E8A-4147-A177-3AD203B41FA5}">
                      <a16:colId xmlns:a16="http://schemas.microsoft.com/office/drawing/2014/main" val="2518156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Avg_no_of_weekend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99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572940"/>
                  </a:ext>
                </a:extLst>
              </a:tr>
            </a:tbl>
          </a:graphicData>
        </a:graphic>
      </p:graphicFrame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3BEBB99-042A-6D7D-5827-647B611F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599660" y="4751109"/>
            <a:ext cx="3592340" cy="210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8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83E8-4828-3132-FBBA-ACF7DDEB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11. What is the average number of weekend nights for reservations involving children?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2241C-92B7-1F7C-1A9C-BF44C2F1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select  avg(</a:t>
            </a:r>
            <a:r>
              <a:rPr lang="en-US" dirty="0" err="1"/>
              <a:t>no_of_weekend_nights</a:t>
            </a:r>
            <a:r>
              <a:rPr lang="en-US" dirty="0"/>
              <a:t>) as weekend from `hotel reservation dataset` where </a:t>
            </a:r>
            <a:r>
              <a:rPr lang="en-US" dirty="0" err="1"/>
              <a:t>no_of_children</a:t>
            </a:r>
            <a:r>
              <a:rPr lang="en-US" dirty="0"/>
              <a:t>&gt;0;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407153-9506-6011-238B-5F621E18ECB4}"/>
              </a:ext>
            </a:extLst>
          </p:cNvPr>
          <p:cNvGraphicFramePr>
            <a:graphicFrameLocks noGrp="1"/>
          </p:cNvGraphicFramePr>
          <p:nvPr/>
        </p:nvGraphicFramePr>
        <p:xfrm>
          <a:off x="1630835" y="3711804"/>
          <a:ext cx="22954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428">
                  <a:extLst>
                    <a:ext uri="{9D8B030D-6E8A-4147-A177-3AD203B41FA5}">
                      <a16:colId xmlns:a16="http://schemas.microsoft.com/office/drawing/2014/main" val="2518156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Avg_no_of_weekend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99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572940"/>
                  </a:ext>
                </a:extLst>
              </a:tr>
            </a:tbl>
          </a:graphicData>
        </a:graphic>
      </p:graphicFrame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3BEBB99-042A-6D7D-5827-647B611F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599660" y="4751109"/>
            <a:ext cx="3592340" cy="210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0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6837-1C36-1E57-F343-3FB45ED54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59" y="270857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12. How many reservations were made in each month of the year?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4ACB-E536-21BE-F8EF-4B75B3DE6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4952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SELECT     YEAR(STR_TO_DATE(</a:t>
            </a:r>
            <a:r>
              <a:rPr lang="en-US" sz="2000" dirty="0" err="1"/>
              <a:t>arrival_date</a:t>
            </a:r>
            <a:r>
              <a:rPr lang="en-US" sz="2000" dirty="0"/>
              <a:t>, '%d-%m-%Y')) AS year,   </a:t>
            </a:r>
          </a:p>
          <a:p>
            <a:pPr marL="0" indent="0">
              <a:buNone/>
            </a:pPr>
            <a:r>
              <a:rPr lang="en-US" sz="2000" dirty="0"/>
              <a:t>    MONTH(STR_TO_DATE(</a:t>
            </a:r>
            <a:r>
              <a:rPr lang="en-US" sz="2000" dirty="0" err="1"/>
              <a:t>arrival_date</a:t>
            </a:r>
            <a:r>
              <a:rPr lang="en-US" sz="2000" dirty="0"/>
              <a:t>, '%d-%m-%Y')) AS month,   </a:t>
            </a:r>
          </a:p>
          <a:p>
            <a:pPr marL="0" indent="0">
              <a:buNone/>
            </a:pPr>
            <a:r>
              <a:rPr lang="en-US" sz="2000" dirty="0"/>
              <a:t>   COUNT(*) AS </a:t>
            </a:r>
            <a:r>
              <a:rPr lang="en-US" sz="2000" dirty="0" err="1"/>
              <a:t>reservations_countFROM</a:t>
            </a:r>
            <a:r>
              <a:rPr lang="en-US" sz="2000" dirty="0"/>
              <a:t>     `hotel reservation dataset`</a:t>
            </a:r>
          </a:p>
          <a:p>
            <a:pPr marL="0" indent="0">
              <a:buNone/>
            </a:pPr>
            <a:r>
              <a:rPr lang="en-US" sz="2000" dirty="0"/>
              <a:t>    GROUP BY     year,  month   order BY     year, month;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endParaRPr lang="en-IN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5421E3-30BA-D1FF-4080-9D4B3A274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737207"/>
              </p:ext>
            </p:extLst>
          </p:nvPr>
        </p:nvGraphicFramePr>
        <p:xfrm>
          <a:off x="1089319" y="2468880"/>
          <a:ext cx="8127999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072453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06207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1208645"/>
                    </a:ext>
                  </a:extLst>
                </a:gridCol>
              </a:tblGrid>
              <a:tr h="204987"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Count_of_reservation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298938"/>
                  </a:ext>
                </a:extLst>
              </a:tr>
              <a:tr h="204987">
                <a:tc>
                  <a:txBody>
                    <a:bodyPr/>
                    <a:lstStyle/>
                    <a:p>
                      <a:r>
                        <a:rPr lang="en-IN" dirty="0"/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8487806"/>
                  </a:ext>
                </a:extLst>
              </a:tr>
              <a:tr h="204987">
                <a:tc>
                  <a:txBody>
                    <a:bodyPr/>
                    <a:lstStyle/>
                    <a:p>
                      <a:r>
                        <a:rPr lang="en-IN"/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313518"/>
                  </a:ext>
                </a:extLst>
              </a:tr>
              <a:tr h="204987">
                <a:tc>
                  <a:txBody>
                    <a:bodyPr/>
                    <a:lstStyle/>
                    <a:p>
                      <a:r>
                        <a:rPr lang="en-IN"/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8156356"/>
                  </a:ext>
                </a:extLst>
              </a:tr>
              <a:tr h="204987">
                <a:tc>
                  <a:txBody>
                    <a:bodyPr/>
                    <a:lstStyle/>
                    <a:p>
                      <a:r>
                        <a:rPr lang="en-IN"/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0504074"/>
                  </a:ext>
                </a:extLst>
              </a:tr>
              <a:tr h="204987">
                <a:tc>
                  <a:txBody>
                    <a:bodyPr/>
                    <a:lstStyle/>
                    <a:p>
                      <a:r>
                        <a:rPr lang="en-IN"/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560170"/>
                  </a:ext>
                </a:extLst>
              </a:tr>
              <a:tr h="204987">
                <a:tc>
                  <a:txBody>
                    <a:bodyPr/>
                    <a:lstStyle/>
                    <a:p>
                      <a:r>
                        <a:rPr lang="en-IN"/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780617"/>
                  </a:ext>
                </a:extLst>
              </a:tr>
              <a:tr h="204987">
                <a:tc>
                  <a:txBody>
                    <a:bodyPr/>
                    <a:lstStyle/>
                    <a:p>
                      <a:r>
                        <a:rPr lang="en-IN"/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8848879"/>
                  </a:ext>
                </a:extLst>
              </a:tr>
              <a:tr h="204987">
                <a:tc>
                  <a:txBody>
                    <a:bodyPr/>
                    <a:lstStyle/>
                    <a:p>
                      <a:r>
                        <a:rPr lang="en-IN"/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930132"/>
                  </a:ext>
                </a:extLst>
              </a:tr>
              <a:tr h="204987">
                <a:tc>
                  <a:txBody>
                    <a:bodyPr/>
                    <a:lstStyle/>
                    <a:p>
                      <a:r>
                        <a:rPr lang="en-IN"/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091331"/>
                  </a:ext>
                </a:extLst>
              </a:tr>
              <a:tr h="204987">
                <a:tc>
                  <a:txBody>
                    <a:bodyPr/>
                    <a:lstStyle/>
                    <a:p>
                      <a:r>
                        <a:rPr lang="en-IN"/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579643"/>
                  </a:ext>
                </a:extLst>
              </a:tr>
              <a:tr h="204987">
                <a:tc>
                  <a:txBody>
                    <a:bodyPr/>
                    <a:lstStyle/>
                    <a:p>
                      <a:r>
                        <a:rPr lang="en-IN"/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1831143"/>
                  </a:ext>
                </a:extLst>
              </a:tr>
            </a:tbl>
          </a:graphicData>
        </a:graphic>
      </p:graphicFrame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B43F292-6447-D130-3F9B-D11379CC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599660" y="4751109"/>
            <a:ext cx="3592340" cy="210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65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27D3-B905-24BC-667D-22A5390B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13.</a:t>
            </a:r>
            <a:br>
              <a:rPr lang="en-US" sz="2000" b="1" dirty="0">
                <a:latin typeface="+mn-lt"/>
              </a:rPr>
            </a:br>
            <a:r>
              <a:rPr lang="en-US" sz="2000" b="1" dirty="0">
                <a:latin typeface="+mn-lt"/>
              </a:rPr>
              <a:t> What is the average number of nights (both weekend and weekday) spent by guests for each   room type?</a:t>
            </a:r>
            <a:endParaRPr lang="en-IN" sz="2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7CA99-930E-5F7B-F6B1-A01E35BB7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distinct </a:t>
            </a:r>
            <a:r>
              <a:rPr lang="en-US" dirty="0" err="1"/>
              <a:t>room_type_reserved,avg</a:t>
            </a:r>
            <a:r>
              <a:rPr lang="en-US" dirty="0"/>
              <a:t>(</a:t>
            </a:r>
            <a:r>
              <a:rPr lang="en-US" dirty="0" err="1"/>
              <a:t>no_of_weekend_nights</a:t>
            </a:r>
            <a:r>
              <a:rPr lang="en-US" dirty="0"/>
              <a:t>) over(partition by </a:t>
            </a:r>
            <a:r>
              <a:rPr lang="en-US" dirty="0" err="1"/>
              <a:t>room_type_reserved</a:t>
            </a:r>
            <a:r>
              <a:rPr lang="en-US" dirty="0"/>
              <a:t>) as weekend , avg(</a:t>
            </a:r>
            <a:r>
              <a:rPr lang="en-US" dirty="0" err="1"/>
              <a:t>no_of_week_nights</a:t>
            </a:r>
            <a:r>
              <a:rPr lang="en-US" dirty="0"/>
              <a:t>) over(partition by </a:t>
            </a:r>
            <a:r>
              <a:rPr lang="en-US" dirty="0" err="1"/>
              <a:t>room_type_reserved</a:t>
            </a:r>
            <a:r>
              <a:rPr lang="en-US" dirty="0"/>
              <a:t>) as weekdays from `hotel reservation dataset` ;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3A4E09-BCAA-861A-F494-7B0904E6E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879358"/>
              </p:ext>
            </p:extLst>
          </p:nvPr>
        </p:nvGraphicFramePr>
        <p:xfrm>
          <a:off x="1211868" y="3630454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537947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650839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13807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Room_type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29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Room_Type</a:t>
                      </a:r>
                      <a:r>
                        <a:rPr lang="en-IN" dirty="0"/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0.7884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2.0899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99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Room_Type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2.0000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99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Room_Type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1.0923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2.7077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812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Room_Type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2.5000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83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Room_Type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1.0556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2.5556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0492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Room_Type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1.6667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121957"/>
                  </a:ext>
                </a:extLst>
              </a:tr>
            </a:tbl>
          </a:graphicData>
        </a:graphic>
      </p:graphicFrame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14A5EDE-6F96-1C49-2A60-74F4F0DC3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599660" y="4751109"/>
            <a:ext cx="3592340" cy="210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90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82A0B-7085-E48C-B613-66CB8AFA0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14.</a:t>
            </a:r>
            <a:br>
              <a:rPr lang="en-US" sz="2000" b="1" dirty="0">
                <a:latin typeface="+mn-lt"/>
              </a:rPr>
            </a:br>
            <a:r>
              <a:rPr lang="en-US" sz="2000" b="1" dirty="0">
                <a:latin typeface="+mn-lt"/>
              </a:rPr>
              <a:t> For reservations involving children, what is the most common room type, and what is the average price for that room type?</a:t>
            </a:r>
            <a:endParaRPr lang="en-IN" sz="2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67189-6175-8241-7BE9-D237722CF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831"/>
            <a:ext cx="10515600" cy="4351338"/>
          </a:xfrm>
        </p:spPr>
        <p:txBody>
          <a:bodyPr/>
          <a:lstStyle/>
          <a:p>
            <a:r>
              <a:rPr lang="en-US" dirty="0"/>
              <a:t> with </a:t>
            </a:r>
            <a:r>
              <a:rPr lang="en-US" dirty="0" err="1"/>
              <a:t>cte</a:t>
            </a:r>
            <a:r>
              <a:rPr lang="en-US" dirty="0"/>
              <a:t> as ( select count(</a:t>
            </a:r>
            <a:r>
              <a:rPr lang="en-US" dirty="0" err="1"/>
              <a:t>room_type_reserved</a:t>
            </a:r>
            <a:r>
              <a:rPr lang="en-US" dirty="0"/>
              <a:t>) as </a:t>
            </a:r>
            <a:r>
              <a:rPr lang="en-US" dirty="0" err="1"/>
              <a:t>room_cnt,room_type_reserved,avg</a:t>
            </a:r>
            <a:r>
              <a:rPr lang="en-US" dirty="0"/>
              <a:t>(</a:t>
            </a:r>
            <a:r>
              <a:rPr lang="en-US" dirty="0" err="1"/>
              <a:t>avg_price_per_room</a:t>
            </a:r>
            <a:r>
              <a:rPr lang="en-US" dirty="0"/>
              <a:t>) as </a:t>
            </a:r>
            <a:r>
              <a:rPr lang="en-US" dirty="0" err="1"/>
              <a:t>average_price</a:t>
            </a:r>
            <a:r>
              <a:rPr lang="en-US" dirty="0"/>
              <a:t> from `hotel reservation dataset` </a:t>
            </a:r>
          </a:p>
          <a:p>
            <a:pPr marL="0" indent="0">
              <a:buNone/>
            </a:pPr>
            <a:r>
              <a:rPr lang="en-US" dirty="0"/>
              <a:t>  	where </a:t>
            </a:r>
            <a:r>
              <a:rPr lang="en-US" dirty="0" err="1"/>
              <a:t>no_of_children</a:t>
            </a:r>
            <a:r>
              <a:rPr lang="en-US" dirty="0"/>
              <a:t>&gt;0 group by 2 order by 1 desc ) </a:t>
            </a:r>
          </a:p>
          <a:p>
            <a:pPr marL="0" indent="0">
              <a:buNone/>
            </a:pPr>
            <a:r>
              <a:rPr lang="en-US" dirty="0"/>
              <a:t>	select </a:t>
            </a:r>
            <a:r>
              <a:rPr lang="en-US" dirty="0" err="1"/>
              <a:t>room_type_reserved</a:t>
            </a:r>
            <a:r>
              <a:rPr lang="en-US" dirty="0"/>
              <a:t>, </a:t>
            </a:r>
            <a:r>
              <a:rPr lang="en-US" dirty="0" err="1"/>
              <a:t>room_cnt</a:t>
            </a:r>
            <a:r>
              <a:rPr lang="en-US" dirty="0"/>
              <a:t>, </a:t>
            </a:r>
            <a:r>
              <a:rPr lang="en-US" dirty="0" err="1"/>
              <a:t>average_price</a:t>
            </a:r>
            <a:r>
              <a:rPr lang="en-US" dirty="0"/>
              <a:t> from </a:t>
            </a:r>
            <a:r>
              <a:rPr lang="en-US" dirty="0" err="1"/>
              <a:t>cte</a:t>
            </a:r>
            <a:r>
              <a:rPr lang="en-US" dirty="0"/>
              <a:t> 	order by </a:t>
            </a:r>
            <a:r>
              <a:rPr lang="en-US" dirty="0" err="1"/>
              <a:t>room_cnt</a:t>
            </a:r>
            <a:r>
              <a:rPr lang="en-US" dirty="0"/>
              <a:t> desc limit 1;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BAFAE2-BEA8-9EAC-F6F2-FBBEC6077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330797"/>
              </p:ext>
            </p:extLst>
          </p:nvPr>
        </p:nvGraphicFramePr>
        <p:xfrm>
          <a:off x="1070467" y="4130145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821997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41844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96759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room_type_reserved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room_cnt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average_price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435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Room_Type</a:t>
                      </a:r>
                      <a:r>
                        <a:rPr lang="en-IN" dirty="0"/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0.7884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2.0899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0337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Room_Type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2.0000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77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Room_Type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1.0923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2.7077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61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Room_Type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2.5000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08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Room_Type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1.0556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2.5556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53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Room_Type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1.6667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1059097"/>
                  </a:ext>
                </a:extLst>
              </a:tr>
            </a:tbl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236011-4F2D-2855-263F-A9C2BC0C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599660" y="4751109"/>
            <a:ext cx="3592340" cy="210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84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850A-9756-35E3-EFC1-477EDED9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15. Find the market segment type that generates the highest average price per room.</a:t>
            </a:r>
            <a:endParaRPr lang="en-IN" sz="2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AA93F-0A47-6EF8-CBC5-E15798EB6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market_segment_type,avg</a:t>
            </a:r>
            <a:r>
              <a:rPr lang="en-US" dirty="0"/>
              <a:t>(</a:t>
            </a:r>
            <a:r>
              <a:rPr lang="en-US" dirty="0" err="1"/>
              <a:t>avg_price_per_room</a:t>
            </a:r>
            <a:r>
              <a:rPr lang="en-US" dirty="0"/>
              <a:t>) from `hotel reservation dataset` group by 1 order by 2 desc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A4DD60-D62B-13ED-7F5F-43FB6BBC2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685810"/>
              </p:ext>
            </p:extLst>
          </p:nvPr>
        </p:nvGraphicFramePr>
        <p:xfrm>
          <a:off x="1164734" y="305816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940882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00395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market_segment_type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avg_price_per_room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18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Online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112.45521235521232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624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Aviation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67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Offline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89.98171428571426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16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Corporate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82.4011111111111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06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Complementary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2.5357142857142856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9844522"/>
                  </a:ext>
                </a:extLst>
              </a:tr>
            </a:tbl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309A22-6FC3-F523-60EB-A02CABF18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599660" y="4751109"/>
            <a:ext cx="3592340" cy="210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35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5678-C801-C5C6-EE2F-A61A2447A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Yu Gothic UI" panose="020B0500000000000000" pitchFamily="34" charset="-128"/>
                <a:ea typeface="Yu Gothic UI" panose="020B0500000000000000" pitchFamily="34" charset="-128"/>
              </a:rPr>
              <a:t>The hotel industry relies on data to make informed decisions and provide a better guest experience. </a:t>
            </a:r>
          </a:p>
          <a:p>
            <a:pPr lvl="0"/>
            <a:endParaRPr lang="en-US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lvl="0"/>
            <a:r>
              <a:rPr lang="en-US" dirty="0">
                <a:latin typeface="Yu Gothic UI" panose="020B0500000000000000" pitchFamily="34" charset="-128"/>
                <a:ea typeface="Yu Gothic UI" panose="020B0500000000000000" pitchFamily="34" charset="-128"/>
              </a:rPr>
              <a:t>In this project, I will work with a hotel reservation dataset to gain insights into guest preferences, booking trends, and other key factors that impact the hotel's operations.</a:t>
            </a:r>
          </a:p>
          <a:p>
            <a:pPr lvl="0"/>
            <a:endParaRPr lang="en-US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28600" marR="0" lvl="0" indent="-22860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Yu Gothic UI" panose="020B0500000000000000" pitchFamily="34" charset="-128"/>
                <a:ea typeface="Yu Gothic UI" panose="020B0500000000000000" pitchFamily="34" charset="-128"/>
              </a:rPr>
              <a:t> I will use SQL to query and </a:t>
            </a:r>
            <a:r>
              <a:rPr lang="en-US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analyse</a:t>
            </a:r>
            <a:r>
              <a:rPr lang="en-US" dirty="0">
                <a:latin typeface="Yu Gothic UI" panose="020B0500000000000000" pitchFamily="34" charset="-128"/>
                <a:ea typeface="Yu Gothic UI" panose="020B0500000000000000" pitchFamily="34" charset="-128"/>
              </a:rPr>
              <a:t> the data, as well as answer specific questions about the dataset.</a:t>
            </a:r>
          </a:p>
          <a:p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E4F2F3F-B578-539E-F8FB-8B8B156C9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690755" y="132348"/>
            <a:ext cx="2501245" cy="65933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C5B47834-BEED-3BDA-5A31-A392D901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+mn-lt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520500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E8AB-AFF9-0527-B18A-805F72804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464" y="2212779"/>
            <a:ext cx="10515600" cy="1325563"/>
          </a:xfrm>
        </p:spPr>
        <p:txBody>
          <a:bodyPr>
            <a:normAutofit/>
          </a:bodyPr>
          <a:lstStyle/>
          <a:p>
            <a:r>
              <a:rPr lang="en-IN" sz="6000" b="1" dirty="0">
                <a:latin typeface="+mn-lt"/>
              </a:rPr>
              <a:t>THANKYOU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AF6D81-AE3C-E569-F0CC-CC25D8089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3648378" y="1825624"/>
            <a:ext cx="7705422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3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4B4E-D7DB-65FF-0363-3AE36FE27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297"/>
            <a:ext cx="10515600" cy="775518"/>
          </a:xfrm>
        </p:spPr>
        <p:txBody>
          <a:bodyPr/>
          <a:lstStyle/>
          <a:p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What does good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0CBD1-7195-B599-A330-C8D382C94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644"/>
            <a:ext cx="10515600" cy="5618375"/>
          </a:xfrm>
        </p:spPr>
        <p:txBody>
          <a:bodyPr>
            <a:noAutofit/>
          </a:bodyPr>
          <a:lstStyle/>
          <a:p>
            <a:r>
              <a:rPr lang="en-US" sz="1400" dirty="0"/>
              <a:t>1. What is the total number of reservations in the dataset?</a:t>
            </a:r>
          </a:p>
          <a:p>
            <a:r>
              <a:rPr lang="en-US" sz="1400" dirty="0"/>
              <a:t>2. Which meal plan is the most popular among guests?</a:t>
            </a:r>
          </a:p>
          <a:p>
            <a:r>
              <a:rPr lang="en-US" sz="1400" dirty="0"/>
              <a:t>3. What is the average price per room for reservations involving children?</a:t>
            </a:r>
          </a:p>
          <a:p>
            <a:r>
              <a:rPr lang="en-US" sz="1400" dirty="0"/>
              <a:t>4. How many reservations were made for the year 20XX (replace XX with the desired year)?</a:t>
            </a:r>
          </a:p>
          <a:p>
            <a:r>
              <a:rPr lang="en-US" sz="1400" dirty="0"/>
              <a:t>5. What is the most commonly booked room type?</a:t>
            </a:r>
          </a:p>
          <a:p>
            <a:r>
              <a:rPr lang="en-US" sz="1400" dirty="0"/>
              <a:t>6. How many reservations fall on a weekend (</a:t>
            </a:r>
            <a:r>
              <a:rPr lang="en-US" sz="1400" dirty="0" err="1"/>
              <a:t>no_of_weekend_nights</a:t>
            </a:r>
            <a:r>
              <a:rPr lang="en-US" sz="1400" dirty="0"/>
              <a:t> &gt; 0)?</a:t>
            </a:r>
          </a:p>
          <a:p>
            <a:r>
              <a:rPr lang="en-US" sz="1400" dirty="0"/>
              <a:t>7. What is the highest and lowest lead time for reservations?</a:t>
            </a:r>
          </a:p>
          <a:p>
            <a:r>
              <a:rPr lang="en-US" sz="1400" dirty="0"/>
              <a:t>8. What is the most common market segment type for reservations?</a:t>
            </a:r>
          </a:p>
          <a:p>
            <a:r>
              <a:rPr lang="en-US" sz="1400" dirty="0"/>
              <a:t>9. How many reservations have a booking status of "Confirmed"?</a:t>
            </a:r>
          </a:p>
          <a:p>
            <a:r>
              <a:rPr lang="en-US" sz="1400" dirty="0"/>
              <a:t>10. What is the total number of adults and children across all reservations?</a:t>
            </a:r>
          </a:p>
          <a:p>
            <a:r>
              <a:rPr lang="en-US" sz="1400" dirty="0"/>
              <a:t>11. What is the average number of weekend nights for reservations involving children?</a:t>
            </a:r>
          </a:p>
          <a:p>
            <a:r>
              <a:rPr lang="en-US" sz="1400" dirty="0"/>
              <a:t>12. How many reservations were made in each month of the year?</a:t>
            </a:r>
          </a:p>
          <a:p>
            <a:r>
              <a:rPr lang="en-US" sz="1400" dirty="0"/>
              <a:t>13. What is the average number of nights (both weekend and weekday) spent by guests for each room</a:t>
            </a:r>
          </a:p>
          <a:p>
            <a:r>
              <a:rPr lang="en-US" sz="1400" dirty="0"/>
              <a:t>type?</a:t>
            </a:r>
          </a:p>
          <a:p>
            <a:r>
              <a:rPr lang="en-US" sz="1400" dirty="0"/>
              <a:t>14. For reservations involving children, what is the most common room type, and what is the average</a:t>
            </a:r>
          </a:p>
          <a:p>
            <a:r>
              <a:rPr lang="en-US" sz="1400" dirty="0"/>
              <a:t>price for that room type?</a:t>
            </a:r>
          </a:p>
          <a:p>
            <a:r>
              <a:rPr lang="en-US" sz="1400" dirty="0"/>
              <a:t>15. Find the market segment type that generates the highest average price per room.</a:t>
            </a:r>
            <a:endParaRPr lang="en-IN" sz="1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AE684D0-9ED0-24F5-24C6-23D72A8D6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767139" y="4967926"/>
            <a:ext cx="3424861" cy="189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71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C9A2-F790-B867-7D82-8BCB883B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486"/>
            <a:ext cx="10515600" cy="612743"/>
          </a:xfrm>
        </p:spPr>
        <p:txBody>
          <a:bodyPr>
            <a:normAutofit fontScale="90000"/>
          </a:bodyPr>
          <a:lstStyle/>
          <a:p>
            <a:r>
              <a:rPr lang="en-IN" sz="2200" b="1" dirty="0">
                <a:latin typeface="+mn-lt"/>
              </a:rPr>
              <a:t>1</a:t>
            </a:r>
            <a:r>
              <a:rPr lang="en-US" sz="4400" b="1" dirty="0">
                <a:latin typeface="+mn-lt"/>
              </a:rPr>
              <a:t> </a:t>
            </a:r>
            <a:r>
              <a:rPr lang="en-US" sz="2200" b="1" dirty="0">
                <a:latin typeface="+mn-lt"/>
              </a:rPr>
              <a:t>What is the total number of reservations in the dataset?</a:t>
            </a:r>
            <a:br>
              <a:rPr lang="en-US" sz="4400" b="1" dirty="0">
                <a:latin typeface="+mn-lt"/>
              </a:rPr>
            </a:br>
            <a:endParaRPr lang="en-IN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81F9-C953-200E-1258-6D0B48A2D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229"/>
            <a:ext cx="10515600" cy="5111734"/>
          </a:xfrm>
        </p:spPr>
        <p:txBody>
          <a:bodyPr/>
          <a:lstStyle/>
          <a:p>
            <a:r>
              <a:rPr lang="en-US" dirty="0"/>
              <a:t>use internship_1stproject;</a:t>
            </a:r>
          </a:p>
          <a:p>
            <a:r>
              <a:rPr lang="en-US" dirty="0"/>
              <a:t>SELECT * FROM `hotel reservation dataset`;</a:t>
            </a:r>
          </a:p>
          <a:p>
            <a:r>
              <a:rPr lang="en-US" dirty="0"/>
              <a:t>SELECT count(</a:t>
            </a:r>
            <a:r>
              <a:rPr lang="en-US" dirty="0" err="1"/>
              <a:t>Booking_ID</a:t>
            </a:r>
            <a:r>
              <a:rPr lang="en-US" dirty="0"/>
              <a:t>) as reserved FROM `hotel reservation dataset` ;</a:t>
            </a:r>
          </a:p>
          <a:p>
            <a:r>
              <a:rPr lang="en-US" dirty="0"/>
              <a:t>Output: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3DE515-8AE3-2787-E108-057819D13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196531"/>
              </p:ext>
            </p:extLst>
          </p:nvPr>
        </p:nvGraphicFramePr>
        <p:xfrm>
          <a:off x="1904213" y="3509999"/>
          <a:ext cx="10652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30">
                  <a:extLst>
                    <a:ext uri="{9D8B030D-6E8A-4147-A177-3AD203B41FA5}">
                      <a16:colId xmlns:a16="http://schemas.microsoft.com/office/drawing/2014/main" val="3732217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93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94917"/>
                  </a:ext>
                </a:extLst>
              </a:tr>
            </a:tbl>
          </a:graphicData>
        </a:graphic>
      </p:graphicFrame>
      <p:pic>
        <p:nvPicPr>
          <p:cNvPr id="6" name="Graphic 5">
            <a:extLst>
              <a:ext uri="{FF2B5EF4-FFF2-40B4-BE49-F238E27FC236}">
                <a16:creationId xmlns:a16="http://schemas.microsoft.com/office/drawing/2014/main" id="{490CB93F-40D6-C139-8C9F-B68EFDA40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767139" y="4904345"/>
            <a:ext cx="3424861" cy="189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2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95AF-B818-12B3-BD95-AD6DF6127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606"/>
            <a:ext cx="10515600" cy="530421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latin typeface="+mn-lt"/>
              </a:rPr>
              <a:t>2. Which meal plan is the most popular among guests?</a:t>
            </a:r>
            <a:br>
              <a:rPr lang="en-US" sz="2000" dirty="0"/>
            </a:br>
            <a:endParaRPr lang="en-IN" sz="2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2F5CD-A555-9F16-EADA-9E92ECEB7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204"/>
            <a:ext cx="10515600" cy="5036320"/>
          </a:xfrm>
        </p:spPr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type_of_meal_plan</a:t>
            </a:r>
            <a:r>
              <a:rPr lang="en-US" dirty="0"/>
              <a:t>, count(</a:t>
            </a:r>
            <a:r>
              <a:rPr lang="en-US" dirty="0" err="1"/>
              <a:t>type_of_meal_plan</a:t>
            </a:r>
            <a:r>
              <a:rPr lang="en-US" dirty="0"/>
              <a:t>) as </a:t>
            </a:r>
            <a:r>
              <a:rPr lang="en-US" dirty="0" err="1"/>
              <a:t>favourite_meal</a:t>
            </a:r>
            <a:r>
              <a:rPr lang="en-US" dirty="0"/>
              <a:t> from `hotel reservation dataset` </a:t>
            </a:r>
          </a:p>
          <a:p>
            <a:pPr marL="0" indent="0">
              <a:buNone/>
            </a:pPr>
            <a:r>
              <a:rPr lang="en-US" dirty="0"/>
              <a:t>   group by 1 order by 2 desc;</a:t>
            </a:r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EF7E8B-0CE3-47AD-C8CD-BA7A5C7C1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451389"/>
              </p:ext>
            </p:extLst>
          </p:nvPr>
        </p:nvGraphicFramePr>
        <p:xfrm>
          <a:off x="1178347" y="3302611"/>
          <a:ext cx="43928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447">
                  <a:extLst>
                    <a:ext uri="{9D8B030D-6E8A-4147-A177-3AD203B41FA5}">
                      <a16:colId xmlns:a16="http://schemas.microsoft.com/office/drawing/2014/main" val="3351483945"/>
                    </a:ext>
                  </a:extLst>
                </a:gridCol>
                <a:gridCol w="2196447">
                  <a:extLst>
                    <a:ext uri="{9D8B030D-6E8A-4147-A177-3AD203B41FA5}">
                      <a16:colId xmlns:a16="http://schemas.microsoft.com/office/drawing/2014/main" val="1294895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Type_of_meal_plan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Favourite_meal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007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Meal Plan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527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20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Not Selected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59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Meal Plan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907808"/>
                  </a:ext>
                </a:extLst>
              </a:tr>
            </a:tbl>
          </a:graphicData>
        </a:graphic>
      </p:graphicFrame>
      <p:pic>
        <p:nvPicPr>
          <p:cNvPr id="6" name="Graphic 5">
            <a:extLst>
              <a:ext uri="{FF2B5EF4-FFF2-40B4-BE49-F238E27FC236}">
                <a16:creationId xmlns:a16="http://schemas.microsoft.com/office/drawing/2014/main" id="{0D5A1899-24DB-5773-A93F-1E0804721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203446" y="4656841"/>
            <a:ext cx="3988555" cy="220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84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DA92-E071-C525-9461-D1E363CA4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30" y="959013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latin typeface="+mn-lt"/>
              </a:rPr>
              <a:t>3. What is the average price per room for reservations involving children?</a:t>
            </a:r>
            <a:br>
              <a:rPr lang="en-US" sz="4400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3DD7A2-F978-E247-AF5D-6B6C686A9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766928" y="4966055"/>
            <a:ext cx="3425072" cy="18919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015439-8D01-7B10-0710-83D2DD6595D2}"/>
              </a:ext>
            </a:extLst>
          </p:cNvPr>
          <p:cNvSpPr txBox="1"/>
          <p:nvPr/>
        </p:nvSpPr>
        <p:spPr>
          <a:xfrm>
            <a:off x="907330" y="1696825"/>
            <a:ext cx="96978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SELECT </a:t>
            </a:r>
            <a:r>
              <a:rPr lang="en-IN" sz="2800" dirty="0" err="1"/>
              <a:t>avg</a:t>
            </a:r>
            <a:r>
              <a:rPr lang="en-IN" sz="2800" dirty="0"/>
              <a:t>(</a:t>
            </a:r>
            <a:r>
              <a:rPr lang="en-IN" sz="2800" dirty="0" err="1"/>
              <a:t>avg_price_per_room</a:t>
            </a:r>
            <a:r>
              <a:rPr lang="en-IN" sz="2800" dirty="0"/>
              <a:t>)  from `hotel reservation dataset` where </a:t>
            </a:r>
            <a:r>
              <a:rPr lang="en-IN" sz="2800" dirty="0" err="1"/>
              <a:t>no_of_children</a:t>
            </a:r>
            <a:r>
              <a:rPr lang="en-IN" sz="2800" dirty="0"/>
              <a:t> &gt;0 order by 1 </a:t>
            </a:r>
            <a:r>
              <a:rPr lang="en-IN" sz="2800" dirty="0" err="1"/>
              <a:t>desc</a:t>
            </a:r>
            <a:r>
              <a:rPr lang="en-IN" sz="2800" dirty="0"/>
              <a:t>;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E7FA167-1988-A573-80E4-00091FC68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394455"/>
              </p:ext>
            </p:extLst>
          </p:nvPr>
        </p:nvGraphicFramePr>
        <p:xfrm>
          <a:off x="1485245" y="2839469"/>
          <a:ext cx="24740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013">
                  <a:extLst>
                    <a:ext uri="{9D8B030D-6E8A-4147-A177-3AD203B41FA5}">
                      <a16:colId xmlns:a16="http://schemas.microsoft.com/office/drawing/2014/main" val="1924989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dirty="0" err="1"/>
                        <a:t>avg_price_per_room</a:t>
                      </a:r>
                      <a:r>
                        <a:rPr lang="en-IN" sz="1800" dirty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09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144.56833333333336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278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412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866C-4E8A-EE69-659B-49488E0A2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6527"/>
            <a:ext cx="10515600" cy="671823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latin typeface="+mn-lt"/>
              </a:rPr>
              <a:t>4. How many reservations were made for the year 20XX (replace XX with the desired year)?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CF7AC-253F-5BF4-7E1D-68BC58A5B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593"/>
            <a:ext cx="10515600" cy="4744089"/>
          </a:xfrm>
        </p:spPr>
        <p:txBody>
          <a:bodyPr/>
          <a:lstStyle/>
          <a:p>
            <a:r>
              <a:rPr lang="en-US" dirty="0"/>
              <a:t>SELECT COUNT(</a:t>
            </a:r>
            <a:r>
              <a:rPr lang="en-US" dirty="0" err="1"/>
              <a:t>arrival_date</a:t>
            </a:r>
            <a:r>
              <a:rPr lang="en-US" dirty="0"/>
              <a:t>) AS </a:t>
            </a:r>
            <a:r>
              <a:rPr lang="en-US" dirty="0" err="1"/>
              <a:t>reservations_count</a:t>
            </a:r>
            <a:r>
              <a:rPr lang="en-US" dirty="0"/>
              <a:t> FROM `hotel reservation dataset`</a:t>
            </a:r>
          </a:p>
          <a:p>
            <a:pPr marL="0" indent="0">
              <a:buNone/>
            </a:pPr>
            <a:r>
              <a:rPr lang="en-US" dirty="0"/>
              <a:t>  WHERE YEAR(STR_TO_DATE(</a:t>
            </a:r>
            <a:r>
              <a:rPr lang="en-US" dirty="0" err="1"/>
              <a:t>arrival_date</a:t>
            </a:r>
            <a:r>
              <a:rPr lang="en-US" dirty="0"/>
              <a:t>, '%d-%m-%Y')) = 2018;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2503B26-4992-8D37-649E-55DABD3C2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599660" y="4751109"/>
            <a:ext cx="3592340" cy="2106891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625202-2798-BDF8-6FBC-F6EBA7584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218254"/>
              </p:ext>
            </p:extLst>
          </p:nvPr>
        </p:nvGraphicFramePr>
        <p:xfrm>
          <a:off x="1127027" y="3082565"/>
          <a:ext cx="2294903" cy="82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4903">
                  <a:extLst>
                    <a:ext uri="{9D8B030D-6E8A-4147-A177-3AD203B41FA5}">
                      <a16:colId xmlns:a16="http://schemas.microsoft.com/office/drawing/2014/main" val="1930258362"/>
                    </a:ext>
                  </a:extLst>
                </a:gridCol>
              </a:tblGrid>
              <a:tr h="414875">
                <a:tc>
                  <a:txBody>
                    <a:bodyPr/>
                    <a:lstStyle/>
                    <a:p>
                      <a:r>
                        <a:rPr lang="en-US" dirty="0" err="1"/>
                        <a:t>reservations_count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332246"/>
                  </a:ext>
                </a:extLst>
              </a:tr>
              <a:tr h="414875">
                <a:tc>
                  <a:txBody>
                    <a:bodyPr/>
                    <a:lstStyle/>
                    <a:p>
                      <a:r>
                        <a:rPr lang="en-IN" dirty="0"/>
                        <a:t>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784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926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39EC-573E-DBDB-19E4-EAA194720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723"/>
            <a:ext cx="10515600" cy="1325563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+mn-lt"/>
              </a:rPr>
              <a:t>5. How many reservations fall on a weekend (</a:t>
            </a:r>
            <a:r>
              <a:rPr lang="en-US" sz="2200" b="1" dirty="0" err="1">
                <a:latin typeface="+mn-lt"/>
              </a:rPr>
              <a:t>no_of_weekend_nights</a:t>
            </a:r>
            <a:r>
              <a:rPr lang="en-US" sz="2200" b="1" dirty="0">
                <a:latin typeface="+mn-lt"/>
              </a:rPr>
              <a:t> &gt; 0)?</a:t>
            </a:r>
            <a:br>
              <a:rPr lang="en-US" sz="4400" b="1" dirty="0"/>
            </a:br>
            <a:endParaRPr lang="en-IN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B1400BF-D362-7D14-362E-2A7E46DF1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460734"/>
              </p:ext>
            </p:extLst>
          </p:nvPr>
        </p:nvGraphicFramePr>
        <p:xfrm>
          <a:off x="1554639" y="2879939"/>
          <a:ext cx="26025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584">
                  <a:extLst>
                    <a:ext uri="{9D8B030D-6E8A-4147-A177-3AD203B41FA5}">
                      <a16:colId xmlns:a16="http://schemas.microsoft.com/office/drawing/2014/main" val="1798201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Reservations_weekend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802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74099"/>
                  </a:ext>
                </a:extLst>
              </a:tr>
            </a:tbl>
          </a:graphicData>
        </a:graphic>
      </p:graphicFrame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EEC94D7-8B71-E93F-BBA7-BCF5573DC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599660" y="4751109"/>
            <a:ext cx="3592340" cy="2106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99503A-C9C0-BBFE-9DE3-2B23E9B78306}"/>
              </a:ext>
            </a:extLst>
          </p:cNvPr>
          <p:cNvSpPr txBox="1"/>
          <p:nvPr/>
        </p:nvSpPr>
        <p:spPr>
          <a:xfrm>
            <a:off x="907329" y="1737559"/>
            <a:ext cx="96129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SELECT count(</a:t>
            </a:r>
            <a:r>
              <a:rPr lang="en-IN" sz="2800" dirty="0" err="1"/>
              <a:t>Booking_ID</a:t>
            </a:r>
            <a:r>
              <a:rPr lang="en-IN" sz="2800" dirty="0"/>
              <a:t>) from  `hotel reservation dataset` where </a:t>
            </a:r>
            <a:r>
              <a:rPr lang="en-IN" sz="2800" dirty="0" err="1"/>
              <a:t>no_of_weekend_nights</a:t>
            </a:r>
            <a:r>
              <a:rPr lang="en-IN" sz="2800" dirty="0"/>
              <a:t> &gt; 0;</a:t>
            </a:r>
          </a:p>
        </p:txBody>
      </p:sp>
    </p:spTree>
    <p:extLst>
      <p:ext uri="{BB962C8B-B14F-4D97-AF65-F5344CB8AC3E}">
        <p14:creationId xmlns:p14="http://schemas.microsoft.com/office/powerpoint/2010/main" val="1587614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50A4-E3D5-1E00-08E5-8A299A98A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409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latin typeface="+mn-lt"/>
              </a:rPr>
              <a:t>6. What is the most commonly booked room type?</a:t>
            </a:r>
            <a:br>
              <a:rPr lang="en-US" sz="2000" b="1" dirty="0">
                <a:latin typeface="+mn-lt"/>
              </a:rPr>
            </a:br>
            <a:endParaRPr lang="en-IN" sz="2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9471B-B1DF-F413-453A-903C3BF5E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15"/>
            <a:ext cx="10515600" cy="4659248"/>
          </a:xfrm>
        </p:spPr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room_type_reserved</a:t>
            </a:r>
            <a:r>
              <a:rPr lang="en-US" dirty="0"/>
              <a:t>, COUNT(*) from `hotel reservation dataset` group by 1 order by 2 desc limit 1</a:t>
            </a:r>
          </a:p>
          <a:p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1473964-682F-9F9E-C7C9-098FDF249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599660" y="4751109"/>
            <a:ext cx="3592340" cy="210689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BFAA4B-79F1-6069-791B-9E0484741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716554"/>
              </p:ext>
            </p:extLst>
          </p:nvPr>
        </p:nvGraphicFramePr>
        <p:xfrm>
          <a:off x="1211868" y="2687320"/>
          <a:ext cx="65841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050">
                  <a:extLst>
                    <a:ext uri="{9D8B030D-6E8A-4147-A177-3AD203B41FA5}">
                      <a16:colId xmlns:a16="http://schemas.microsoft.com/office/drawing/2014/main" val="1109229702"/>
                    </a:ext>
                  </a:extLst>
                </a:gridCol>
                <a:gridCol w="3292050">
                  <a:extLst>
                    <a:ext uri="{9D8B030D-6E8A-4147-A177-3AD203B41FA5}">
                      <a16:colId xmlns:a16="http://schemas.microsoft.com/office/drawing/2014/main" val="2901580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Room_type_reserved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3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Room_type_1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856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843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1465</Words>
  <Application>Microsoft Office PowerPoint</Application>
  <PresentationFormat>Widescreen</PresentationFormat>
  <Paragraphs>217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Yu Gothic UI</vt:lpstr>
      <vt:lpstr>Arial</vt:lpstr>
      <vt:lpstr>Calibri</vt:lpstr>
      <vt:lpstr>Calibri Light</vt:lpstr>
      <vt:lpstr>Segoe UI</vt:lpstr>
      <vt:lpstr>Segoe UI Black</vt:lpstr>
      <vt:lpstr>Office Theme</vt:lpstr>
      <vt:lpstr>Hotel reservation analysis: SQL</vt:lpstr>
      <vt:lpstr>Overview</vt:lpstr>
      <vt:lpstr>What does good look like?</vt:lpstr>
      <vt:lpstr>1 What is the total number of reservations in the dataset? </vt:lpstr>
      <vt:lpstr>2. Which meal plan is the most popular among guests? </vt:lpstr>
      <vt:lpstr>3. What is the average price per room for reservations involving children? </vt:lpstr>
      <vt:lpstr>4. How many reservations were made for the year 20XX (replace XX with the desired year)? </vt:lpstr>
      <vt:lpstr>5. How many reservations fall on a weekend (no_of_weekend_nights &gt; 0)? </vt:lpstr>
      <vt:lpstr>6. What is the most commonly booked room type? </vt:lpstr>
      <vt:lpstr>7. What is the highest and lowest lead time for reservations? </vt:lpstr>
      <vt:lpstr>8. What is the most common market segment type for reservations?</vt:lpstr>
      <vt:lpstr>9. How many reservations have a booking status of "Confirmed"? </vt:lpstr>
      <vt:lpstr>10. What is the total number of adults and children across all reservations? </vt:lpstr>
      <vt:lpstr>11. What is the average number of weekend nights for reservations involving children?</vt:lpstr>
      <vt:lpstr>11. What is the average number of weekend nights for reservations involving children?</vt:lpstr>
      <vt:lpstr>12. How many reservations were made in each month of the year? </vt:lpstr>
      <vt:lpstr>13.  What is the average number of nights (both weekend and weekday) spent by guests for each   room type?</vt:lpstr>
      <vt:lpstr>14.  For reservations involving children, what is the most common room type, and what is the average price for that room type?</vt:lpstr>
      <vt:lpstr>15. Find the market segment type that generates the highest average price per room.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Naveen shah</dc:creator>
  <cp:lastModifiedBy>Naveen shah</cp:lastModifiedBy>
  <cp:revision>1</cp:revision>
  <dcterms:created xsi:type="dcterms:W3CDTF">2024-06-19T19:39:29Z</dcterms:created>
  <dcterms:modified xsi:type="dcterms:W3CDTF">2024-06-19T20:17:14Z</dcterms:modified>
</cp:coreProperties>
</file>