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58" r:id="rId4"/>
    <p:sldId id="265" r:id="rId5"/>
    <p:sldId id="259" r:id="rId6"/>
    <p:sldId id="266" r:id="rId7"/>
    <p:sldId id="269" r:id="rId8"/>
    <p:sldId id="260" r:id="rId9"/>
    <p:sldId id="261" r:id="rId10"/>
    <p:sldId id="267" r:id="rId11"/>
    <p:sldId id="262" r:id="rId12"/>
    <p:sldId id="270" r:id="rId13"/>
    <p:sldId id="268" r:id="rId14"/>
    <p:sldId id="263" r:id="rId1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15" autoAdjust="0"/>
  </p:normalViewPr>
  <p:slideViewPr>
    <p:cSldViewPr>
      <p:cViewPr varScale="1">
        <p:scale>
          <a:sx n="120" d="100"/>
          <a:sy n="120" d="100"/>
        </p:scale>
        <p:origin x="280" y="52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BA7C1-22AE-0645-AD7C-34C9095A0266}" type="datetimeFigureOut">
              <a:rPr lang="it-IT" smtClean="0"/>
              <a:t>07/03/19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709A9-B521-EB4C-B992-CAA49A2F48FB}" type="slidenum">
              <a:rPr lang="it-IT" smtClean="0"/>
              <a:t>‹N›</a:t>
            </a:fld>
            <a:endParaRPr lang="it-IT"/>
          </a:p>
        </p:txBody>
      </p:sp>
    </p:spTree>
    <p:extLst>
      <p:ext uri="{BB962C8B-B14F-4D97-AF65-F5344CB8AC3E}">
        <p14:creationId xmlns:p14="http://schemas.microsoft.com/office/powerpoint/2010/main" val="339585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432709A9-B521-EB4C-B992-CAA49A2F48FB}" type="slidenum">
              <a:rPr lang="it-IT" smtClean="0"/>
              <a:t>11</a:t>
            </a:fld>
            <a:endParaRPr lang="it-IT"/>
          </a:p>
        </p:txBody>
      </p:sp>
    </p:spTree>
    <p:extLst>
      <p:ext uri="{BB962C8B-B14F-4D97-AF65-F5344CB8AC3E}">
        <p14:creationId xmlns:p14="http://schemas.microsoft.com/office/powerpoint/2010/main" val="3611200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0255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113033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216"/>
            <a:ext cx="9144000" cy="857250"/>
          </a:xfrm>
        </p:spPr>
        <p:txBody>
          <a:bodyPr/>
          <a:lstStyle>
            <a:lvl1pPr algn="l">
              <a:defRPr/>
            </a:lvl1pPr>
          </a:lstStyle>
          <a:p>
            <a:r>
              <a:rPr lang="en-US" altLang="ko-KR" dirty="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ltLang="ko-KR"/>
              <a:t>Click to edit Master title style</a:t>
            </a:r>
            <a:endParaRPr lang="ko-KR"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15980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75661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01785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Date Placeholder 2"/>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217610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83728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336700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fld id="{DF8C5CDB-1AEF-4522-8EAF-CE1F4E5D863E}" type="datetimeFigureOut">
              <a:rPr lang="ko-KR" altLang="en-US" smtClean="0"/>
              <a:t>2019. 3. 7.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171359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216"/>
            <a:ext cx="6948264" cy="857250"/>
          </a:xfrm>
          <a:prstGeom prst="rect">
            <a:avLst/>
          </a:prstGeom>
        </p:spPr>
        <p:txBody>
          <a:bodyPr vert="horz" lIns="91440" tIns="45720" rIns="91440" bIns="45720" rtlCol="0" anchor="ctr">
            <a:normAutofit/>
          </a:bodyPr>
          <a:lstStyle/>
          <a:p>
            <a:r>
              <a:rPr lang="en-US" altLang="ko-KR"/>
              <a:t>Click to edit Master title style</a:t>
            </a:r>
            <a:endParaRPr lang="ko-KR"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F8C5CDB-1AEF-4522-8EAF-CE1F4E5D863E}" type="datetimeFigureOut">
              <a:rPr lang="ko-KR" altLang="en-US" smtClean="0"/>
              <a:t>2019. 3. 7.</a:t>
            </a:fld>
            <a:endParaRPr lang="ko-KR" alt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3B0A39C-9AA3-4A83-82D7-24ADE085033F}" type="slidenum">
              <a:rPr lang="ko-KR" altLang="en-US" smtClean="0"/>
              <a:t>‹N›</a:t>
            </a:fld>
            <a:endParaRPr lang="ko-KR" altLang="en-US"/>
          </a:p>
        </p:txBody>
      </p:sp>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1922" y="2053177"/>
            <a:ext cx="4860030" cy="584775"/>
          </a:xfrm>
          <a:prstGeom prst="rect">
            <a:avLst/>
          </a:prstGeom>
          <a:noFill/>
        </p:spPr>
        <p:txBody>
          <a:bodyPr wrap="square">
            <a:spAutoFit/>
          </a:bodyPr>
          <a:lstStyle/>
          <a:p>
            <a:pPr algn="r">
              <a:defRPr/>
            </a:pPr>
            <a:r>
              <a:rPr lang="en-US" altLang="ko-KR" sz="2000" b="1" dirty="0">
                <a:solidFill>
                  <a:schemeClr val="bg1">
                    <a:lumMod val="65000"/>
                  </a:schemeClr>
                </a:solidFill>
                <a:latin typeface="Arial" pitchFamily="34" charset="0"/>
                <a:cs typeface="Arial" pitchFamily="34" charset="0"/>
              </a:rPr>
              <a:t>K-degree anonymization</a:t>
            </a:r>
            <a:endParaRPr lang="en-US" altLang="ko-KR" sz="2000" b="1" dirty="0">
              <a:solidFill>
                <a:schemeClr val="tx1">
                  <a:lumMod val="65000"/>
                  <a:lumOff val="35000"/>
                </a:schemeClr>
              </a:solidFill>
              <a:latin typeface="Arial" pitchFamily="34" charset="0"/>
              <a:ea typeface="맑은 고딕" pitchFamily="50" charset="-127"/>
              <a:cs typeface="Arial" pitchFamily="34" charset="0"/>
            </a:endParaRPr>
          </a:p>
          <a:p>
            <a:pPr algn="r" fontAlgn="auto">
              <a:spcBef>
                <a:spcPts val="0"/>
              </a:spcBef>
              <a:spcAft>
                <a:spcPts val="0"/>
              </a:spcAft>
              <a:defRPr/>
            </a:pPr>
            <a:r>
              <a:rPr kumimoji="0" lang="en-US" altLang="ko-KR" sz="1200" b="1" dirty="0">
                <a:solidFill>
                  <a:schemeClr val="bg1">
                    <a:lumMod val="65000"/>
                  </a:schemeClr>
                </a:solidFill>
                <a:latin typeface="Arial" pitchFamily="34" charset="0"/>
                <a:cs typeface="Arial" pitchFamily="34" charset="0"/>
              </a:rPr>
              <a:t>    </a:t>
            </a:r>
          </a:p>
        </p:txBody>
      </p:sp>
      <p:sp>
        <p:nvSpPr>
          <p:cNvPr id="5" name="TextBox 1"/>
          <p:cNvSpPr txBox="1">
            <a:spLocks noChangeArrowheads="1"/>
          </p:cNvSpPr>
          <p:nvPr/>
        </p:nvSpPr>
        <p:spPr bwMode="auto">
          <a:xfrm>
            <a:off x="3851920" y="483517"/>
            <a:ext cx="4860032" cy="1569660"/>
          </a:xfrm>
          <a:prstGeom prst="rect">
            <a:avLst/>
          </a:prstGeom>
          <a:noFill/>
          <a:ln w="9525">
            <a:noFill/>
            <a:miter lim="800000"/>
            <a:headEnd/>
            <a:tailEnd/>
          </a:ln>
        </p:spPr>
        <p:txBody>
          <a:bodyPr wrap="square">
            <a:spAutoFit/>
          </a:bodyPr>
          <a:lstStyle/>
          <a:p>
            <a:pPr algn="r"/>
            <a:r>
              <a:rPr lang="en-US" altLang="ko-KR" sz="3200" b="1" dirty="0">
                <a:solidFill>
                  <a:schemeClr val="tx1">
                    <a:lumMod val="65000"/>
                    <a:lumOff val="35000"/>
                  </a:schemeClr>
                </a:solidFill>
                <a:latin typeface="Arial" pitchFamily="34" charset="0"/>
                <a:ea typeface="맑은 고딕" pitchFamily="50" charset="-127"/>
                <a:cs typeface="Arial" pitchFamily="34" charset="0"/>
              </a:rPr>
              <a:t>Towards Identity Anonymization on Graph</a:t>
            </a:r>
          </a:p>
        </p:txBody>
      </p:sp>
      <p:sp>
        <p:nvSpPr>
          <p:cNvPr id="7" name="TextBox 6">
            <a:hlinkClick r:id="rId2"/>
          </p:cNvPr>
          <p:cNvSpPr txBox="1"/>
          <p:nvPr/>
        </p:nvSpPr>
        <p:spPr>
          <a:xfrm>
            <a:off x="6911752" y="2787774"/>
            <a:ext cx="1800200" cy="954107"/>
          </a:xfrm>
          <a:prstGeom prst="rect">
            <a:avLst/>
          </a:prstGeom>
          <a:noFill/>
        </p:spPr>
        <p:txBody>
          <a:bodyPr wrap="square" rtlCol="0">
            <a:spAutoFit/>
          </a:bodyPr>
          <a:lstStyle/>
          <a:p>
            <a:r>
              <a:rPr lang="en-US" altLang="ko-KR" sz="1400" dirty="0" err="1">
                <a:solidFill>
                  <a:schemeClr val="tx1">
                    <a:lumMod val="65000"/>
                    <a:lumOff val="35000"/>
                  </a:schemeClr>
                </a:solidFill>
                <a:latin typeface="Arial" pitchFamily="34" charset="0"/>
                <a:cs typeface="Arial" pitchFamily="34" charset="0"/>
              </a:rPr>
              <a:t>Angelini</a:t>
            </a:r>
            <a:r>
              <a:rPr lang="en-US" altLang="ko-KR" sz="1400" dirty="0">
                <a:solidFill>
                  <a:schemeClr val="tx1">
                    <a:lumMod val="65000"/>
                    <a:lumOff val="35000"/>
                  </a:schemeClr>
                </a:solidFill>
                <a:latin typeface="Arial" pitchFamily="34" charset="0"/>
                <a:cs typeface="Arial" pitchFamily="34" charset="0"/>
              </a:rPr>
              <a:t> Mauro</a:t>
            </a:r>
          </a:p>
          <a:p>
            <a:r>
              <a:rPr lang="en-US" altLang="ko-KR" sz="1400" dirty="0">
                <a:solidFill>
                  <a:schemeClr val="tx1">
                    <a:lumMod val="65000"/>
                    <a:lumOff val="35000"/>
                  </a:schemeClr>
                </a:solidFill>
                <a:latin typeface="Arial" pitchFamily="34" charset="0"/>
                <a:cs typeface="Arial" pitchFamily="34" charset="0"/>
              </a:rPr>
              <a:t>Caliendo Vincenzo</a:t>
            </a:r>
          </a:p>
          <a:p>
            <a:r>
              <a:rPr lang="en-US" altLang="ko-KR" sz="1400" dirty="0" err="1">
                <a:solidFill>
                  <a:schemeClr val="tx1">
                    <a:lumMod val="65000"/>
                    <a:lumOff val="35000"/>
                  </a:schemeClr>
                </a:solidFill>
                <a:latin typeface="Arial" pitchFamily="34" charset="0"/>
                <a:cs typeface="Arial" pitchFamily="34" charset="0"/>
              </a:rPr>
              <a:t>Ghigo</a:t>
            </a:r>
            <a:r>
              <a:rPr lang="en-US" altLang="ko-KR" sz="1400" dirty="0">
                <a:solidFill>
                  <a:schemeClr val="tx1">
                    <a:lumMod val="65000"/>
                    <a:lumOff val="35000"/>
                  </a:schemeClr>
                </a:solidFill>
                <a:latin typeface="Arial" pitchFamily="34" charset="0"/>
                <a:cs typeface="Arial" pitchFamily="34" charset="0"/>
              </a:rPr>
              <a:t> Paolo</a:t>
            </a:r>
          </a:p>
          <a:p>
            <a:r>
              <a:rPr lang="en-US" altLang="ko-KR" sz="1400" dirty="0" err="1">
                <a:solidFill>
                  <a:schemeClr val="tx1">
                    <a:lumMod val="65000"/>
                    <a:lumOff val="35000"/>
                  </a:schemeClr>
                </a:solidFill>
                <a:latin typeface="Arial" pitchFamily="34" charset="0"/>
                <a:cs typeface="Arial" pitchFamily="34" charset="0"/>
              </a:rPr>
              <a:t>Gilardi</a:t>
            </a:r>
            <a:r>
              <a:rPr lang="en-US" altLang="ko-KR" sz="1400" dirty="0">
                <a:solidFill>
                  <a:schemeClr val="tx1">
                    <a:lumMod val="65000"/>
                    <a:lumOff val="35000"/>
                  </a:schemeClr>
                </a:solidFill>
                <a:latin typeface="Arial" pitchFamily="34" charset="0"/>
                <a:cs typeface="Arial" pitchFamily="34" charset="0"/>
              </a:rPr>
              <a:t> </a:t>
            </a:r>
            <a:r>
              <a:rPr lang="en-US" altLang="ko-KR" sz="1400" dirty="0" err="1">
                <a:solidFill>
                  <a:schemeClr val="tx1">
                    <a:lumMod val="65000"/>
                    <a:lumOff val="35000"/>
                  </a:schemeClr>
                </a:solidFill>
                <a:latin typeface="Arial" pitchFamily="34" charset="0"/>
                <a:cs typeface="Arial" pitchFamily="34" charset="0"/>
              </a:rPr>
              <a:t>Alessio</a:t>
            </a:r>
            <a:endParaRPr lang="ko-KR" altLang="en-US" sz="1400" dirty="0">
              <a:solidFill>
                <a:schemeClr val="tx1">
                  <a:lumMod val="65000"/>
                  <a:lumOff val="35000"/>
                </a:schemeClr>
              </a:solidFill>
              <a:latin typeface="Arial" pitchFamily="34" charset="0"/>
              <a:cs typeface="Arial" pitchFamily="34" charset="0"/>
            </a:endParaRPr>
          </a:p>
        </p:txBody>
      </p:sp>
      <p:pic>
        <p:nvPicPr>
          <p:cNvPr id="9" name="Immagin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pic>
        <p:nvPicPr>
          <p:cNvPr id="10" name="Immagin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728" y="4675414"/>
            <a:ext cx="1008112" cy="319346"/>
          </a:xfrm>
          <a:prstGeom prst="rect">
            <a:avLst/>
          </a:prstGeom>
        </p:spPr>
      </p:pic>
      <p:pic>
        <p:nvPicPr>
          <p:cNvPr id="12" name="Immagin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1920" y="4603002"/>
            <a:ext cx="828600" cy="464170"/>
          </a:xfrm>
          <a:prstGeom prst="rect">
            <a:avLst/>
          </a:prstGeom>
        </p:spPr>
      </p:pic>
      <p:pic>
        <p:nvPicPr>
          <p:cNvPr id="13" name="Immagin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4288" y="4803998"/>
            <a:ext cx="925919" cy="241896"/>
          </a:xfrm>
          <a:prstGeom prst="rect">
            <a:avLst/>
          </a:prstGeom>
        </p:spPr>
      </p:pic>
      <p:pic>
        <p:nvPicPr>
          <p:cNvPr id="14" name="Immagin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92080" y="4675414"/>
            <a:ext cx="1355913" cy="573931"/>
          </a:xfrm>
          <a:prstGeom prst="rect">
            <a:avLst/>
          </a:prstGeom>
        </p:spPr>
      </p:pic>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Construct</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fontScale="92500" lnSpcReduction="20000"/>
          </a:bodyPr>
          <a:lstStyle/>
          <a:p>
            <a:pPr marL="0" indent="0" algn="ctr">
              <a:buNone/>
            </a:pPr>
            <a:r>
              <a:rPr lang="it-IT" dirty="0"/>
              <a:t>Questa tecnica di costruzione del grafo         </a:t>
            </a:r>
            <a:r>
              <a:rPr lang="it-IT" dirty="0" err="1"/>
              <a:t>riassembla</a:t>
            </a:r>
            <a:r>
              <a:rPr lang="it-IT" dirty="0"/>
              <a:t> i vari nodi in maniera </a:t>
            </a:r>
            <a:r>
              <a:rPr lang="it-IT" dirty="0" err="1"/>
              <a:t>randomica</a:t>
            </a:r>
            <a:r>
              <a:rPr lang="it-IT" dirty="0"/>
              <a:t>:   ciò comporta che ad ogni persona venga     attribuito un numero di archi pari al numero  indicato dal grado di </a:t>
            </a:r>
            <a:r>
              <a:rPr lang="it-IT" dirty="0" err="1"/>
              <a:t>anonimizzazione</a:t>
            </a:r>
            <a:r>
              <a:rPr lang="it-IT" dirty="0"/>
              <a:t>         presente nel vettore sopra citato,                 tuttavia gli archi così generati non avranno    alcun riferimento con quelli presenti nel grafo originale non anonimizzato.</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90975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Priority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lnSpcReduction="10000"/>
          </a:bodyPr>
          <a:lstStyle/>
          <a:p>
            <a:pPr marL="0" indent="0" algn="ctr">
              <a:buNone/>
            </a:pPr>
            <a:r>
              <a:rPr lang="it-IT" sz="2400" dirty="0"/>
              <a:t>Questa tecnica di costruzione del grafo,</a:t>
            </a:r>
            <a:r>
              <a:rPr lang="it-IT" sz="2400" b="1" dirty="0"/>
              <a:t> </a:t>
            </a:r>
            <a:r>
              <a:rPr lang="it-IT" sz="2400" dirty="0"/>
              <a:t>viceversa, parte dal grafo originale e aggiunge solamente ad ogni nodo un numero di archi necessario a portarlo al nuovo grado di </a:t>
            </a:r>
            <a:r>
              <a:rPr lang="it-IT" sz="2400" dirty="0" err="1"/>
              <a:t>anonimizzazione</a:t>
            </a:r>
            <a:r>
              <a:rPr lang="it-IT" sz="2400" dirty="0"/>
              <a:t> precedentemente calcolato,            mantenendo una coerenza col grafo originale.             Dato che questa versione dell’algoritmo di costruzione   del grafo deve valutare per ogni nodo l’introduzione di  ogni possibile arco fino al raggiungimento del grado      richiesto per l’</a:t>
            </a:r>
            <a:r>
              <a:rPr lang="it-IT" sz="2400" dirty="0" err="1"/>
              <a:t>anonimizzazione</a:t>
            </a:r>
            <a:r>
              <a:rPr lang="it-IT" sz="2400" dirty="0"/>
              <a:t>, è atteso che la              complessità sia più elevata.</a:t>
            </a:r>
          </a:p>
          <a:p>
            <a:pPr marL="0" indent="0" algn="ctr">
              <a:buNone/>
            </a:pPr>
            <a:endParaRPr lang="it-IT" sz="2400" dirty="0"/>
          </a:p>
          <a:p>
            <a:pPr marL="0" indent="0" algn="ctr">
              <a:buNone/>
            </a:pPr>
            <a:endParaRPr lang="it-IT" sz="2400" dirty="0"/>
          </a:p>
        </p:txBody>
      </p:sp>
      <p:pic>
        <p:nvPicPr>
          <p:cNvPr id="4" name="Immagin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221357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Testing</a:t>
            </a:r>
            <a:endParaRPr lang="it-IT" dirty="0"/>
          </a:p>
        </p:txBody>
      </p:sp>
      <p:sp>
        <p:nvSpPr>
          <p:cNvPr id="3" name="Segnaposto contenuto 2"/>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C6253586-9EFE-314E-8B11-B2B924981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429378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Risultati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DA9C3F0C-49E7-A346-B29F-FA5BFC2892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426889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Conclusioni</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lstStyle/>
          <a:p>
            <a:endParaRPr lang="it-IT"/>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879587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solidFill>
                  <a:schemeClr val="bg1">
                    <a:lumMod val="50000"/>
                  </a:schemeClr>
                </a:solidFill>
                <a:latin typeface="+mj-lt"/>
              </a:rPr>
              <a:t>Obiettivo</a:t>
            </a:r>
          </a:p>
        </p:txBody>
      </p:sp>
      <p:sp>
        <p:nvSpPr>
          <p:cNvPr id="3" name="Segnaposto contenuto 2"/>
          <p:cNvSpPr>
            <a:spLocks noGrp="1"/>
          </p:cNvSpPr>
          <p:nvPr>
            <p:ph idx="1"/>
          </p:nvPr>
        </p:nvSpPr>
        <p:spPr>
          <a:xfrm>
            <a:off x="179512" y="1707654"/>
            <a:ext cx="8712968" cy="2890416"/>
          </a:xfrm>
        </p:spPr>
        <p:txBody>
          <a:bodyPr>
            <a:normAutofit/>
          </a:bodyPr>
          <a:lstStyle/>
          <a:p>
            <a:pPr marL="0" indent="0">
              <a:buNone/>
            </a:pPr>
            <a:r>
              <a:rPr lang="it-IT" dirty="0"/>
              <a:t>Implementare</a:t>
            </a:r>
            <a:r>
              <a:rPr lang="en-GB" dirty="0"/>
              <a:t> </a:t>
            </a:r>
            <a:r>
              <a:rPr lang="en-GB" dirty="0" err="1"/>
              <a:t>l’algoritmo</a:t>
            </a:r>
            <a:r>
              <a:rPr lang="en-GB" dirty="0"/>
              <a:t> </a:t>
            </a:r>
            <a:r>
              <a:rPr lang="en-GB" dirty="0" err="1"/>
              <a:t>descritto</a:t>
            </a:r>
            <a:r>
              <a:rPr lang="en-GB" dirty="0"/>
              <a:t> dal paper </a:t>
            </a:r>
            <a:r>
              <a:rPr lang="en-GB" dirty="0" err="1">
                <a:solidFill>
                  <a:srgbClr val="FF0000"/>
                </a:solidFill>
              </a:rPr>
              <a:t>T</a:t>
            </a:r>
            <a:r>
              <a:rPr lang="en-GB" i="1" dirty="0" err="1">
                <a:solidFill>
                  <a:srgbClr val="FF0000"/>
                </a:solidFill>
              </a:rPr>
              <a:t>owards_Identity_Anonymization_on_Graphs</a:t>
            </a:r>
            <a:endParaRPr lang="en-GB" i="1" dirty="0">
              <a:solidFill>
                <a:srgbClr val="FF0000"/>
              </a:solidFill>
            </a:endParaRPr>
          </a:p>
          <a:p>
            <a:pPr marL="0" indent="0">
              <a:buNone/>
            </a:pPr>
            <a:r>
              <a:rPr lang="en-GB" dirty="0" err="1"/>
              <a:t>verificandone</a:t>
            </a:r>
            <a:r>
              <a:rPr lang="en-GB" dirty="0"/>
              <a:t> </a:t>
            </a:r>
            <a:r>
              <a:rPr lang="en-GB" dirty="0" err="1"/>
              <a:t>ed</a:t>
            </a:r>
            <a:r>
              <a:rPr lang="en-GB" dirty="0"/>
              <a:t> </a:t>
            </a:r>
            <a:r>
              <a:rPr lang="en-GB" dirty="0" err="1"/>
              <a:t>analizzandone</a:t>
            </a:r>
            <a:r>
              <a:rPr lang="en-GB" dirty="0"/>
              <a:t> I </a:t>
            </a:r>
            <a:r>
              <a:rPr lang="en-GB" dirty="0" err="1"/>
              <a:t>risultati</a:t>
            </a:r>
            <a:r>
              <a:rPr lang="en-GB" dirty="0"/>
              <a:t> </a:t>
            </a:r>
          </a:p>
          <a:p>
            <a:pPr marL="0" indent="0">
              <a:buNone/>
            </a:pPr>
            <a:r>
              <a:rPr lang="en-GB" dirty="0" err="1"/>
              <a:t>prodotti</a:t>
            </a: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36003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a:t>Dato un grafo non anonimizzato l’algoritmo anonimizza secondo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161350" y="3363725"/>
            <a:ext cx="2068771"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Greedy</a:t>
            </a:r>
            <a:endParaRPr lang="it-IT" sz="3200" dirty="0"/>
          </a:p>
        </p:txBody>
      </p:sp>
      <p:sp>
        <p:nvSpPr>
          <p:cNvPr id="11" name="CasellaDiTesto 10"/>
          <p:cNvSpPr txBox="1"/>
          <p:nvPr/>
        </p:nvSpPr>
        <p:spPr>
          <a:xfrm>
            <a:off x="3851920" y="3349596"/>
            <a:ext cx="4607928" cy="1077218"/>
          </a:xfrm>
          <a:prstGeom prst="rect">
            <a:avLst/>
          </a:prstGeom>
          <a:noFill/>
        </p:spPr>
        <p:txBody>
          <a:bodyPr wrap="none" rtlCol="0">
            <a:spAutoFit/>
          </a:bodyPr>
          <a:lstStyle/>
          <a:p>
            <a:pPr algn="ctr"/>
            <a:r>
              <a:rPr lang="en-GB" sz="3200" dirty="0" err="1"/>
              <a:t>Approccio</a:t>
            </a:r>
            <a:endParaRPr lang="en-GB" sz="3200" dirty="0"/>
          </a:p>
          <a:p>
            <a:pPr algn="ctr"/>
            <a:r>
              <a:rPr lang="en-GB" sz="3200" dirty="0"/>
              <a:t>Dynamic Programming</a:t>
            </a:r>
            <a:endParaRPr lang="it-IT" sz="3200" dirty="0"/>
          </a:p>
        </p:txBody>
      </p:sp>
      <p:pic>
        <p:nvPicPr>
          <p:cNvPr id="15" name="Immagin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66520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fad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0-#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 calcmode="lin" valueType="num">
                                      <p:cBhvr additive="base">
                                        <p:cTn id="2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 calcmode="lin" valueType="num">
                                      <p:cBhvr additive="base">
                                        <p:cTn id="3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Presentazione</a:t>
            </a:r>
            <a:r>
              <a:rPr lang="en-GB" dirty="0">
                <a:solidFill>
                  <a:schemeClr val="bg1">
                    <a:lumMod val="50000"/>
                  </a:schemeClr>
                </a:solidFill>
                <a:latin typeface="+mj-lt"/>
              </a:rPr>
              <a:t> </a:t>
            </a:r>
            <a:r>
              <a:rPr lang="en-GB" dirty="0" err="1">
                <a:solidFill>
                  <a:schemeClr val="bg1">
                    <a:lumMod val="50000"/>
                  </a:schemeClr>
                </a:solidFill>
                <a:latin typeface="+mj-lt"/>
              </a:rPr>
              <a:t>algoritmo</a:t>
            </a:r>
            <a:endParaRPr lang="it-IT" dirty="0">
              <a:solidFill>
                <a:schemeClr val="bg1">
                  <a:lumMod val="50000"/>
                </a:schemeClr>
              </a:solidFill>
              <a:latin typeface="+mj-lt"/>
            </a:endParaRPr>
          </a:p>
        </p:txBody>
      </p:sp>
      <p:sp>
        <p:nvSpPr>
          <p:cNvPr id="4" name="Segnaposto contenuto 2"/>
          <p:cNvSpPr txBox="1">
            <a:spLocks/>
          </p:cNvSpPr>
          <p:nvPr/>
        </p:nvSpPr>
        <p:spPr>
          <a:xfrm>
            <a:off x="323528" y="1275204"/>
            <a:ext cx="864096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 typeface="Arial" pitchFamily="34" charset="0"/>
              <a:buNone/>
            </a:pPr>
            <a:r>
              <a:rPr lang="it-IT" dirty="0"/>
              <a:t>Per ciascun tipo di </a:t>
            </a:r>
            <a:r>
              <a:rPr lang="it-IT" dirty="0" err="1"/>
              <a:t>anonimizzazione</a:t>
            </a:r>
            <a:r>
              <a:rPr lang="it-IT" dirty="0"/>
              <a:t> vengono </a:t>
            </a:r>
            <a:r>
              <a:rPr lang="it-IT" dirty="0" err="1"/>
              <a:t>vengono</a:t>
            </a:r>
            <a:r>
              <a:rPr lang="it-IT" dirty="0"/>
              <a:t> costruiti i grafi utilizzando </a:t>
            </a:r>
          </a:p>
          <a:p>
            <a:pPr marL="0" indent="0">
              <a:buFont typeface="Arial" pitchFamily="34" charset="0"/>
              <a:buNone/>
            </a:pPr>
            <a:endParaRPr lang="en-GB" dirty="0"/>
          </a:p>
          <a:p>
            <a:pPr marL="0" indent="0">
              <a:buFont typeface="Arial" pitchFamily="34" charset="0"/>
              <a:buNone/>
            </a:pPr>
            <a:endParaRPr lang="it-IT" dirty="0"/>
          </a:p>
          <a:p>
            <a:pPr marL="0" indent="0">
              <a:buNone/>
            </a:pPr>
            <a:endParaRPr lang="it-IT" dirty="0"/>
          </a:p>
        </p:txBody>
      </p:sp>
      <p:sp>
        <p:nvSpPr>
          <p:cNvPr id="8" name="Freccia a sinistra 7"/>
          <p:cNvSpPr/>
          <p:nvPr/>
        </p:nvSpPr>
        <p:spPr>
          <a:xfrm rot="19367332">
            <a:off x="2168858" y="2671108"/>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sinistra 8"/>
          <p:cNvSpPr/>
          <p:nvPr/>
        </p:nvSpPr>
        <p:spPr>
          <a:xfrm rot="13151535">
            <a:off x="4607111" y="2649722"/>
            <a:ext cx="1440160" cy="395933"/>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1212937" y="3363725"/>
            <a:ext cx="1965603"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Construct</a:t>
            </a:r>
            <a:endParaRPr lang="it-IT" sz="3200" dirty="0"/>
          </a:p>
        </p:txBody>
      </p:sp>
      <p:sp>
        <p:nvSpPr>
          <p:cNvPr id="11" name="CasellaDiTesto 10"/>
          <p:cNvSpPr txBox="1"/>
          <p:nvPr/>
        </p:nvSpPr>
        <p:spPr>
          <a:xfrm>
            <a:off x="5397120" y="3349596"/>
            <a:ext cx="1517531" cy="1077218"/>
          </a:xfrm>
          <a:prstGeom prst="rect">
            <a:avLst/>
          </a:prstGeom>
          <a:noFill/>
        </p:spPr>
        <p:txBody>
          <a:bodyPr wrap="none" rtlCol="0">
            <a:spAutoFit/>
          </a:bodyPr>
          <a:lstStyle/>
          <a:p>
            <a:pPr algn="ctr"/>
            <a:r>
              <a:rPr lang="en-GB" sz="3200" dirty="0" err="1"/>
              <a:t>Tecnica</a:t>
            </a:r>
            <a:endParaRPr lang="en-GB" sz="3200" dirty="0"/>
          </a:p>
          <a:p>
            <a:pPr algn="ctr"/>
            <a:r>
              <a:rPr lang="en-GB" sz="3200" dirty="0"/>
              <a:t>Priority</a:t>
            </a:r>
            <a:endParaRPr lang="it-IT" sz="3200" dirty="0"/>
          </a:p>
        </p:txBody>
      </p:sp>
      <p:pic>
        <p:nvPicPr>
          <p:cNvPr id="12" name="Immagin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9848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 calcmode="lin" valueType="num">
                                      <p:cBhvr additive="base">
                                        <p:cTn id="1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xEl>
                                              <p:pRg st="1" end="1"/>
                                            </p:txEl>
                                          </p:spTgt>
                                        </p:tgtEl>
                                        <p:attrNameLst>
                                          <p:attrName>style.visibility</p:attrName>
                                        </p:attrNameLst>
                                      </p:cBhvr>
                                      <p:to>
                                        <p:strVal val="visible"/>
                                      </p:to>
                                    </p:set>
                                    <p:anim calcmode="lin" valueType="num">
                                      <p:cBhvr additive="base">
                                        <p:cTn id="20"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xEl>
                                              <p:pRg st="0" end="0"/>
                                            </p:txEl>
                                          </p:spTgt>
                                        </p:tgtEl>
                                        <p:attrNameLst>
                                          <p:attrName>style.visibility</p:attrName>
                                        </p:attrNameLst>
                                      </p:cBhvr>
                                      <p:to>
                                        <p:strVal val="visible"/>
                                      </p:to>
                                    </p:set>
                                    <p:anim calcmode="lin" valueType="num">
                                      <p:cBhvr additive="base">
                                        <p:cTn id="2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 calcmode="lin" valueType="num">
                                      <p:cBhvr additive="base">
                                        <p:cTn id="30"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9"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build="allAtOnce"/>
      <p:bldP spid="1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anonimizzazione</a:t>
            </a:r>
            <a:r>
              <a:rPr lang="en-GB" dirty="0">
                <a:solidFill>
                  <a:schemeClr val="bg1">
                    <a:lumMod val="50000"/>
                  </a:schemeClr>
                </a:solidFill>
                <a:latin typeface="+mj-lt"/>
              </a:rPr>
              <a:t> </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323528" y="1200151"/>
            <a:ext cx="8363272" cy="3394472"/>
          </a:xfrm>
        </p:spPr>
        <p:txBody>
          <a:bodyPr anchor="ctr">
            <a:normAutofit/>
          </a:bodyPr>
          <a:lstStyle/>
          <a:p>
            <a:pPr marL="0" indent="0" algn="ctr">
              <a:buNone/>
            </a:pPr>
            <a:r>
              <a:rPr lang="it-IT" dirty="0"/>
              <a:t>I grafi sono stati anonimizzati in maniera</a:t>
            </a:r>
          </a:p>
          <a:p>
            <a:pPr marL="0" indent="0" algn="ctr">
              <a:buNone/>
            </a:pPr>
            <a:r>
              <a:rPr lang="it-IT" dirty="0"/>
              <a:t>incrementale su K secondo i seguenti </a:t>
            </a:r>
          </a:p>
          <a:p>
            <a:pPr marL="0" indent="0" algn="ctr">
              <a:buNone/>
            </a:pPr>
            <a:r>
              <a:rPr lang="it-IT" dirty="0"/>
              <a:t>algoritmi</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11282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27216"/>
            <a:ext cx="9144000" cy="744334"/>
          </a:xfrm>
        </p:spPr>
        <p:txBody>
          <a:bodyPr/>
          <a:lstStyle/>
          <a:p>
            <a:r>
              <a:rPr lang="en-GB" dirty="0">
                <a:solidFill>
                  <a:schemeClr val="bg1">
                    <a:lumMod val="50000"/>
                  </a:schemeClr>
                </a:solidFill>
                <a:latin typeface="+mj-lt"/>
              </a:rPr>
              <a:t>Dynamic Programming</a:t>
            </a:r>
            <a:endParaRPr lang="it-IT" dirty="0">
              <a:solidFill>
                <a:schemeClr val="bg1">
                  <a:lumMod val="50000"/>
                </a:schemeClr>
              </a:solidFill>
              <a:latin typeface="+mj-lt"/>
            </a:endParaRPr>
          </a:p>
        </p:txBody>
      </p:sp>
      <p:sp>
        <p:nvSpPr>
          <p:cNvPr id="3" name="Segnaposto contenuto 2"/>
          <p:cNvSpPr>
            <a:spLocks noGrp="1"/>
          </p:cNvSpPr>
          <p:nvPr>
            <p:ph idx="1"/>
          </p:nvPr>
        </p:nvSpPr>
        <p:spPr>
          <a:xfrm>
            <a:off x="-1044624" y="-3980978"/>
            <a:ext cx="8229600" cy="3394472"/>
          </a:xfrm>
        </p:spPr>
        <p:txBody>
          <a:bodyPr>
            <a:normAutofit/>
          </a:bodyPr>
          <a:lstStyle/>
          <a:p>
            <a:pPr marL="0" indent="0" algn="just">
              <a:buNone/>
            </a:pPr>
            <a:r>
              <a:rPr lang="it-IT" dirty="0"/>
              <a:t>L’algoritmo valuta ad ogni passo se sia conveniente creare un nuovo cluster o unire il nodo considerato a questo passo al cluster precedente. </a:t>
            </a:r>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
        <p:nvSpPr>
          <p:cNvPr id="6" name="Segnaposto contenuto 2"/>
          <p:cNvSpPr txBox="1">
            <a:spLocks/>
          </p:cNvSpPr>
          <p:nvPr/>
        </p:nvSpPr>
        <p:spPr>
          <a:xfrm>
            <a:off x="179512" y="1350873"/>
            <a:ext cx="8640960" cy="3476487"/>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it-IT" dirty="0"/>
              <a:t>L’algoritmo valuta per ogni nodo se</a:t>
            </a:r>
          </a:p>
          <a:p>
            <a:pPr marL="0" indent="0" algn="ctr">
              <a:buNone/>
            </a:pPr>
            <a:endParaRPr lang="en-GB" dirty="0"/>
          </a:p>
          <a:p>
            <a:pPr marL="0" indent="0">
              <a:buFont typeface="Arial" pitchFamily="34" charset="0"/>
              <a:buNone/>
            </a:pPr>
            <a:endParaRPr lang="it-IT" dirty="0"/>
          </a:p>
          <a:p>
            <a:pPr marL="0" indent="0">
              <a:buNone/>
            </a:pPr>
            <a:endParaRPr lang="it-IT" dirty="0"/>
          </a:p>
        </p:txBody>
      </p:sp>
      <p:sp>
        <p:nvSpPr>
          <p:cNvPr id="7" name="Freccia a sinistra 6"/>
          <p:cNvSpPr/>
          <p:nvPr/>
        </p:nvSpPr>
        <p:spPr>
          <a:xfrm rot="19367332">
            <a:off x="2708322" y="214885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sinistra 7"/>
          <p:cNvSpPr/>
          <p:nvPr/>
        </p:nvSpPr>
        <p:spPr>
          <a:xfrm rot="13151535">
            <a:off x="4610134" y="2164089"/>
            <a:ext cx="1440160" cy="405499"/>
          </a:xfrm>
          <a:prstGeom prst="lef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143992" y="2948552"/>
            <a:ext cx="3779936" cy="2062103"/>
          </a:xfrm>
          <a:prstGeom prst="rect">
            <a:avLst/>
          </a:prstGeom>
          <a:noFill/>
        </p:spPr>
        <p:txBody>
          <a:bodyPr wrap="square" rtlCol="0">
            <a:spAutoFit/>
          </a:bodyPr>
          <a:lstStyle/>
          <a:p>
            <a:pPr algn="ctr"/>
            <a:r>
              <a:rPr lang="it-IT" sz="3200" dirty="0" err="1"/>
              <a:t>conveniene</a:t>
            </a:r>
            <a:r>
              <a:rPr lang="it-IT" sz="3200" dirty="0"/>
              <a:t> creare un nuovo cluster a partire da quel </a:t>
            </a:r>
          </a:p>
          <a:p>
            <a:pPr algn="ctr"/>
            <a:r>
              <a:rPr lang="it-IT" sz="3200" dirty="0"/>
              <a:t>nodo</a:t>
            </a:r>
          </a:p>
        </p:txBody>
      </p:sp>
      <p:sp>
        <p:nvSpPr>
          <p:cNvPr id="10" name="CasellaDiTesto 9"/>
          <p:cNvSpPr txBox="1"/>
          <p:nvPr/>
        </p:nvSpPr>
        <p:spPr>
          <a:xfrm>
            <a:off x="4124498" y="2948552"/>
            <a:ext cx="4093724" cy="1569660"/>
          </a:xfrm>
          <a:prstGeom prst="rect">
            <a:avLst/>
          </a:prstGeom>
          <a:noFill/>
        </p:spPr>
        <p:txBody>
          <a:bodyPr wrap="square" rtlCol="0">
            <a:spAutoFit/>
          </a:bodyPr>
          <a:lstStyle/>
          <a:p>
            <a:pPr algn="ctr"/>
            <a:r>
              <a:rPr lang="it-IT" sz="3200" dirty="0"/>
              <a:t>unire il nodo considerato a questo passo al cluster precedente</a:t>
            </a:r>
          </a:p>
        </p:txBody>
      </p:sp>
    </p:spTree>
    <p:extLst>
      <p:ext uri="{BB962C8B-B14F-4D97-AF65-F5344CB8AC3E}">
        <p14:creationId xmlns:p14="http://schemas.microsoft.com/office/powerpoint/2010/main" val="310213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 calcmode="lin" valueType="num">
                                      <p:cBhvr additive="base">
                                        <p:cTn id="2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9"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uild="allAtOnce"/>
      <p:bldP spid="10"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rPr>
              <a:t>Dynamic Programming</a:t>
            </a:r>
            <a:endParaRPr lang="it-IT" dirty="0"/>
          </a:p>
        </p:txBody>
      </p:sp>
      <p:sp>
        <p:nvSpPr>
          <p:cNvPr id="4" name="Segnaposto contenuto 2"/>
          <p:cNvSpPr txBox="1">
            <a:spLocks/>
          </p:cNvSpPr>
          <p:nvPr/>
        </p:nvSpPr>
        <p:spPr>
          <a:xfrm>
            <a:off x="323528" y="1923678"/>
            <a:ext cx="8229600" cy="33944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it-IT" dirty="0"/>
              <a:t>Vengono valutate tutte le possibili </a:t>
            </a:r>
          </a:p>
          <a:p>
            <a:pPr marL="0" indent="0" algn="ctr">
              <a:buFont typeface="Arial" pitchFamily="34" charset="0"/>
              <a:buNone/>
            </a:pPr>
            <a:r>
              <a:rPr lang="it-IT" dirty="0"/>
              <a:t>combinazioni di cluster scegliendo quella a costo minore</a:t>
            </a:r>
          </a:p>
          <a:p>
            <a:pPr marL="0" indent="0">
              <a:buNone/>
            </a:pPr>
            <a:endParaRPr lang="it-IT" dirty="0"/>
          </a:p>
        </p:txBody>
      </p:sp>
    </p:spTree>
    <p:extLst>
      <p:ext uri="{BB962C8B-B14F-4D97-AF65-F5344CB8AC3E}">
        <p14:creationId xmlns:p14="http://schemas.microsoft.com/office/powerpoint/2010/main" val="3784758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solidFill>
                  <a:schemeClr val="bg1">
                    <a:lumMod val="50000"/>
                  </a:schemeClr>
                </a:solidFill>
                <a:latin typeface="+mj-lt"/>
              </a:rPr>
              <a:t>Greedy</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wrap="square">
            <a:normAutofit fontScale="70000" lnSpcReduction="20000"/>
          </a:bodyPr>
          <a:lstStyle/>
          <a:p>
            <a:pPr marL="0" indent="0" algn="ctr">
              <a:buNone/>
            </a:pPr>
            <a:r>
              <a:rPr lang="it-IT" dirty="0"/>
              <a:t>Questa variante utilizza un approccio più semplice andando a</a:t>
            </a:r>
          </a:p>
          <a:p>
            <a:pPr marL="0" indent="0" algn="ctr">
              <a:buNone/>
            </a:pPr>
            <a:r>
              <a:rPr lang="it-IT" dirty="0"/>
              <a:t> considerare per ogni nodo da inserire </a:t>
            </a:r>
          </a:p>
          <a:p>
            <a:pPr marL="0" indent="0" algn="ctr">
              <a:buNone/>
            </a:pPr>
            <a:r>
              <a:rPr lang="it-IT" dirty="0"/>
              <a:t>nel grafo anonimizzato il singolo costo di unione </a:t>
            </a:r>
          </a:p>
          <a:p>
            <a:pPr marL="0" indent="0" algn="ctr">
              <a:buNone/>
            </a:pPr>
            <a:r>
              <a:rPr lang="it-IT" dirty="0"/>
              <a:t>all’ultimo cluster confrontandolo con quello di </a:t>
            </a:r>
          </a:p>
          <a:p>
            <a:pPr marL="0" indent="0" algn="ctr">
              <a:buNone/>
            </a:pPr>
            <a:r>
              <a:rPr lang="it-IT" dirty="0"/>
              <a:t>creazione di un nuovo cluster. Questa variante </a:t>
            </a:r>
          </a:p>
          <a:p>
            <a:pPr marL="0" indent="0" algn="ctr">
              <a:buNone/>
            </a:pPr>
            <a:r>
              <a:rPr lang="it-IT" dirty="0"/>
              <a:t>ovviamente non esplora tutte le combinazioni possibili e non</a:t>
            </a:r>
          </a:p>
          <a:p>
            <a:pPr marL="0" indent="0" algn="ctr">
              <a:buNone/>
            </a:pPr>
            <a:r>
              <a:rPr lang="it-IT" dirty="0"/>
              <a:t>  tenendo memoria degli ottimi locali per i singoli cluster </a:t>
            </a:r>
          </a:p>
          <a:p>
            <a:pPr marL="0" indent="0" algn="ctr">
              <a:buNone/>
            </a:pPr>
            <a:r>
              <a:rPr lang="it-IT" dirty="0"/>
              <a:t>trovati e genera quindi soluzioni sub ottime rispetto al DP per</a:t>
            </a:r>
          </a:p>
          <a:p>
            <a:pPr marL="0" indent="0" algn="ctr">
              <a:buNone/>
            </a:pPr>
            <a:r>
              <a:rPr lang="it-IT" dirty="0"/>
              <a:t> quanto riguarda i costi di </a:t>
            </a:r>
            <a:r>
              <a:rPr lang="it-IT" dirty="0" err="1"/>
              <a:t>anonimizzazione</a:t>
            </a:r>
            <a:r>
              <a:rPr lang="it-IT" dirty="0"/>
              <a:t>.</a:t>
            </a:r>
          </a:p>
          <a:p>
            <a:pPr algn="ct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304906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solidFill>
                  <a:schemeClr val="bg1">
                    <a:lumMod val="50000"/>
                  </a:schemeClr>
                </a:solidFill>
                <a:latin typeface="+mj-lt"/>
              </a:rPr>
              <a:t>Tecniche</a:t>
            </a:r>
            <a:r>
              <a:rPr lang="en-GB" dirty="0">
                <a:solidFill>
                  <a:schemeClr val="bg1">
                    <a:lumMod val="50000"/>
                  </a:schemeClr>
                </a:solidFill>
                <a:latin typeface="+mj-lt"/>
              </a:rPr>
              <a:t> di </a:t>
            </a:r>
            <a:r>
              <a:rPr lang="en-GB" dirty="0" err="1">
                <a:solidFill>
                  <a:schemeClr val="bg1">
                    <a:lumMod val="50000"/>
                  </a:schemeClr>
                </a:solidFill>
                <a:latin typeface="+mj-lt"/>
              </a:rPr>
              <a:t>costruzione</a:t>
            </a:r>
            <a:endParaRPr lang="it-IT" dirty="0">
              <a:solidFill>
                <a:schemeClr val="bg1">
                  <a:lumMod val="50000"/>
                </a:schemeClr>
              </a:solidFill>
              <a:latin typeface="+mj-lt"/>
            </a:endParaRPr>
          </a:p>
        </p:txBody>
      </p:sp>
      <p:sp>
        <p:nvSpPr>
          <p:cNvPr id="3" name="Segnaposto contenuto 2"/>
          <p:cNvSpPr>
            <a:spLocks noGrp="1"/>
          </p:cNvSpPr>
          <p:nvPr>
            <p:ph idx="1"/>
          </p:nvPr>
        </p:nvSpPr>
        <p:spPr/>
        <p:txBody>
          <a:bodyPr>
            <a:normAutofit/>
          </a:bodyPr>
          <a:lstStyle/>
          <a:p>
            <a:pPr marL="0" indent="0" algn="ctr">
              <a:buNone/>
            </a:pPr>
            <a:r>
              <a:rPr lang="it-IT" dirty="0"/>
              <a:t>Entrambe le tecniche proposte utilizzano il vettore dei gradi generato da una delle    due tecniche di </a:t>
            </a:r>
            <a:r>
              <a:rPr lang="it-IT" dirty="0" err="1"/>
              <a:t>anonimizzazione</a:t>
            </a:r>
            <a:r>
              <a:rPr lang="it-IT" dirty="0"/>
              <a:t> viste      precedentemente per ricreare una versione del grafo che rispetti il vincolo di            </a:t>
            </a:r>
            <a:r>
              <a:rPr lang="it-IT" dirty="0" err="1"/>
              <a:t>anonimizzazione</a:t>
            </a:r>
            <a:r>
              <a:rPr lang="it-IT" dirty="0"/>
              <a:t> K.</a:t>
            </a:r>
          </a:p>
          <a:p>
            <a:pPr marL="0" indent="0" algn="ctr">
              <a:buNone/>
            </a:pPr>
            <a:endParaRPr lang="it-IT" dirty="0"/>
          </a:p>
        </p:txBody>
      </p:sp>
      <p:pic>
        <p:nvPicPr>
          <p:cNvPr id="4" name="Immagin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4468193"/>
            <a:ext cx="1114320" cy="572830"/>
          </a:xfrm>
          <a:prstGeom prst="rect">
            <a:avLst/>
          </a:prstGeom>
        </p:spPr>
      </p:pic>
    </p:spTree>
    <p:extLst>
      <p:ext uri="{BB962C8B-B14F-4D97-AF65-F5344CB8AC3E}">
        <p14:creationId xmlns:p14="http://schemas.microsoft.com/office/powerpoint/2010/main" val="66155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408</Words>
  <Application>Microsoft Macintosh PowerPoint</Application>
  <PresentationFormat>Presentazione su schermo (16:9)</PresentationFormat>
  <Paragraphs>59</Paragraphs>
  <Slides>14</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14</vt:i4>
      </vt:variant>
    </vt:vector>
  </HeadingPairs>
  <TitlesOfParts>
    <vt:vector size="18" baseType="lpstr">
      <vt:lpstr>맑은 고딕</vt:lpstr>
      <vt:lpstr>Arial</vt:lpstr>
      <vt:lpstr>Calibri</vt:lpstr>
      <vt:lpstr>Office Theme</vt:lpstr>
      <vt:lpstr>Presentazione standard di PowerPoint</vt:lpstr>
      <vt:lpstr>Obiettivo</vt:lpstr>
      <vt:lpstr>Presentazione algoritmo</vt:lpstr>
      <vt:lpstr>Presentazione algoritmo</vt:lpstr>
      <vt:lpstr>Tecniche di anonimizzazione </vt:lpstr>
      <vt:lpstr>Dynamic Programming</vt:lpstr>
      <vt:lpstr>Dynamic Programming</vt:lpstr>
      <vt:lpstr>Greedy</vt:lpstr>
      <vt:lpstr>Tecniche di costruzione</vt:lpstr>
      <vt:lpstr>Construct</vt:lpstr>
      <vt:lpstr>Priority</vt:lpstr>
      <vt:lpstr>Testing</vt:lpstr>
      <vt:lpstr>Risultati</vt:lpstr>
      <vt:lpstr>Conclusioni</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Vincenzo Caliendo</cp:lastModifiedBy>
  <cp:revision>35</cp:revision>
  <dcterms:created xsi:type="dcterms:W3CDTF">2014-04-01T16:27:38Z</dcterms:created>
  <dcterms:modified xsi:type="dcterms:W3CDTF">2019-03-07T12:45:40Z</dcterms:modified>
</cp:coreProperties>
</file>