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4" r:id="rId3"/>
    <p:sldId id="258" r:id="rId4"/>
    <p:sldId id="280" r:id="rId5"/>
    <p:sldId id="259" r:id="rId6"/>
    <p:sldId id="266" r:id="rId7"/>
    <p:sldId id="269" r:id="rId8"/>
    <p:sldId id="281" r:id="rId9"/>
    <p:sldId id="282" r:id="rId10"/>
    <p:sldId id="261" r:id="rId11"/>
    <p:sldId id="267" r:id="rId12"/>
    <p:sldId id="262" r:id="rId13"/>
    <p:sldId id="270" r:id="rId14"/>
    <p:sldId id="271" r:id="rId15"/>
    <p:sldId id="272" r:id="rId16"/>
    <p:sldId id="273" r:id="rId17"/>
    <p:sldId id="274" r:id="rId18"/>
    <p:sldId id="275" r:id="rId19"/>
    <p:sldId id="276" r:id="rId20"/>
    <p:sldId id="263" r:id="rId21"/>
    <p:sldId id="277" r:id="rId22"/>
    <p:sldId id="278" r:id="rId23"/>
    <p:sldId id="279"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io Gilardi" initials="AG" lastIdx="4" clrIdx="0">
    <p:extLst>
      <p:ext uri="{19B8F6BF-5375-455C-9EA6-DF929625EA0E}">
        <p15:presenceInfo xmlns:p15="http://schemas.microsoft.com/office/powerpoint/2012/main" userId="S-1-12-1-416434936-1257934124-2827684486-2471108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3878" autoAdjust="0"/>
  </p:normalViewPr>
  <p:slideViewPr>
    <p:cSldViewPr>
      <p:cViewPr>
        <p:scale>
          <a:sx n="33" d="100"/>
          <a:sy n="33" d="100"/>
        </p:scale>
        <p:origin x="2466" y="9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3T21:49:50.089" idx="3">
    <p:pos x="10" y="10"/>
    <p:text>Spiegare che cos'è un grafo NON anonimizzato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3T21:49:50.089" idx="3">
    <p:pos x="10" y="10"/>
    <p:text>Spiegare che cos'è un grafo NON anonimizzato</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14/03/2019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5</a:t>
            </a:fld>
            <a:endParaRPr lang="it-IT"/>
          </a:p>
        </p:txBody>
      </p:sp>
    </p:spTree>
    <p:extLst>
      <p:ext uri="{BB962C8B-B14F-4D97-AF65-F5344CB8AC3E}">
        <p14:creationId xmlns:p14="http://schemas.microsoft.com/office/powerpoint/2010/main" val="246282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12</a:t>
            </a:fld>
            <a:endParaRPr lang="it-IT"/>
          </a:p>
        </p:txBody>
      </p:sp>
    </p:spTree>
    <p:extLst>
      <p:ext uri="{BB962C8B-B14F-4D97-AF65-F5344CB8AC3E}">
        <p14:creationId xmlns:p14="http://schemas.microsoft.com/office/powerpoint/2010/main" val="361120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18</a:t>
            </a:fld>
            <a:endParaRPr lang="it-IT"/>
          </a:p>
        </p:txBody>
      </p:sp>
    </p:spTree>
    <p:extLst>
      <p:ext uri="{BB962C8B-B14F-4D97-AF65-F5344CB8AC3E}">
        <p14:creationId xmlns:p14="http://schemas.microsoft.com/office/powerpoint/2010/main" val="3960706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697FF78-6249-45CA-87E4-75DEBD5CB8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8461" y="4265558"/>
            <a:ext cx="1512168" cy="777349"/>
          </a:xfrm>
          <a:prstGeom prst="rect">
            <a:avLst/>
          </a:prstGeom>
        </p:spPr>
      </p:pic>
      <p:pic>
        <p:nvPicPr>
          <p:cNvPr id="3" name="Immagine 2">
            <a:extLst>
              <a:ext uri="{FF2B5EF4-FFF2-40B4-BE49-F238E27FC236}">
                <a16:creationId xmlns:a16="http://schemas.microsoft.com/office/drawing/2014/main" id="{6E0C2C66-B069-4D6B-A5AF-C03D3789783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553" y="4445155"/>
            <a:ext cx="1886986" cy="597752"/>
          </a:xfrm>
          <a:prstGeom prst="rect">
            <a:avLst/>
          </a:prstGeom>
        </p:spPr>
      </p:pic>
      <p:pic>
        <p:nvPicPr>
          <p:cNvPr id="4" name="Immagine 3">
            <a:extLst>
              <a:ext uri="{FF2B5EF4-FFF2-40B4-BE49-F238E27FC236}">
                <a16:creationId xmlns:a16="http://schemas.microsoft.com/office/drawing/2014/main" id="{15EB95F6-B157-48AC-B02E-275509424AD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97686" y="100593"/>
            <a:ext cx="1512168" cy="847095"/>
          </a:xfrm>
          <a:prstGeom prst="rect">
            <a:avLst/>
          </a:prstGeom>
        </p:spPr>
      </p:pic>
      <p:pic>
        <p:nvPicPr>
          <p:cNvPr id="5" name="Immagine 4">
            <a:extLst>
              <a:ext uri="{FF2B5EF4-FFF2-40B4-BE49-F238E27FC236}">
                <a16:creationId xmlns:a16="http://schemas.microsoft.com/office/drawing/2014/main" id="{A026063C-61A9-4B0C-8AC5-5CE10DDB016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02397" y="1275606"/>
            <a:ext cx="2205033" cy="576064"/>
          </a:xfrm>
          <a:prstGeom prst="rect">
            <a:avLst/>
          </a:prstGeom>
        </p:spPr>
      </p:pic>
      <p:pic>
        <p:nvPicPr>
          <p:cNvPr id="6" name="Immagine 5">
            <a:extLst>
              <a:ext uri="{FF2B5EF4-FFF2-40B4-BE49-F238E27FC236}">
                <a16:creationId xmlns:a16="http://schemas.microsoft.com/office/drawing/2014/main" id="{1D33C969-1E51-4A09-AFCB-EF72864DCFA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257061" y="195486"/>
            <a:ext cx="2300739" cy="973857"/>
          </a:xfrm>
          <a:prstGeom prst="rect">
            <a:avLst/>
          </a:prstGeom>
        </p:spPr>
      </p:pic>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pic>
        <p:nvPicPr>
          <p:cNvPr id="7" name="Immagine 6">
            <a:extLst>
              <a:ext uri="{FF2B5EF4-FFF2-40B4-BE49-F238E27FC236}">
                <a16:creationId xmlns:a16="http://schemas.microsoft.com/office/drawing/2014/main" id="{A72BE1A7-F7AE-464A-8A0E-CCDD4D0A5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4468277"/>
            <a:ext cx="1114320" cy="572830"/>
          </a:xfrm>
          <a:prstGeom prst="rect">
            <a:avLst/>
          </a:prstGeom>
        </p:spPr>
      </p:pic>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2019-03-14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2019-03-14</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pPr algn="r"/>
            <a:r>
              <a:rPr lang="en-US" altLang="ko-KR" sz="1400" b="1" dirty="0">
                <a:solidFill>
                  <a:schemeClr val="tx1">
                    <a:lumMod val="65000"/>
                    <a:lumOff val="35000"/>
                  </a:schemeClr>
                </a:solidFill>
                <a:latin typeface="Arial" pitchFamily="34" charset="0"/>
                <a:ea typeface="맑은 고딕" pitchFamily="50" charset="-127"/>
                <a:cs typeface="Arial" pitchFamily="34" charset="0"/>
              </a:rPr>
              <a:t>Angelini Mauro</a:t>
            </a:r>
          </a:p>
          <a:p>
            <a:pPr algn="r"/>
            <a:r>
              <a:rPr lang="en-US" altLang="ko-KR" sz="1400" b="1" dirty="0">
                <a:solidFill>
                  <a:schemeClr val="tx1">
                    <a:lumMod val="65000"/>
                    <a:lumOff val="35000"/>
                  </a:schemeClr>
                </a:solidFill>
                <a:latin typeface="Arial" pitchFamily="34" charset="0"/>
                <a:ea typeface="맑은 고딕" pitchFamily="50" charset="-127"/>
                <a:cs typeface="Arial" pitchFamily="34" charset="0"/>
              </a:rPr>
              <a:t>Caliendo Vincenzo</a:t>
            </a:r>
          </a:p>
          <a:p>
            <a:pPr algn="r"/>
            <a:r>
              <a:rPr lang="en-US" altLang="ko-KR" sz="1400" b="1" dirty="0" err="1">
                <a:solidFill>
                  <a:schemeClr val="tx1">
                    <a:lumMod val="65000"/>
                    <a:lumOff val="35000"/>
                  </a:schemeClr>
                </a:solidFill>
                <a:latin typeface="Arial" pitchFamily="34" charset="0"/>
                <a:ea typeface="맑은 고딕" pitchFamily="50" charset="-127"/>
                <a:cs typeface="Arial" pitchFamily="34" charset="0"/>
              </a:rPr>
              <a:t>Ghigo</a:t>
            </a:r>
            <a:r>
              <a:rPr lang="en-US" altLang="ko-KR" sz="1400" b="1" dirty="0">
                <a:solidFill>
                  <a:schemeClr val="tx1">
                    <a:lumMod val="65000"/>
                    <a:lumOff val="35000"/>
                  </a:schemeClr>
                </a:solidFill>
                <a:latin typeface="Arial" pitchFamily="34" charset="0"/>
                <a:ea typeface="맑은 고딕" pitchFamily="50" charset="-127"/>
                <a:cs typeface="Arial" pitchFamily="34" charset="0"/>
              </a:rPr>
              <a:t> Paolo</a:t>
            </a:r>
          </a:p>
          <a:p>
            <a:pPr algn="r"/>
            <a:r>
              <a:rPr lang="en-US" altLang="ko-KR" sz="1400" b="1" dirty="0">
                <a:solidFill>
                  <a:schemeClr val="tx1">
                    <a:lumMod val="65000"/>
                    <a:lumOff val="35000"/>
                  </a:schemeClr>
                </a:solidFill>
                <a:latin typeface="Arial" pitchFamily="34" charset="0"/>
                <a:ea typeface="맑은 고딕" pitchFamily="50" charset="-127"/>
                <a:cs typeface="Arial" pitchFamily="34" charset="0"/>
              </a:rPr>
              <a:t>Gilardi Alessio</a:t>
            </a:r>
            <a:endParaRPr lang="ko-KR" altLang="en-US" sz="1400" b="1" dirty="0">
              <a:solidFill>
                <a:schemeClr val="tx1">
                  <a:lumMod val="65000"/>
                  <a:lumOff val="3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spTree>
    <p:extLst>
      <p:ext uri="{BB962C8B-B14F-4D97-AF65-F5344CB8AC3E}">
        <p14:creationId xmlns:p14="http://schemas.microsoft.com/office/powerpoint/2010/main" val="66155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riassembla i vari nodi in maniera randomica:   ciò comporta che ad ogni persona viene attribuito un numero di archi pari al numero  indicato dal grado di anonimizzazione presente nel vettore sopra citato, tuttavia gli archi così generati non avranno alcun riferimento con quelli presenti nel grafo originale non anonimizzato.</a:t>
            </a:r>
          </a:p>
          <a:p>
            <a:pPr marL="0" indent="0" algn="ctr">
              <a:buNone/>
            </a:pPr>
            <a:endParaRPr lang="it-IT" dirty="0"/>
          </a:p>
        </p:txBody>
      </p:sp>
    </p:spTree>
    <p:extLst>
      <p:ext uri="{BB962C8B-B14F-4D97-AF65-F5344CB8AC3E}">
        <p14:creationId xmlns:p14="http://schemas.microsoft.com/office/powerpoint/2010/main" val="290975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spTree>
    <p:extLst>
      <p:ext uri="{BB962C8B-B14F-4D97-AF65-F5344CB8AC3E}">
        <p14:creationId xmlns:p14="http://schemas.microsoft.com/office/powerpoint/2010/main" val="221357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normAutofit/>
          </a:bodyPr>
          <a:lstStyle/>
          <a:p>
            <a:pPr marL="0" indent="0" algn="ctr">
              <a:buNone/>
            </a:pPr>
            <a:r>
              <a:rPr lang="it-IT" sz="2400" dirty="0"/>
              <a:t>Per il testing abbiamo eseguito l’algoritmo su istanze di diverse dimensioni, in particolare da 100,300,750           (di quest’ultima due versioni, uno più denso e uno più   sparso),1000 e 2000 nodi, scrivendo un programma in     </a:t>
            </a:r>
            <a:r>
              <a:rPr lang="it-IT" sz="2400" dirty="0" err="1"/>
              <a:t>python</a:t>
            </a:r>
            <a:r>
              <a:rPr lang="it-IT" sz="2400" dirty="0"/>
              <a:t> che automaticamente anonimizza il grafo sulle diverse istanze con valori di K crescenti utilizzando le 4 combinazioni possibili delle tecniche proposte in precedenza, e presentando i risultati (a livello di costo e tempo) in maniera grafica, che presentiamo di seguito:</a:t>
            </a:r>
          </a:p>
          <a:p>
            <a:pPr marL="0" indent="0" algn="ctr">
              <a:buNone/>
            </a:pPr>
            <a:endParaRPr lang="it-IT" sz="2400" dirty="0"/>
          </a:p>
        </p:txBody>
      </p:sp>
    </p:spTree>
    <p:extLst>
      <p:ext uri="{BB962C8B-B14F-4D97-AF65-F5344CB8AC3E}">
        <p14:creationId xmlns:p14="http://schemas.microsoft.com/office/powerpoint/2010/main" val="429378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 nodi, k da 3 a 30:</a:t>
            </a:r>
          </a:p>
          <a:p>
            <a:pPr marL="0" indent="0" algn="ctr">
              <a:buNone/>
            </a:pPr>
            <a:r>
              <a:rPr lang="it-IT" sz="2000" dirty="0"/>
              <a:t>(hardware: </a:t>
            </a:r>
            <a:r>
              <a:rPr lang="it-IT" sz="2000" dirty="0" err="1"/>
              <a:t>intel</a:t>
            </a:r>
            <a:r>
              <a:rPr lang="it-IT" sz="2000" dirty="0"/>
              <a:t> core i5 1,8GHz, 8GB RAM)</a:t>
            </a:r>
          </a:p>
        </p:txBody>
      </p:sp>
      <p:pic>
        <p:nvPicPr>
          <p:cNvPr id="6" name="Immagine 5">
            <a:extLst>
              <a:ext uri="{FF2B5EF4-FFF2-40B4-BE49-F238E27FC236}">
                <a16:creationId xmlns:a16="http://schemas.microsoft.com/office/drawing/2014/main" id="{1C306236-CC00-7647-92D5-B35B47F62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684" y="1620206"/>
            <a:ext cx="5688632" cy="3394472"/>
          </a:xfrm>
          <a:prstGeom prst="rect">
            <a:avLst/>
          </a:prstGeom>
        </p:spPr>
      </p:pic>
    </p:spTree>
    <p:extLst>
      <p:ext uri="{BB962C8B-B14F-4D97-AF65-F5344CB8AC3E}">
        <p14:creationId xmlns:p14="http://schemas.microsoft.com/office/powerpoint/2010/main" val="124757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300 nodi, k da 3 a 75:</a:t>
            </a:r>
          </a:p>
          <a:p>
            <a:pPr marL="0" indent="0" algn="ctr">
              <a:buNone/>
            </a:pPr>
            <a:r>
              <a:rPr lang="it-IT" sz="2000" dirty="0"/>
              <a:t>(hardware: </a:t>
            </a:r>
            <a:r>
              <a:rPr lang="it-IT" sz="2000" dirty="0" err="1"/>
              <a:t>intel</a:t>
            </a:r>
            <a:r>
              <a:rPr lang="it-IT" sz="2000" dirty="0"/>
              <a:t> core i5 1,8GHz, 8GB RAM)</a:t>
            </a:r>
          </a:p>
        </p:txBody>
      </p:sp>
      <p:pic>
        <p:nvPicPr>
          <p:cNvPr id="7" name="Immagine 6">
            <a:extLst>
              <a:ext uri="{FF2B5EF4-FFF2-40B4-BE49-F238E27FC236}">
                <a16:creationId xmlns:a16="http://schemas.microsoft.com/office/drawing/2014/main" id="{A441418F-23FF-5346-B922-35384CDCB3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8386" y="1646551"/>
            <a:ext cx="5707228" cy="3394472"/>
          </a:xfrm>
          <a:prstGeom prst="rect">
            <a:avLst/>
          </a:prstGeom>
        </p:spPr>
      </p:pic>
    </p:spTree>
    <p:extLst>
      <p:ext uri="{BB962C8B-B14F-4D97-AF65-F5344CB8AC3E}">
        <p14:creationId xmlns:p14="http://schemas.microsoft.com/office/powerpoint/2010/main" val="59198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(sparso), k da 3 a 100:</a:t>
            </a:r>
          </a:p>
          <a:p>
            <a:pPr marL="0" indent="0" algn="ctr">
              <a:buNone/>
            </a:pPr>
            <a:r>
              <a:rPr lang="it-IT" sz="2000" dirty="0"/>
              <a:t>(hardware: </a:t>
            </a:r>
            <a:r>
              <a:rPr lang="it-IT" sz="2000" dirty="0" err="1"/>
              <a:t>intel</a:t>
            </a:r>
            <a:r>
              <a:rPr lang="it-IT" sz="2000" dirty="0"/>
              <a:t> core i5 1,8GHz, 8GB RAM)</a:t>
            </a:r>
          </a:p>
        </p:txBody>
      </p:sp>
      <p:pic>
        <p:nvPicPr>
          <p:cNvPr id="6" name="Immagine 5">
            <a:extLst>
              <a:ext uri="{FF2B5EF4-FFF2-40B4-BE49-F238E27FC236}">
                <a16:creationId xmlns:a16="http://schemas.microsoft.com/office/drawing/2014/main" id="{91528184-72CB-764E-AF76-E970CF53B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092" y="1618210"/>
            <a:ext cx="5653815" cy="3394472"/>
          </a:xfrm>
          <a:prstGeom prst="rect">
            <a:avLst/>
          </a:prstGeom>
        </p:spPr>
      </p:pic>
    </p:spTree>
    <p:extLst>
      <p:ext uri="{BB962C8B-B14F-4D97-AF65-F5344CB8AC3E}">
        <p14:creationId xmlns:p14="http://schemas.microsoft.com/office/powerpoint/2010/main" val="374696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(denso),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97C3AC0D-C308-DE49-B289-2466A91E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73" y="1635646"/>
            <a:ext cx="6753454" cy="3318330"/>
          </a:xfrm>
          <a:prstGeom prst="rect">
            <a:avLst/>
          </a:prstGeom>
        </p:spPr>
      </p:pic>
    </p:spTree>
    <p:extLst>
      <p:ext uri="{BB962C8B-B14F-4D97-AF65-F5344CB8AC3E}">
        <p14:creationId xmlns:p14="http://schemas.microsoft.com/office/powerpoint/2010/main" val="5019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1000 nodi, k da 3 a 100:</a:t>
            </a:r>
          </a:p>
          <a:p>
            <a:pPr marL="0" indent="0" algn="ctr">
              <a:buNone/>
            </a:pPr>
            <a:r>
              <a:rPr lang="it-IT" sz="2000" dirty="0"/>
              <a:t>(hardware: </a:t>
            </a:r>
            <a:r>
              <a:rPr lang="it-IT" sz="2000" dirty="0" err="1"/>
              <a:t>intel</a:t>
            </a:r>
            <a:r>
              <a:rPr lang="it-IT" sz="2000" dirty="0"/>
              <a:t> core i7 2,40GHz , 8GB RAM)</a:t>
            </a:r>
          </a:p>
        </p:txBody>
      </p:sp>
      <p:pic>
        <p:nvPicPr>
          <p:cNvPr id="6" name="Immagine 5">
            <a:extLst>
              <a:ext uri="{FF2B5EF4-FFF2-40B4-BE49-F238E27FC236}">
                <a16:creationId xmlns:a16="http://schemas.microsoft.com/office/drawing/2014/main" id="{21A85A62-F1D3-7E4A-9612-54BAC294F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spTree>
    <p:extLst>
      <p:ext uri="{BB962C8B-B14F-4D97-AF65-F5344CB8AC3E}">
        <p14:creationId xmlns:p14="http://schemas.microsoft.com/office/powerpoint/2010/main" val="3504307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2000 nodi, k da 3 a 100:</a:t>
            </a:r>
          </a:p>
          <a:p>
            <a:pPr marL="0" indent="0" algn="ctr">
              <a:buNone/>
            </a:pPr>
            <a:r>
              <a:rPr lang="it-IT" sz="2000" dirty="0"/>
              <a:t>(hardware: </a:t>
            </a:r>
            <a:r>
              <a:rPr lang="it-IT" sz="2000" dirty="0" err="1"/>
              <a:t>intel</a:t>
            </a:r>
            <a:r>
              <a:rPr lang="it-IT" sz="2000" dirty="0"/>
              <a:t> core i7 2,40GHz , 8GB RAM)</a:t>
            </a:r>
          </a:p>
        </p:txBody>
      </p:sp>
      <p:pic>
        <p:nvPicPr>
          <p:cNvPr id="7" name="Immagine 6">
            <a:extLst>
              <a:ext uri="{FF2B5EF4-FFF2-40B4-BE49-F238E27FC236}">
                <a16:creationId xmlns:a16="http://schemas.microsoft.com/office/drawing/2014/main" id="{BFC88322-0986-0F42-B06B-EF278F7D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spTree>
    <p:extLst>
      <p:ext uri="{BB962C8B-B14F-4D97-AF65-F5344CB8AC3E}">
        <p14:creationId xmlns:p14="http://schemas.microsoft.com/office/powerpoint/2010/main" val="43702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mj-lt"/>
              </a:rPr>
              <a:t>Obiettivo</a:t>
            </a:r>
          </a:p>
        </p:txBody>
      </p:sp>
      <p:sp>
        <p:nvSpPr>
          <p:cNvPr id="3" name="Segnaposto contenuto 2"/>
          <p:cNvSpPr>
            <a:spLocks noGrp="1"/>
          </p:cNvSpPr>
          <p:nvPr>
            <p:ph idx="1"/>
          </p:nvPr>
        </p:nvSpPr>
        <p:spPr>
          <a:xfrm>
            <a:off x="179512" y="1347614"/>
            <a:ext cx="8712968" cy="2890416"/>
          </a:xfrm>
        </p:spPr>
        <p:txBody>
          <a:bodyPr>
            <a:normAutofit/>
          </a:bodyPr>
          <a:lstStyle/>
          <a:p>
            <a:pPr algn="just"/>
            <a:endParaRPr lang="it-IT" sz="2800" dirty="0"/>
          </a:p>
          <a:p>
            <a:pPr algn="just"/>
            <a:r>
              <a:rPr lang="it-IT" sz="2800" dirty="0"/>
              <a:t>Implementare l’algoritmo descritto nel paper:</a:t>
            </a:r>
          </a:p>
          <a:p>
            <a:pPr marL="0" indent="0" algn="just">
              <a:buNone/>
            </a:pPr>
            <a:r>
              <a:rPr lang="it-IT" sz="2800" i="1" dirty="0">
                <a:solidFill>
                  <a:srgbClr val="FF0000"/>
                </a:solidFill>
              </a:rPr>
              <a:t>	</a:t>
            </a:r>
            <a:r>
              <a:rPr lang="en-GB" sz="2800" i="1" dirty="0">
                <a:solidFill>
                  <a:srgbClr val="FF0000"/>
                </a:solidFill>
              </a:rPr>
              <a:t>Towards Identity Anonymization on Graphs</a:t>
            </a:r>
          </a:p>
          <a:p>
            <a:pPr algn="just"/>
            <a:r>
              <a:rPr lang="en-GB" sz="2800" dirty="0" err="1"/>
              <a:t>Verificarne</a:t>
            </a:r>
            <a:r>
              <a:rPr lang="en-GB" sz="2800" dirty="0"/>
              <a:t> ed </a:t>
            </a:r>
            <a:r>
              <a:rPr lang="en-GB" sz="2800" dirty="0" err="1"/>
              <a:t>analizzarne</a:t>
            </a:r>
            <a:r>
              <a:rPr lang="en-GB" sz="2800" dirty="0"/>
              <a:t> </a:t>
            </a:r>
            <a:r>
              <a:rPr lang="en-GB" sz="2800" dirty="0" err="1"/>
              <a:t>i</a:t>
            </a:r>
            <a:r>
              <a:rPr lang="en-GB" sz="2800" dirty="0"/>
              <a:t> </a:t>
            </a:r>
            <a:r>
              <a:rPr lang="en-GB" sz="2800" dirty="0" err="1"/>
              <a:t>risultati</a:t>
            </a:r>
            <a:r>
              <a:rPr lang="en-GB" sz="2800" dirty="0"/>
              <a:t> </a:t>
            </a:r>
            <a:r>
              <a:rPr lang="en-GB" sz="2800" dirty="0" err="1"/>
              <a:t>prodotti</a:t>
            </a:r>
            <a:endParaRPr lang="it-IT" sz="2800" dirty="0"/>
          </a:p>
        </p:txBody>
      </p:sp>
    </p:spTree>
    <p:extLst>
      <p:ext uri="{BB962C8B-B14F-4D97-AF65-F5344CB8AC3E}">
        <p14:creationId xmlns:p14="http://schemas.microsoft.com/office/powerpoint/2010/main" val="336003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lgn="ctr">
              <a:buNone/>
            </a:pPr>
            <a:r>
              <a:rPr lang="it-IT" dirty="0"/>
              <a:t>Analizzando i risultati prodotti dagli script si evince che a livello computazionale il carico comportato  dall’esecuzione dell’algoritmo di </a:t>
            </a:r>
            <a:r>
              <a:rPr lang="it-IT" dirty="0" err="1"/>
              <a:t>anonimizzazione</a:t>
            </a:r>
            <a:r>
              <a:rPr lang="it-IT" dirty="0"/>
              <a:t>  DP risulta nettamente superiore rispetto alla computazione prodotta tramite l’algoritmo </a:t>
            </a:r>
            <a:r>
              <a:rPr lang="it-IT" dirty="0" err="1"/>
              <a:t>greedy</a:t>
            </a:r>
            <a:r>
              <a:rPr lang="it-IT" dirty="0"/>
              <a:t>,        indipendentemente dalla tecnica di costruzione del grafo scelto. Per quanto riguarda i costi ottenuti, i risultati avvalorano la tesi esposta nel </a:t>
            </a:r>
            <a:r>
              <a:rPr lang="it-IT" dirty="0" err="1"/>
              <a:t>paper</a:t>
            </a:r>
            <a:r>
              <a:rPr lang="it-IT" dirty="0"/>
              <a:t>,        evidenziando il fatto che l’algoritmo DP produce in ogni caso soluzioni migliori.</a:t>
            </a:r>
          </a:p>
          <a:p>
            <a:pPr marL="0" indent="0" algn="ctr">
              <a:buNone/>
            </a:pPr>
            <a:endParaRPr lang="it-IT" sz="2400" dirty="0"/>
          </a:p>
        </p:txBody>
      </p:sp>
    </p:spTree>
    <p:extLst>
      <p:ext uri="{BB962C8B-B14F-4D97-AF65-F5344CB8AC3E}">
        <p14:creationId xmlns:p14="http://schemas.microsoft.com/office/powerpoint/2010/main" val="187958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sz="2400" dirty="0"/>
              <a:t>Tuttavia va tenuto conto del </a:t>
            </a:r>
            <a:r>
              <a:rPr lang="it-IT" sz="2400" dirty="0" err="1"/>
              <a:t>trade</a:t>
            </a:r>
            <a:r>
              <a:rPr lang="it-IT" sz="2400" dirty="0"/>
              <a:t>-off tra tempi di         esecuzione e reale risparmio in termini di costi: su istanze di dimensione superiori al migliaio di nodi la differenza  di costo per lo stesso data set anonimizzato con lo        stesso parametro k varia nell’ordine di un migliaio mentre invece le differenze nei tempi di produzione del grafo    anonimizzato incrementa fino a raddoppiare nella media i tempi</a:t>
            </a:r>
          </a:p>
        </p:txBody>
      </p:sp>
    </p:spTree>
    <p:extLst>
      <p:ext uri="{BB962C8B-B14F-4D97-AF65-F5344CB8AC3E}">
        <p14:creationId xmlns:p14="http://schemas.microsoft.com/office/powerpoint/2010/main" val="4029363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77500" lnSpcReduction="20000"/>
          </a:bodyPr>
          <a:lstStyle/>
          <a:p>
            <a:pPr marL="0" indent="0" algn="ctr">
              <a:buNone/>
            </a:pPr>
            <a:r>
              <a:rPr lang="it-IT" dirty="0"/>
              <a:t>Inoltre possiamo concludere che l’algoritmo di           costruzione del grafo anonimizzato </a:t>
            </a:r>
            <a:r>
              <a:rPr lang="it-IT" i="1" dirty="0" err="1"/>
              <a:t>construct</a:t>
            </a:r>
            <a:r>
              <a:rPr lang="it-IT" i="1" dirty="0"/>
              <a:t> </a:t>
            </a:r>
            <a:r>
              <a:rPr lang="it-IT" dirty="0"/>
              <a:t>produce una soluzione in tempi molto ristretti, tuttavia non mantiene coerenza col grafo originale, introducendo        molto rumore e rendendo la soluzione poco utile per   analisi successive.</a:t>
            </a:r>
          </a:p>
          <a:p>
            <a:pPr marL="0" indent="0" algn="ctr">
              <a:buNone/>
            </a:pPr>
            <a:r>
              <a:rPr lang="it-IT" dirty="0"/>
              <a:t>Per contro, l’algoritmo </a:t>
            </a:r>
            <a:r>
              <a:rPr lang="it-IT" i="1" dirty="0" err="1"/>
              <a:t>priority</a:t>
            </a:r>
            <a:r>
              <a:rPr lang="it-IT" i="1" dirty="0"/>
              <a:t> </a:t>
            </a:r>
            <a:r>
              <a:rPr lang="it-IT" dirty="0"/>
              <a:t>mantiene coerenza col  grafo originale al prezzo di un onere computazionale  decisamente più alto, crescente con la dimensione     dell’istanza.</a:t>
            </a:r>
          </a:p>
          <a:p>
            <a:pPr marL="0" indent="0" algn="ctr">
              <a:buNone/>
            </a:pPr>
            <a:endParaRPr lang="it-IT" sz="2400" dirty="0"/>
          </a:p>
        </p:txBody>
      </p:sp>
    </p:spTree>
    <p:extLst>
      <p:ext uri="{BB962C8B-B14F-4D97-AF65-F5344CB8AC3E}">
        <p14:creationId xmlns:p14="http://schemas.microsoft.com/office/powerpoint/2010/main" val="166427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47500" lnSpcReduction="20000"/>
          </a:bodyPr>
          <a:lstStyle/>
          <a:p>
            <a:pPr marL="0" indent="0" algn="ctr">
              <a:buNone/>
            </a:pPr>
            <a:r>
              <a:rPr lang="it-IT" dirty="0"/>
              <a:t>In conclusione l’algoritmo migliore dipende dalle necessità di chi deve manipolare             successivamente il grafo anonimizzato:</a:t>
            </a:r>
          </a:p>
          <a:p>
            <a:pPr lvl="0" algn="just"/>
            <a:r>
              <a:rPr lang="it-IT" dirty="0"/>
              <a:t>Nel caso di frequenti analisi su data set estesi è consigliabile l’utilizzo di una               combinazione </a:t>
            </a:r>
            <a:r>
              <a:rPr lang="it-IT" b="1" dirty="0"/>
              <a:t>DP – </a:t>
            </a:r>
            <a:r>
              <a:rPr lang="it-IT" b="1" dirty="0" err="1"/>
              <a:t>Construct</a:t>
            </a:r>
            <a:r>
              <a:rPr lang="it-IT" b="1" dirty="0"/>
              <a:t> </a:t>
            </a:r>
            <a:r>
              <a:rPr lang="it-IT" dirty="0"/>
              <a:t>per non incombere in tempi computazionali troppo        elevati mantenendo un costo di anonimizzazione ottimo</a:t>
            </a:r>
          </a:p>
          <a:p>
            <a:pPr lvl="0" algn="just"/>
            <a:r>
              <a:rPr lang="it-IT" dirty="0"/>
              <a:t>Nel caso di dati molto affidabili e coerenti con il grafo di provenienza, la scelta            consigliata dai dati ottenuti risulta essere l’utilizzo della combinazione </a:t>
            </a:r>
            <a:r>
              <a:rPr lang="it-IT" b="1" dirty="0"/>
              <a:t>Greedy – </a:t>
            </a:r>
            <a:r>
              <a:rPr lang="it-IT" b="1" dirty="0" err="1"/>
              <a:t>Priority</a:t>
            </a:r>
            <a:r>
              <a:rPr lang="it-IT" b="1" dirty="0"/>
              <a:t> </a:t>
            </a:r>
            <a:r>
              <a:rPr lang="it-IT" dirty="0"/>
              <a:t>che conferisce tempi medi di esecuzione leggermente più alti di quelli ottenuti con il    caso precedente, introducendo però la coerenza dei dati.</a:t>
            </a:r>
          </a:p>
          <a:p>
            <a:pPr lvl="0" algn="just"/>
            <a:r>
              <a:rPr lang="it-IT" dirty="0"/>
              <a:t>Per anonimizzazioni rapide su data set molto estesi (utile ad esempio per un web        service) la soluzione migliore risulta essere la combinazione </a:t>
            </a:r>
            <a:r>
              <a:rPr lang="it-IT" b="1" dirty="0"/>
              <a:t>Greedy – </a:t>
            </a:r>
            <a:r>
              <a:rPr lang="it-IT" b="1" dirty="0" err="1"/>
              <a:t>Construct</a:t>
            </a:r>
            <a:r>
              <a:rPr lang="it-IT" dirty="0"/>
              <a:t>.</a:t>
            </a:r>
          </a:p>
          <a:p>
            <a:pPr lvl="0" algn="just"/>
            <a:r>
              <a:rPr lang="it-IT" dirty="0"/>
              <a:t>Per la massima precisione e coerenza dei dati è necessario utilizzare </a:t>
            </a:r>
            <a:r>
              <a:rPr lang="it-IT" b="1" dirty="0"/>
              <a:t>DP – </a:t>
            </a:r>
            <a:r>
              <a:rPr lang="it-IT" b="1" dirty="0" err="1"/>
              <a:t>Priority</a:t>
            </a:r>
            <a:r>
              <a:rPr lang="it-IT" b="1" dirty="0"/>
              <a:t> </a:t>
            </a:r>
            <a:r>
              <a:rPr lang="it-IT" dirty="0"/>
              <a:t>al     costo di tempi di esecuzione molto elevati su istanze anche non estremamente estese.</a:t>
            </a:r>
          </a:p>
          <a:p>
            <a:pPr marL="0" indent="0" algn="ctr">
              <a:buNone/>
            </a:pPr>
            <a:endParaRPr lang="it-IT" sz="2400" dirty="0"/>
          </a:p>
        </p:txBody>
      </p:sp>
    </p:spTree>
    <p:extLst>
      <p:ext uri="{BB962C8B-B14F-4D97-AF65-F5344CB8AC3E}">
        <p14:creationId xmlns:p14="http://schemas.microsoft.com/office/powerpoint/2010/main" val="39824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latin typeface="+mj-lt"/>
              </a:rPr>
              <a:t>Presentazione</a:t>
            </a:r>
            <a:r>
              <a:rPr lang="en-GB" dirty="0">
                <a:latin typeface="+mj-lt"/>
              </a:rPr>
              <a:t> </a:t>
            </a:r>
            <a:r>
              <a:rPr lang="en-GB" dirty="0" err="1">
                <a:latin typeface="+mj-lt"/>
              </a:rPr>
              <a:t>algoritmo</a:t>
            </a:r>
            <a:endParaRPr lang="it-IT" dirty="0">
              <a:latin typeface="+mj-lt"/>
            </a:endParaRPr>
          </a:p>
        </p:txBody>
      </p:sp>
      <p:sp>
        <p:nvSpPr>
          <p:cNvPr id="4" name="Segnaposto contenuto 2"/>
          <p:cNvSpPr txBox="1">
            <a:spLocks/>
          </p:cNvSpPr>
          <p:nvPr/>
        </p:nvSpPr>
        <p:spPr>
          <a:xfrm>
            <a:off x="251520" y="1224546"/>
            <a:ext cx="8640960" cy="1008114"/>
          </a:xfrm>
          <a:prstGeom prst="rect">
            <a:avLst/>
          </a:prstGeom>
        </p:spPr>
        <p:txBody>
          <a:bodyPr vert="horz" wrap="square"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sz="2800" dirty="0"/>
              <a:t>Dato un grafo </a:t>
            </a:r>
            <a:r>
              <a:rPr lang="it-IT" sz="2800" b="1" dirty="0"/>
              <a:t>NON</a:t>
            </a:r>
            <a:r>
              <a:rPr lang="it-IT" sz="2800" dirty="0"/>
              <a:t> anonimizzato l’algoritmo        anonimizza secondo</a:t>
            </a:r>
          </a:p>
          <a:p>
            <a:pPr marL="0" indent="0">
              <a:buFont typeface="Arial" pitchFamily="34" charset="0"/>
              <a:buNone/>
            </a:pPr>
            <a:endParaRPr lang="en-GB" sz="2800" dirty="0"/>
          </a:p>
          <a:p>
            <a:pPr marL="0" indent="0">
              <a:buFont typeface="Arial" pitchFamily="34" charset="0"/>
              <a:buNone/>
            </a:pPr>
            <a:endParaRPr lang="it-IT" sz="2800" dirty="0"/>
          </a:p>
          <a:p>
            <a:pPr marL="0" indent="0">
              <a:buNone/>
            </a:pPr>
            <a:endParaRPr lang="it-IT" sz="2800" dirty="0"/>
          </a:p>
        </p:txBody>
      </p:sp>
      <p:sp>
        <p:nvSpPr>
          <p:cNvPr id="8" name="Freccia a sinistra 7"/>
          <p:cNvSpPr/>
          <p:nvPr/>
        </p:nvSpPr>
        <p:spPr>
          <a:xfrm rot="19004854">
            <a:off x="2837771" y="2672289"/>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Freccia a sinistra 8"/>
          <p:cNvSpPr/>
          <p:nvPr/>
        </p:nvSpPr>
        <p:spPr>
          <a:xfrm rot="13428926">
            <a:off x="4828308" y="2676080"/>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p:cNvSpPr txBox="1"/>
          <p:nvPr/>
        </p:nvSpPr>
        <p:spPr>
          <a:xfrm>
            <a:off x="1003325" y="3438748"/>
            <a:ext cx="2168799" cy="1077218"/>
          </a:xfrm>
          <a:prstGeom prst="rect">
            <a:avLst/>
          </a:prstGeom>
          <a:noFill/>
        </p:spPr>
        <p:txBody>
          <a:bodyPr wrap="none" rtlCol="0">
            <a:spAutoFit/>
          </a:bodyPr>
          <a:lstStyle/>
          <a:p>
            <a:pPr algn="ctr"/>
            <a:r>
              <a:rPr lang="it-IT" sz="3200" b="1" dirty="0"/>
              <a:t>Approccio</a:t>
            </a:r>
          </a:p>
          <a:p>
            <a:pPr algn="ctr"/>
            <a:r>
              <a:rPr lang="en-GB" sz="3200" b="1" dirty="0"/>
              <a:t>Greedy</a:t>
            </a:r>
            <a:endParaRPr lang="it-IT" sz="3200" b="1" dirty="0"/>
          </a:p>
        </p:txBody>
      </p:sp>
      <p:sp>
        <p:nvSpPr>
          <p:cNvPr id="11" name="CasellaDiTesto 10"/>
          <p:cNvSpPr txBox="1"/>
          <p:nvPr/>
        </p:nvSpPr>
        <p:spPr>
          <a:xfrm>
            <a:off x="4190937" y="3438748"/>
            <a:ext cx="4701543" cy="1077218"/>
          </a:xfrm>
          <a:prstGeom prst="rect">
            <a:avLst/>
          </a:prstGeom>
          <a:noFill/>
        </p:spPr>
        <p:txBody>
          <a:bodyPr wrap="none" rtlCol="0">
            <a:spAutoFit/>
          </a:bodyPr>
          <a:lstStyle/>
          <a:p>
            <a:pPr algn="ctr"/>
            <a:r>
              <a:rPr lang="it-IT" sz="3200" b="1" dirty="0"/>
              <a:t>Approccio</a:t>
            </a:r>
          </a:p>
          <a:p>
            <a:pPr algn="ctr"/>
            <a:r>
              <a:rPr lang="en-GB" sz="3200" b="1" dirty="0"/>
              <a:t>Dynamic Programming</a:t>
            </a:r>
            <a:endParaRPr lang="it-IT" sz="3200" b="1" dirty="0"/>
          </a:p>
        </p:txBody>
      </p:sp>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latin typeface="+mj-lt"/>
              </a:rPr>
              <a:t>Presentazione</a:t>
            </a:r>
            <a:r>
              <a:rPr lang="en-GB" dirty="0">
                <a:latin typeface="+mj-lt"/>
              </a:rPr>
              <a:t> </a:t>
            </a:r>
            <a:r>
              <a:rPr lang="en-GB" dirty="0" err="1">
                <a:latin typeface="+mj-lt"/>
              </a:rPr>
              <a:t>algoritmo</a:t>
            </a:r>
            <a:endParaRPr lang="it-IT" dirty="0">
              <a:latin typeface="+mj-lt"/>
            </a:endParaRPr>
          </a:p>
        </p:txBody>
      </p:sp>
      <p:sp>
        <p:nvSpPr>
          <p:cNvPr id="4" name="Segnaposto contenuto 2"/>
          <p:cNvSpPr txBox="1">
            <a:spLocks/>
          </p:cNvSpPr>
          <p:nvPr/>
        </p:nvSpPr>
        <p:spPr>
          <a:xfrm>
            <a:off x="251520" y="1275204"/>
            <a:ext cx="8640960" cy="1021885"/>
          </a:xfrm>
          <a:prstGeom prst="rect">
            <a:avLst/>
          </a:prstGeom>
        </p:spPr>
        <p:txBody>
          <a:bodyPr vert="horz" wrap="square"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sz="2800" dirty="0"/>
              <a:t>Per ciascun tipo di </a:t>
            </a:r>
            <a:r>
              <a:rPr lang="it-IT" sz="2800" b="1" dirty="0" err="1"/>
              <a:t>anonimizzazione</a:t>
            </a:r>
            <a:r>
              <a:rPr lang="it-IT" sz="2800" dirty="0"/>
              <a:t> vengono        costruiti i grafi utilizzando </a:t>
            </a:r>
          </a:p>
          <a:p>
            <a:pPr marL="0" indent="0" algn="ctr">
              <a:buNone/>
            </a:pPr>
            <a:endParaRPr lang="en-GB" sz="2800" dirty="0"/>
          </a:p>
          <a:p>
            <a:pPr marL="0" indent="0" algn="ctr">
              <a:buNone/>
            </a:pPr>
            <a:endParaRPr lang="it-IT" sz="2800" dirty="0"/>
          </a:p>
          <a:p>
            <a:pPr marL="0" indent="0" algn="ctr">
              <a:buNone/>
            </a:pPr>
            <a:endParaRPr lang="it-IT" sz="2800" dirty="0"/>
          </a:p>
        </p:txBody>
      </p:sp>
      <p:sp>
        <p:nvSpPr>
          <p:cNvPr id="8" name="Freccia a sinistra 7"/>
          <p:cNvSpPr/>
          <p:nvPr/>
        </p:nvSpPr>
        <p:spPr>
          <a:xfrm rot="19004854">
            <a:off x="2687750" y="2744299"/>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Freccia a sinistra 8"/>
          <p:cNvSpPr/>
          <p:nvPr/>
        </p:nvSpPr>
        <p:spPr>
          <a:xfrm rot="13428926">
            <a:off x="5012627" y="2740509"/>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p:cNvSpPr txBox="1"/>
          <p:nvPr/>
        </p:nvSpPr>
        <p:spPr>
          <a:xfrm>
            <a:off x="1206636" y="3510756"/>
            <a:ext cx="2069221" cy="1077218"/>
          </a:xfrm>
          <a:prstGeom prst="rect">
            <a:avLst/>
          </a:prstGeom>
          <a:noFill/>
        </p:spPr>
        <p:txBody>
          <a:bodyPr wrap="none" rtlCol="0">
            <a:spAutoFit/>
          </a:bodyPr>
          <a:lstStyle/>
          <a:p>
            <a:pPr algn="ctr"/>
            <a:r>
              <a:rPr lang="en-GB" sz="3200" b="1" dirty="0" err="1"/>
              <a:t>Tecnica</a:t>
            </a:r>
            <a:endParaRPr lang="en-GB" sz="3200" b="1" dirty="0"/>
          </a:p>
          <a:p>
            <a:pPr algn="ctr"/>
            <a:r>
              <a:rPr lang="en-GB" sz="3200" b="1" dirty="0"/>
              <a:t>Construct</a:t>
            </a:r>
            <a:endParaRPr lang="it-IT" sz="3200" b="1" dirty="0"/>
          </a:p>
        </p:txBody>
      </p:sp>
      <p:sp>
        <p:nvSpPr>
          <p:cNvPr id="11" name="CasellaDiTesto 10"/>
          <p:cNvSpPr txBox="1"/>
          <p:nvPr/>
        </p:nvSpPr>
        <p:spPr>
          <a:xfrm>
            <a:off x="5868144" y="3510756"/>
            <a:ext cx="1618969" cy="1077218"/>
          </a:xfrm>
          <a:prstGeom prst="rect">
            <a:avLst/>
          </a:prstGeom>
          <a:noFill/>
        </p:spPr>
        <p:txBody>
          <a:bodyPr wrap="none" rtlCol="0">
            <a:spAutoFit/>
          </a:bodyPr>
          <a:lstStyle/>
          <a:p>
            <a:pPr algn="ctr"/>
            <a:r>
              <a:rPr lang="en-GB" sz="3200" b="1" dirty="0" err="1"/>
              <a:t>Tecnica</a:t>
            </a:r>
            <a:endParaRPr lang="en-GB" sz="3200" b="1" dirty="0"/>
          </a:p>
          <a:p>
            <a:pPr algn="ctr"/>
            <a:r>
              <a:rPr lang="en-GB" sz="3200" b="1" dirty="0"/>
              <a:t>Priority</a:t>
            </a:r>
            <a:endParaRPr lang="it-IT" sz="3200" b="1" dirty="0"/>
          </a:p>
        </p:txBody>
      </p:sp>
    </p:spTree>
    <p:extLst>
      <p:ext uri="{BB962C8B-B14F-4D97-AF65-F5344CB8AC3E}">
        <p14:creationId xmlns:p14="http://schemas.microsoft.com/office/powerpoint/2010/main" val="222398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it-IT" dirty="0">
                <a:latin typeface="+mj-lt"/>
              </a:rPr>
              <a:t>Tecniche di </a:t>
            </a:r>
            <a:r>
              <a:rPr lang="it-IT" dirty="0" err="1">
                <a:latin typeface="+mj-lt"/>
              </a:rPr>
              <a:t>anonimizzazione</a:t>
            </a:r>
            <a:r>
              <a:rPr lang="it-IT" dirty="0">
                <a:latin typeface="+mj-lt"/>
              </a:rPr>
              <a:t> </a:t>
            </a:r>
          </a:p>
        </p:txBody>
      </p:sp>
      <p:sp>
        <p:nvSpPr>
          <p:cNvPr id="3" name="Segnaposto contenuto 2"/>
          <p:cNvSpPr>
            <a:spLocks noGrp="1"/>
          </p:cNvSpPr>
          <p:nvPr>
            <p:ph idx="1"/>
          </p:nvPr>
        </p:nvSpPr>
        <p:spPr>
          <a:xfrm>
            <a:off x="390364" y="874514"/>
            <a:ext cx="8363272" cy="3394472"/>
          </a:xfrm>
        </p:spPr>
        <p:txBody>
          <a:bodyPr anchor="ctr">
            <a:normAutofit/>
          </a:bodyPr>
          <a:lstStyle/>
          <a:p>
            <a:r>
              <a:rPr lang="it-IT" dirty="0"/>
              <a:t>I grafi sono stati </a:t>
            </a:r>
            <a:r>
              <a:rPr lang="it-IT" b="1" dirty="0"/>
              <a:t>anonimizzati</a:t>
            </a:r>
            <a:r>
              <a:rPr lang="it-IT" dirty="0"/>
              <a:t> per svariati valori di </a:t>
            </a:r>
            <a:r>
              <a:rPr lang="it-IT" b="1" i="1" dirty="0"/>
              <a:t>K</a:t>
            </a:r>
            <a:r>
              <a:rPr lang="it-IT" dirty="0"/>
              <a:t> (incrementali)</a:t>
            </a:r>
          </a:p>
          <a:p>
            <a:r>
              <a:rPr lang="it-IT" dirty="0"/>
              <a:t>I seguenti </a:t>
            </a:r>
            <a:r>
              <a:rPr lang="it-IT" b="1" dirty="0"/>
              <a:t>algoritmi</a:t>
            </a:r>
            <a:r>
              <a:rPr lang="it-IT" dirty="0"/>
              <a:t> implementati in </a:t>
            </a:r>
            <a:r>
              <a:rPr lang="it-IT" b="1" dirty="0"/>
              <a:t>Java</a:t>
            </a:r>
          </a:p>
        </p:txBody>
      </p:sp>
    </p:spTree>
    <p:extLst>
      <p:ext uri="{BB962C8B-B14F-4D97-AF65-F5344CB8AC3E}">
        <p14:creationId xmlns:p14="http://schemas.microsoft.com/office/powerpoint/2010/main" val="11282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latin typeface="+mj-lt"/>
              </a:rPr>
              <a:t>Dynamic Programming</a:t>
            </a:r>
            <a:endParaRPr lang="it-IT" dirty="0">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sp>
        <p:nvSpPr>
          <p:cNvPr id="6" name="Segnaposto contenuto 2"/>
          <p:cNvSpPr txBox="1">
            <a:spLocks/>
          </p:cNvSpPr>
          <p:nvPr/>
        </p:nvSpPr>
        <p:spPr>
          <a:xfrm>
            <a:off x="179512" y="1059582"/>
            <a:ext cx="8640960" cy="3767778"/>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8915208">
            <a:off x="2549697" y="2089807"/>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500123">
            <a:off x="5152518" y="2088170"/>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286478" y="2883589"/>
            <a:ext cx="4141505" cy="1200329"/>
          </a:xfrm>
          <a:prstGeom prst="rect">
            <a:avLst/>
          </a:prstGeom>
          <a:noFill/>
        </p:spPr>
        <p:txBody>
          <a:bodyPr wrap="square" rtlCol="0">
            <a:spAutoFit/>
          </a:bodyPr>
          <a:lstStyle/>
          <a:p>
            <a:pPr algn="ctr"/>
            <a:r>
              <a:rPr lang="it-IT" sz="2400" dirty="0"/>
              <a:t>Creare un </a:t>
            </a:r>
            <a:r>
              <a:rPr lang="it-IT" sz="2400" b="1" dirty="0"/>
              <a:t>nuovo cluster </a:t>
            </a:r>
            <a:r>
              <a:rPr lang="it-IT" sz="2400" dirty="0"/>
              <a:t>a partire da quel </a:t>
            </a:r>
          </a:p>
          <a:p>
            <a:pPr algn="ctr"/>
            <a:r>
              <a:rPr lang="it-IT" sz="2400" dirty="0"/>
              <a:t>nodo</a:t>
            </a:r>
          </a:p>
        </p:txBody>
      </p:sp>
      <p:sp>
        <p:nvSpPr>
          <p:cNvPr id="10" name="CasellaDiTesto 9"/>
          <p:cNvSpPr txBox="1"/>
          <p:nvPr/>
        </p:nvSpPr>
        <p:spPr>
          <a:xfrm>
            <a:off x="4572000" y="2883589"/>
            <a:ext cx="4285521" cy="1200329"/>
          </a:xfrm>
          <a:prstGeom prst="rect">
            <a:avLst/>
          </a:prstGeom>
          <a:noFill/>
        </p:spPr>
        <p:txBody>
          <a:bodyPr wrap="square" rtlCol="0">
            <a:spAutoFit/>
          </a:bodyPr>
          <a:lstStyle/>
          <a:p>
            <a:pPr algn="ctr"/>
            <a:r>
              <a:rPr lang="it-IT" sz="2400" b="1" dirty="0"/>
              <a:t>Unire</a:t>
            </a:r>
            <a:r>
              <a:rPr lang="it-IT" sz="2400" dirty="0"/>
              <a:t> il nodo considerato a questo passo al </a:t>
            </a:r>
            <a:r>
              <a:rPr lang="it-IT" sz="2400" b="1" dirty="0"/>
              <a:t>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Dynamic Programming</a:t>
            </a:r>
            <a:endParaRPr lang="it-IT" dirty="0"/>
          </a:p>
        </p:txBody>
      </p:sp>
      <p:sp>
        <p:nvSpPr>
          <p:cNvPr id="4" name="Segnaposto contenuto 2"/>
          <p:cNvSpPr txBox="1">
            <a:spLocks/>
          </p:cNvSpPr>
          <p:nvPr/>
        </p:nvSpPr>
        <p:spPr>
          <a:xfrm>
            <a:off x="457200" y="1743658"/>
            <a:ext cx="8229600" cy="1656184"/>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a:t>
            </a:r>
            <a:r>
              <a:rPr lang="it-IT" b="1" dirty="0"/>
              <a:t>costo minore</a:t>
            </a:r>
            <a:r>
              <a:rPr lang="it-IT" dirty="0"/>
              <a:t>.</a:t>
            </a:r>
            <a:endParaRPr lang="it-IT" b="1" dirty="0"/>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latin typeface="+mj-lt"/>
              </a:rPr>
              <a:t>Greedy</a:t>
            </a:r>
            <a:endParaRPr lang="it-IT" dirty="0">
              <a:latin typeface="+mj-lt"/>
            </a:endParaRPr>
          </a:p>
        </p:txBody>
      </p:sp>
      <p:sp>
        <p:nvSpPr>
          <p:cNvPr id="3" name="Segnaposto contenuto 2"/>
          <p:cNvSpPr>
            <a:spLocks noGrp="1"/>
          </p:cNvSpPr>
          <p:nvPr>
            <p:ph idx="1"/>
          </p:nvPr>
        </p:nvSpPr>
        <p:spPr>
          <a:xfrm>
            <a:off x="251520" y="2127731"/>
            <a:ext cx="8640960" cy="1227582"/>
          </a:xfrm>
        </p:spPr>
        <p:txBody>
          <a:bodyPr wrap="square">
            <a:normAutofit/>
          </a:bodyPr>
          <a:lstStyle/>
          <a:p>
            <a:pPr marL="0" indent="0" algn="ctr">
              <a:buNone/>
            </a:pPr>
            <a:r>
              <a:rPr lang="it-IT" dirty="0"/>
              <a:t>Implementazione semplificata rispetto a      </a:t>
            </a:r>
            <a:r>
              <a:rPr lang="it-IT" b="1" dirty="0"/>
              <a:t>Dynamic Programming</a:t>
            </a:r>
          </a:p>
        </p:txBody>
      </p:sp>
      <p:sp>
        <p:nvSpPr>
          <p:cNvPr id="5" name="CasellaDiTesto 4">
            <a:extLst>
              <a:ext uri="{FF2B5EF4-FFF2-40B4-BE49-F238E27FC236}">
                <a16:creationId xmlns:a16="http://schemas.microsoft.com/office/drawing/2014/main" id="{DF6707CD-056C-44E0-A596-192752800AC1}"/>
              </a:ext>
            </a:extLst>
          </p:cNvPr>
          <p:cNvSpPr txBox="1"/>
          <p:nvPr/>
        </p:nvSpPr>
        <p:spPr>
          <a:xfrm>
            <a:off x="938697" y="1420465"/>
            <a:ext cx="7266605" cy="738664"/>
          </a:xfrm>
          <a:prstGeom prst="rect">
            <a:avLst/>
          </a:prstGeom>
          <a:noFill/>
        </p:spPr>
        <p:txBody>
          <a:bodyPr wrap="none" rtlCol="0">
            <a:spAutoFit/>
          </a:bodyPr>
          <a:lstStyle/>
          <a:p>
            <a:r>
              <a:rPr lang="it-IT" sz="2400" dirty="0"/>
              <a:t>A ogni passo valuta al soluzione meno costosa tra</a:t>
            </a:r>
          </a:p>
          <a:p>
            <a:endParaRPr lang="it-IT" dirty="0"/>
          </a:p>
        </p:txBody>
      </p:sp>
      <p:sp>
        <p:nvSpPr>
          <p:cNvPr id="6" name="CasellaDiTesto 5">
            <a:extLst>
              <a:ext uri="{FF2B5EF4-FFF2-40B4-BE49-F238E27FC236}">
                <a16:creationId xmlns:a16="http://schemas.microsoft.com/office/drawing/2014/main" id="{4FFB9536-6D87-40EE-BE02-E74E100076F5}"/>
              </a:ext>
            </a:extLst>
          </p:cNvPr>
          <p:cNvSpPr txBox="1"/>
          <p:nvPr/>
        </p:nvSpPr>
        <p:spPr>
          <a:xfrm>
            <a:off x="-6481507" y="-236562"/>
            <a:ext cx="5441874" cy="1477328"/>
          </a:xfrm>
          <a:prstGeom prst="rect">
            <a:avLst/>
          </a:prstGeom>
          <a:noFill/>
        </p:spPr>
        <p:txBody>
          <a:bodyPr wrap="none" rtlCol="0">
            <a:spAutoFit/>
          </a:bodyPr>
          <a:lstStyle/>
          <a:p>
            <a:pPr algn="ctr"/>
            <a:r>
              <a:rPr lang="it-IT" dirty="0"/>
              <a:t>inserire </a:t>
            </a:r>
          </a:p>
          <a:p>
            <a:pPr algn="ctr"/>
            <a:r>
              <a:rPr lang="it-IT" dirty="0"/>
              <a:t>nel grafo anonimizzato il singolo costo di unione </a:t>
            </a:r>
          </a:p>
          <a:p>
            <a:pPr algn="ctr"/>
            <a:r>
              <a:rPr lang="it-IT" dirty="0"/>
              <a:t>all’ultimo cluster</a:t>
            </a:r>
          </a:p>
          <a:p>
            <a:pPr algn="ctr"/>
            <a:r>
              <a:rPr lang="it-IT" dirty="0"/>
              <a:t>creazione di un nuovo cluster</a:t>
            </a:r>
          </a:p>
          <a:p>
            <a:endParaRPr lang="it-IT" dirty="0"/>
          </a:p>
        </p:txBody>
      </p:sp>
    </p:spTree>
    <p:extLst>
      <p:ext uri="{BB962C8B-B14F-4D97-AF65-F5344CB8AC3E}">
        <p14:creationId xmlns:p14="http://schemas.microsoft.com/office/powerpoint/2010/main" val="120624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xit" presetSubtype="0" fill="hold" grpId="1" nodeType="clickEffect">
                                  <p:stCondLst>
                                    <p:cond delay="0"/>
                                  </p:stCondLst>
                                  <p:childTnLst>
                                    <p:animEffect transition="out" filter="fade">
                                      <p:cBhvr>
                                        <p:cTn id="13" dur="1000"/>
                                        <p:tgtEl>
                                          <p:spTgt spid="3">
                                            <p:txEl>
                                              <p:pRg st="0" end="0"/>
                                            </p:txEl>
                                          </p:spTgt>
                                        </p:tgtEl>
                                      </p:cBhvr>
                                    </p:animEffect>
                                    <p:anim calcmode="lin" valueType="num">
                                      <p:cBhvr>
                                        <p:cTn id="1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 decel="100000"/>
                                        <p:tgtEl>
                                          <p:spTgt spid="3">
                                            <p:txEl>
                                              <p:pRg st="0" end="0"/>
                                            </p:txEl>
                                          </p:spTgt>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3">
                                            <p:txEl>
                                              <p:pRg st="0" end="0"/>
                                            </p:txEl>
                                          </p:spTgt>
                                        </p:tgtEl>
                                        <p:attrNameLst>
                                          <p:attrName>ppt_y</p:attrName>
                                        </p:attrNameLst>
                                      </p:cBhvr>
                                      <p:tavLst>
                                        <p:tav tm="0">
                                          <p:val>
                                            <p:strVal val="ppt_y"/>
                                          </p:val>
                                        </p:tav>
                                        <p:tav tm="100000">
                                          <p:val>
                                            <p:strVal val="ppt_y+1"/>
                                          </p:val>
                                        </p:tav>
                                      </p:tavLst>
                                    </p:anim>
                                    <p:set>
                                      <p:cBhvr>
                                        <p:cTn id="1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latin typeface="+mj-lt"/>
              </a:rPr>
              <a:t>Greedy</a:t>
            </a:r>
            <a:endParaRPr lang="it-IT" dirty="0">
              <a:latin typeface="+mj-lt"/>
            </a:endParaRPr>
          </a:p>
        </p:txBody>
      </p:sp>
      <p:sp>
        <p:nvSpPr>
          <p:cNvPr id="3" name="Segnaposto contenuto 2"/>
          <p:cNvSpPr>
            <a:spLocks noGrp="1"/>
          </p:cNvSpPr>
          <p:nvPr>
            <p:ph idx="1"/>
          </p:nvPr>
        </p:nvSpPr>
        <p:spPr>
          <a:xfrm>
            <a:off x="457200" y="1200152"/>
            <a:ext cx="8229600" cy="936106"/>
          </a:xfrm>
        </p:spPr>
        <p:txBody>
          <a:bodyPr wrap="square">
            <a:noAutofit/>
          </a:bodyPr>
          <a:lstStyle/>
          <a:p>
            <a:pPr marL="0" indent="0" algn="ctr">
              <a:buNone/>
            </a:pPr>
            <a:r>
              <a:rPr lang="it-IT" sz="2400" b="1" dirty="0"/>
              <a:t>NON</a:t>
            </a:r>
            <a:r>
              <a:rPr lang="it-IT" sz="2400" dirty="0"/>
              <a:t> esplora tutte le </a:t>
            </a:r>
            <a:r>
              <a:rPr lang="it-IT" sz="2400" b="1" dirty="0"/>
              <a:t>combinazioni possibili </a:t>
            </a:r>
            <a:r>
              <a:rPr lang="it-IT" sz="2400" dirty="0"/>
              <a:t>e </a:t>
            </a:r>
            <a:r>
              <a:rPr lang="it-IT" sz="2400" b="1" dirty="0"/>
              <a:t>NON</a:t>
            </a:r>
          </a:p>
          <a:p>
            <a:pPr marL="0" indent="0" algn="ctr">
              <a:buNone/>
            </a:pPr>
            <a:r>
              <a:rPr lang="it-IT" sz="2400" dirty="0"/>
              <a:t>  tiene memoria degli </a:t>
            </a:r>
            <a:r>
              <a:rPr lang="it-IT" sz="2400" b="1" dirty="0"/>
              <a:t>ottimi locali </a:t>
            </a:r>
            <a:r>
              <a:rPr lang="it-IT" sz="2400" dirty="0"/>
              <a:t>per i singoli cluster </a:t>
            </a:r>
          </a:p>
        </p:txBody>
      </p:sp>
      <p:sp>
        <p:nvSpPr>
          <p:cNvPr id="6" name="Freccia a sinistra 5">
            <a:extLst>
              <a:ext uri="{FF2B5EF4-FFF2-40B4-BE49-F238E27FC236}">
                <a16:creationId xmlns:a16="http://schemas.microsoft.com/office/drawing/2014/main" id="{A1755853-E9EB-407A-9A81-5BE7C3F8CFFF}"/>
              </a:ext>
            </a:extLst>
          </p:cNvPr>
          <p:cNvSpPr/>
          <p:nvPr/>
        </p:nvSpPr>
        <p:spPr>
          <a:xfrm rot="16200000">
            <a:off x="4103948" y="2401560"/>
            <a:ext cx="936104"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5539374F-6357-4868-B879-196C3A864CF4}"/>
              </a:ext>
            </a:extLst>
          </p:cNvPr>
          <p:cNvSpPr/>
          <p:nvPr/>
        </p:nvSpPr>
        <p:spPr>
          <a:xfrm>
            <a:off x="457200" y="3307712"/>
            <a:ext cx="8229600" cy="707886"/>
          </a:xfrm>
          <a:prstGeom prst="rect">
            <a:avLst/>
          </a:prstGeom>
        </p:spPr>
        <p:txBody>
          <a:bodyPr wrap="square">
            <a:spAutoFit/>
          </a:bodyPr>
          <a:lstStyle/>
          <a:p>
            <a:pPr algn="ctr"/>
            <a:r>
              <a:rPr lang="it-IT" sz="2000" dirty="0"/>
              <a:t>Soluzioni </a:t>
            </a:r>
            <a:r>
              <a:rPr lang="it-IT" sz="2000" b="1" dirty="0"/>
              <a:t>sub-ottime</a:t>
            </a:r>
            <a:r>
              <a:rPr lang="it-IT" sz="2000" dirty="0"/>
              <a:t> rispetto a </a:t>
            </a:r>
            <a:r>
              <a:rPr lang="it-IT" sz="2000" b="1" dirty="0"/>
              <a:t>Dynamic Programming </a:t>
            </a:r>
            <a:r>
              <a:rPr lang="it-IT" sz="2000" dirty="0"/>
              <a:t>per</a:t>
            </a:r>
          </a:p>
          <a:p>
            <a:pPr algn="ctr"/>
            <a:r>
              <a:rPr lang="it-IT" sz="2000" dirty="0"/>
              <a:t> quanto riguarda i </a:t>
            </a:r>
            <a:r>
              <a:rPr lang="it-IT" sz="2000" b="1" dirty="0"/>
              <a:t>costi di </a:t>
            </a:r>
            <a:r>
              <a:rPr lang="it-IT" sz="2000" b="1" dirty="0" err="1"/>
              <a:t>anonimizzazione</a:t>
            </a:r>
            <a:r>
              <a:rPr lang="it-IT" sz="2000" dirty="0"/>
              <a:t>.</a:t>
            </a:r>
          </a:p>
        </p:txBody>
      </p:sp>
    </p:spTree>
    <p:extLst>
      <p:ext uri="{BB962C8B-B14F-4D97-AF65-F5344CB8AC3E}">
        <p14:creationId xmlns:p14="http://schemas.microsoft.com/office/powerpoint/2010/main" val="140909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TotalTime>
  <Words>993</Words>
  <Application>Microsoft Office PowerPoint</Application>
  <PresentationFormat>Presentazione su schermo (16:9)</PresentationFormat>
  <Paragraphs>93</Paragraphs>
  <Slides>23</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23</vt:i4>
      </vt:variant>
    </vt:vector>
  </HeadingPairs>
  <TitlesOfParts>
    <vt:vector size="27"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Greedy</vt:lpstr>
      <vt:lpstr>Tecniche di costruzione</vt:lpstr>
      <vt:lpstr>Construct</vt:lpstr>
      <vt:lpstr>Priority</vt:lpstr>
      <vt:lpstr>Testing</vt:lpstr>
      <vt:lpstr>Risultati</vt:lpstr>
      <vt:lpstr>Risultati</vt:lpstr>
      <vt:lpstr>Risultati</vt:lpstr>
      <vt:lpstr>Risultati</vt:lpstr>
      <vt:lpstr>Risultati</vt:lpstr>
      <vt:lpstr>Risultati</vt:lpstr>
      <vt:lpstr>Conclusioni</vt:lpstr>
      <vt:lpstr>Conclusioni</vt:lpstr>
      <vt:lpstr>Conclusioni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Alessio Gilardi</cp:lastModifiedBy>
  <cp:revision>66</cp:revision>
  <dcterms:created xsi:type="dcterms:W3CDTF">2014-04-01T16:27:38Z</dcterms:created>
  <dcterms:modified xsi:type="dcterms:W3CDTF">2019-03-14T08:46:23Z</dcterms:modified>
</cp:coreProperties>
</file>