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59" r:id="rId4"/>
    <p:sldId id="258" r:id="rId5"/>
    <p:sldId id="266" r:id="rId6"/>
    <p:sldId id="269" r:id="rId7"/>
    <p:sldId id="281" r:id="rId8"/>
    <p:sldId id="284" r:id="rId9"/>
    <p:sldId id="282" r:id="rId10"/>
    <p:sldId id="280" r:id="rId11"/>
    <p:sldId id="261" r:id="rId12"/>
    <p:sldId id="267" r:id="rId13"/>
    <p:sldId id="262" r:id="rId14"/>
    <p:sldId id="270" r:id="rId15"/>
    <p:sldId id="283" r:id="rId16"/>
    <p:sldId id="271" r:id="rId17"/>
    <p:sldId id="272" r:id="rId18"/>
    <p:sldId id="273" r:id="rId19"/>
    <p:sldId id="274" r:id="rId20"/>
    <p:sldId id="275" r:id="rId21"/>
    <p:sldId id="276" r:id="rId22"/>
    <p:sldId id="263" r:id="rId23"/>
    <p:sldId id="278" r:id="rId24"/>
    <p:sldId id="277" r:id="rId25"/>
    <p:sldId id="285" r:id="rId26"/>
    <p:sldId id="286" r:id="rId27"/>
    <p:sldId id="279" r:id="rId28"/>
    <p:sldId id="289" r:id="rId29"/>
    <p:sldId id="291" r:id="rId30"/>
    <p:sldId id="290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io Gilardi" initials="AG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7BA9C-7E3A-45A7-8C8D-6162147F030B}" v="790" dt="2019-03-14T16:19:10.455"/>
    <p1510:client id="{2EE172F5-1581-ADA4-F99B-300CD6C88063}" v="58" dt="2019-03-14T15:44:05.301"/>
    <p1510:client id="{35A4603D-76DC-37E8-9F43-8747B071C77F}" v="37" dt="2019-03-14T11:17:27.226"/>
    <p1510:client id="{8AA02FEC-AB14-4109-B76C-C10B11DA5FCE}" v="55" dt="2019-03-14T10:37:49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0724" autoAdjust="0"/>
  </p:normalViewPr>
  <p:slideViewPr>
    <p:cSldViewPr>
      <p:cViewPr varScale="1">
        <p:scale>
          <a:sx n="92" d="100"/>
          <a:sy n="92" d="100"/>
        </p:scale>
        <p:origin x="-198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BA7C1-22AE-0645-AD7C-34C9095A0266}" type="datetimeFigureOut">
              <a:rPr lang="it-IT" smtClean="0"/>
              <a:t>18/03/2019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Fare clic per modificare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09A9-B521-EB4C-B992-CAA49A2F48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85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8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200" dirty="0"/>
              <a:t>Per il testing abbiamo eseguito l’algoritmo su istanze di diverse dimensioni, in particolare da 100,300,750 (di quest’ultima due versioni, uno più denso e uno più   sparso),1000 e 2000 nodi, scrivendo un programma in Python che automaticamente anonimizza il grafo sulle diverse istanze con valori di K crescenti utilizzando le 4 combinazioni possibili delle tecniche proposte in precedenza, e presentando i risultati (a livello di costo e tempo) in maniera grafica, che presentiamo di seguito:</a:t>
            </a:r>
          </a:p>
          <a:p>
            <a:pPr marL="0" indent="0" algn="ctr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264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200" dirty="0"/>
              <a:t>Per il testing abbiamo eseguito l’algoritmo su istanze di diverse dimensioni, in particolare da 100,300,750 (di quest’ultima due versioni, uno più denso e uno più   sparso),1000 e 2000 nodi, scrivendo un programma in Python che automaticamente anonimizza il grafo sulle diverse istanze con valori di K crescenti utilizzando le 4 combinazioni possibili delle tecniche proposte in precedenza, e presentando i risultati (a livello di costo e tempo) in maniera grafica, che presentiamo di seguito:</a:t>
            </a:r>
          </a:p>
          <a:p>
            <a:pPr marL="0" indent="0" algn="ctr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403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706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Analizzando i risultati prodotti dagli script si evince che a livello computazionale il carico comportato  dall’esecuzione dell’algoritmo di </a:t>
            </a:r>
            <a:r>
              <a:rPr lang="it-IT" dirty="0" err="1"/>
              <a:t>anonimizzazione</a:t>
            </a:r>
            <a:r>
              <a:rPr lang="it-IT" dirty="0"/>
              <a:t>  DP risulta nettamente superiore rispetto alla computazione prodotta tramite l’algoritmo </a:t>
            </a:r>
            <a:r>
              <a:rPr lang="it-IT" dirty="0" err="1"/>
              <a:t>greedy</a:t>
            </a:r>
            <a:r>
              <a:rPr lang="it-IT" dirty="0"/>
              <a:t>, indipendentemente dalla tecnica di costruzione del grafo scelto. Per quanto riguarda i costi ottenuti, i risultati avvalorano la tesi esposta nel paper, evidenziando il fatto che l’algoritmo DP produce in ogni caso soluzioni migliori.</a:t>
            </a:r>
          </a:p>
          <a:p>
            <a:pPr marL="0" indent="0" algn="ctr">
              <a:buNone/>
            </a:pPr>
            <a:endParaRPr lang="it-IT" sz="105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699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it-IT" dirty="0"/>
          </a:p>
          <a:p>
            <a:pPr marL="0" indent="0" algn="ctr">
              <a:buNone/>
            </a:pPr>
            <a:r>
              <a:rPr lang="it-IT" dirty="0"/>
              <a:t>Inoltre possiamo concludere che l’algoritmo di           costruzione del grafo anonimizzato </a:t>
            </a:r>
            <a:r>
              <a:rPr lang="it-IT" i="1" dirty="0" err="1"/>
              <a:t>construct</a:t>
            </a:r>
            <a:r>
              <a:rPr lang="it-IT" i="1" dirty="0"/>
              <a:t> </a:t>
            </a:r>
            <a:r>
              <a:rPr lang="it-IT" dirty="0"/>
              <a:t>produce una soluzione in tempi molto ristretti, tuttavia non mantiene coerenza col grafo originale, introducendo        molto rumore e rendendo la soluzione poco utile per   analisi successive.</a:t>
            </a:r>
          </a:p>
          <a:p>
            <a:pPr marL="0" indent="0" algn="ctr">
              <a:buNone/>
            </a:pPr>
            <a:r>
              <a:rPr lang="it-IT" dirty="0"/>
              <a:t>Per contro, l’algoritmo </a:t>
            </a:r>
            <a:r>
              <a:rPr lang="it-IT" i="1" dirty="0" err="1"/>
              <a:t>priority</a:t>
            </a:r>
            <a:r>
              <a:rPr lang="it-IT" i="1" dirty="0"/>
              <a:t> </a:t>
            </a:r>
            <a:r>
              <a:rPr lang="it-IT" dirty="0"/>
              <a:t>mantiene coerenza col  grafo originale al prezzo di un onere computazionale  decisamente più alto, crescente con la dimensione     dell’istanza.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461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1200" dirty="0"/>
              <a:t>Va però tenuto conto del </a:t>
            </a:r>
            <a:r>
              <a:rPr lang="it-IT" sz="1200" b="1" i="1" dirty="0"/>
              <a:t>trade-off</a:t>
            </a:r>
            <a:r>
              <a:rPr lang="it-IT" sz="1200" dirty="0"/>
              <a:t> tra </a:t>
            </a:r>
            <a:r>
              <a:rPr lang="it-IT" sz="1200" b="1" dirty="0"/>
              <a:t>tempi</a:t>
            </a:r>
            <a:r>
              <a:rPr lang="it-IT" sz="1200" dirty="0"/>
              <a:t> di esecuzione e reale risparmio in termini di </a:t>
            </a:r>
            <a:r>
              <a:rPr lang="it-IT" sz="1200" b="1" dirty="0"/>
              <a:t>costi</a:t>
            </a:r>
            <a:r>
              <a:rPr lang="it-IT" sz="1200" b="0" dirty="0"/>
              <a:t>.</a:t>
            </a:r>
          </a:p>
          <a:p>
            <a:pPr marL="0" indent="0" algn="just">
              <a:buNone/>
            </a:pPr>
            <a:r>
              <a:rPr lang="it-IT" sz="1200" b="0" dirty="0"/>
              <a:t>S</a:t>
            </a:r>
            <a:r>
              <a:rPr lang="it-IT" sz="1200" dirty="0"/>
              <a:t>u istanze di dimensione superiori al migliaio di nodi:</a:t>
            </a:r>
          </a:p>
          <a:p>
            <a:pPr algn="just"/>
            <a:r>
              <a:rPr lang="it-IT" sz="1200" dirty="0"/>
              <a:t>la differenza  di costo per lo stesso data set anonimizzato con lo stesso parametro k varia nell’ordine di un migliaio mentre invece</a:t>
            </a:r>
          </a:p>
          <a:p>
            <a:pPr algn="just"/>
            <a:r>
              <a:rPr lang="it-IT" sz="1200" dirty="0"/>
              <a:t>le differenze nei tempi di produzione del grafo anonimizzato incrementa fino a raddoppiare nella media i tempi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72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1200" dirty="0"/>
              <a:t>Va però tenuto conto del </a:t>
            </a:r>
            <a:r>
              <a:rPr lang="it-IT" sz="1200" b="1" i="1" dirty="0"/>
              <a:t>trade-off</a:t>
            </a:r>
            <a:r>
              <a:rPr lang="it-IT" sz="1200" dirty="0"/>
              <a:t> tra </a:t>
            </a:r>
            <a:r>
              <a:rPr lang="it-IT" sz="1200" b="1" dirty="0"/>
              <a:t>tempi</a:t>
            </a:r>
            <a:r>
              <a:rPr lang="it-IT" sz="1200" dirty="0"/>
              <a:t> di esecuzione e reale risparmio in termini di </a:t>
            </a:r>
            <a:r>
              <a:rPr lang="it-IT" sz="1200" b="1" dirty="0"/>
              <a:t>costi</a:t>
            </a:r>
            <a:r>
              <a:rPr lang="it-IT" sz="1200" b="0" dirty="0"/>
              <a:t>.</a:t>
            </a:r>
          </a:p>
          <a:p>
            <a:pPr marL="0" indent="0" algn="just">
              <a:buNone/>
            </a:pPr>
            <a:r>
              <a:rPr lang="it-IT" sz="1200" b="0" dirty="0"/>
              <a:t>S</a:t>
            </a:r>
            <a:r>
              <a:rPr lang="it-IT" sz="1200" dirty="0"/>
              <a:t>u istanze di dimensione superiori al migliaio di nodi:</a:t>
            </a:r>
          </a:p>
          <a:p>
            <a:pPr algn="just"/>
            <a:r>
              <a:rPr lang="it-IT" sz="1200" dirty="0"/>
              <a:t>la differenza  di costo per lo stesso data set anonimizzato con lo stesso parametro k varia nell’ordine di un migliaio mentre invece</a:t>
            </a:r>
          </a:p>
          <a:p>
            <a:pPr algn="just"/>
            <a:r>
              <a:rPr lang="it-IT" sz="1200" dirty="0"/>
              <a:t>le differenze nei tempi di produzione del grafo anonimizzato incrementa fino a raddoppiare nella media i tempi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97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it-IT" dirty="0"/>
              <a:t>Nel caso di frequenti analisi su data set estesi è consigliabile l’utilizzo di una combinazione </a:t>
            </a:r>
            <a:r>
              <a:rPr lang="it-IT" b="1" dirty="0"/>
              <a:t>DP – </a:t>
            </a:r>
            <a:r>
              <a:rPr lang="it-IT" b="1" dirty="0" err="1"/>
              <a:t>Construct</a:t>
            </a:r>
            <a:r>
              <a:rPr lang="it-IT" b="1" dirty="0"/>
              <a:t> </a:t>
            </a:r>
            <a:r>
              <a:rPr lang="it-IT" dirty="0"/>
              <a:t>per non incombere in tempi computazionali troppo elevati mantenendo un costo di </a:t>
            </a:r>
            <a:r>
              <a:rPr lang="it-IT" dirty="0" err="1"/>
              <a:t>anonimizzazione</a:t>
            </a:r>
            <a:r>
              <a:rPr lang="it-IT" dirty="0"/>
              <a:t> ottimo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0114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Nel caso di dati molto affidabili e coerenti con il grafo di provenienza, la scelta consigliata dai dati ottenuti risulta essere l’utilizzo della combinazione </a:t>
            </a:r>
            <a:r>
              <a:rPr lang="it-IT" b="1" dirty="0" err="1"/>
              <a:t>Greedy</a:t>
            </a:r>
            <a:r>
              <a:rPr lang="it-IT" b="1" dirty="0"/>
              <a:t> – </a:t>
            </a:r>
            <a:r>
              <a:rPr lang="it-IT" b="1" dirty="0" err="1"/>
              <a:t>Priority</a:t>
            </a:r>
            <a:r>
              <a:rPr lang="it-IT" b="1" dirty="0"/>
              <a:t> </a:t>
            </a:r>
            <a:r>
              <a:rPr lang="it-IT" dirty="0"/>
              <a:t>che conferisce tempi medi di esecuzione leggermente più alti di quelli ottenuti con il    caso precedente, introducendo però la coerenza dei dati.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876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Per </a:t>
            </a:r>
            <a:r>
              <a:rPr lang="it-IT" dirty="0" err="1"/>
              <a:t>anonimizzazioni</a:t>
            </a:r>
            <a:r>
              <a:rPr lang="it-IT" dirty="0"/>
              <a:t> rapide su data set molto estesi (utile ad esempio per un web  service) la soluzione migliore risulta essere la combinazione </a:t>
            </a:r>
            <a:r>
              <a:rPr lang="it-IT" b="1" dirty="0" err="1"/>
              <a:t>Greedy</a:t>
            </a:r>
            <a:r>
              <a:rPr lang="it-IT" b="1" dirty="0"/>
              <a:t> – </a:t>
            </a:r>
            <a:r>
              <a:rPr lang="it-IT" b="1" dirty="0" err="1"/>
              <a:t>Construct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7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Questa variante utilizza la tecnica della programmazione dinamica per generare il grafo con costo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ottimo, cioè minimo. Per ottenere ciò, l’algoritmo valuta ad ogni passo se sia conveniente creare un nuovo cluster o unire il nodo considerato a questo passo al cluster precedente. Quest’operazione viene eseguita per ogni nodo e per ogni combinazione di sotto cluster che si è generata finora, tenendo in memoria, man mano che si procede nella computazione dei migliori cluster ottenuti in base al costo totale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ciascuno di loro (seppur parziale) comporta.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634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Per la massima precisione e coerenza dei dati è necessario utilizzare </a:t>
            </a:r>
            <a:r>
              <a:rPr lang="it-IT" b="1" dirty="0"/>
              <a:t>DP – </a:t>
            </a:r>
            <a:r>
              <a:rPr lang="it-IT" b="1" dirty="0" err="1"/>
              <a:t>Priority</a:t>
            </a:r>
            <a:r>
              <a:rPr lang="it-IT" b="1" dirty="0"/>
              <a:t> </a:t>
            </a:r>
            <a:r>
              <a:rPr lang="it-IT" dirty="0"/>
              <a:t>al  costo di tempi di esecuzione molto elevati su istanze anche non estremamente estese.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18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Questa variante utilizza la tecnica della programmazione dinamica per generare il grafo con costo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ottimo, cioè minimo. Per ottenere ciò, l’algoritmo valuta ad ogni passo se sia conveniente creare un nuovo cluster o unire il nodo considerato a questo passo al cluster precedente. Quest’operazione viene eseguita per ogni nodo e per ogni combinazione di sotto cluster che si è generata finora, tenendo in memoria, man mano che si procede nella computazione dei migliori cluster ottenuti in base al costo totale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ciascuno di loro (seppur parziale) comporta.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38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6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548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321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Entrambe le tecniche proposte utilizzano il vettore dei gradi generato da una delle due tecniche di </a:t>
            </a:r>
            <a:r>
              <a:rPr lang="it-IT" err="1"/>
              <a:t>anonimizzazione</a:t>
            </a:r>
            <a:r>
              <a:rPr lang="it-IT" dirty="0"/>
              <a:t> viste precedentemente per ricreare una versione del grafo che rispetti il vincolo di </a:t>
            </a:r>
            <a:r>
              <a:rPr lang="it-IT" err="1"/>
              <a:t>anonimizzazione</a:t>
            </a:r>
            <a:r>
              <a:rPr lang="it-IT" dirty="0"/>
              <a:t> K</a:t>
            </a:r>
          </a:p>
          <a:p>
            <a:pPr marL="0" indent="0" algn="ctr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07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Questa tecnica di costruzione del grafo </a:t>
            </a:r>
            <a:r>
              <a:rPr lang="it-IT" dirty="0" err="1"/>
              <a:t>riassembla</a:t>
            </a:r>
            <a:r>
              <a:rPr lang="it-IT" dirty="0"/>
              <a:t> i vari nodi in maniera randomica: ciò comporta che ad ogni persona viene attribuito un numero di archi pari al numero indicato dal grado di </a:t>
            </a:r>
            <a:r>
              <a:rPr lang="it-IT" dirty="0" err="1"/>
              <a:t>anonimizzazione</a:t>
            </a:r>
            <a:r>
              <a:rPr lang="it-IT" dirty="0"/>
              <a:t> presente nel vettore sopra citato, tuttavia gli archi così generati non avranno alcun riferimento con quelli presenti nel grafo originale non anonimizzato.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72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>
                <a:ea typeface="맑은 고딕"/>
              </a:rPr>
              <a:t>Parte dal grafo originale e aggiunge solamente ad ogni nodo un numero di archi necessario a portarlo al nuovo grado di </a:t>
            </a:r>
            <a:r>
              <a:rPr lang="it-IT" dirty="0" err="1">
                <a:ea typeface="맑은 고딕"/>
              </a:rPr>
              <a:t>anonimizzazione</a:t>
            </a:r>
            <a:r>
              <a:rPr lang="it-IT" dirty="0">
                <a:ea typeface="맑은 고딕"/>
              </a:rPr>
              <a:t> precedentemente calcolato. </a:t>
            </a:r>
            <a:endParaRPr lang="en-US" dirty="0">
              <a:ea typeface="맑은 고딕"/>
            </a:endParaRPr>
          </a:p>
          <a:p>
            <a:pPr algn="ctr"/>
            <a:r>
              <a:rPr lang="it-IT" dirty="0">
                <a:ea typeface="맑은 고딕"/>
              </a:rPr>
              <a:t>Dato che questa versione dell’algoritmo di costruzione   del grafo deve valutare per ogni nodo l’introduzione di  ogni possibile arco fino al raggiungimento del grado      richiesto per l’</a:t>
            </a:r>
            <a:r>
              <a:rPr lang="it-IT" dirty="0" err="1">
                <a:ea typeface="맑은 고딕"/>
              </a:rPr>
              <a:t>anonimizzazione</a:t>
            </a:r>
            <a:r>
              <a:rPr lang="it-IT" dirty="0">
                <a:ea typeface="맑은 고딕"/>
              </a:rPr>
              <a:t>, è atteso che la              complessità sia più elevata.</a:t>
            </a:r>
            <a:endParaRPr lang="en-US" dirty="0">
              <a:ea typeface="맑은 고딕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120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1697FF78-6249-45CA-87E4-75DEBD5CB8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1" y="4265558"/>
            <a:ext cx="1512168" cy="77734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6E0C2C66-B069-4D6B-A5AF-C03D378978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53" y="4445155"/>
            <a:ext cx="1886986" cy="59775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15EB95F6-B157-48AC-B02E-275509424A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6" y="100593"/>
            <a:ext cx="1512168" cy="8470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A026063C-61A9-4B0C-8AC5-5CE10DDB016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97" y="1275606"/>
            <a:ext cx="2205033" cy="57606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1D33C969-1E51-4A09-AFCB-EF72864DCFA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61" y="195486"/>
            <a:ext cx="2300739" cy="9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A72BE1A7-F7AE-464A-8A0E-CCDD4D0A5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68277"/>
            <a:ext cx="1114320" cy="5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2" y="2053177"/>
            <a:ext cx="486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K-degree anonymization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51920" y="483517"/>
            <a:ext cx="48600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Towards Identity Anonymization on Graph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6911752" y="2787774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Angelini Mauro</a:t>
            </a:r>
          </a:p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Caliendo Vincenzo</a:t>
            </a:r>
          </a:p>
          <a:p>
            <a:pPr algn="r"/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Ghigo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Paolo</a:t>
            </a:r>
          </a:p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Gilardi Alessio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Presentazione</a:t>
            </a:r>
            <a:r>
              <a:rPr lang="en-GB" dirty="0">
                <a:latin typeface="+mj-lt"/>
              </a:rPr>
              <a:t> </a:t>
            </a:r>
            <a:r>
              <a:rPr lang="it-IT" dirty="0">
                <a:latin typeface="+mj-lt"/>
              </a:rPr>
              <a:t>algoritmo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51520" y="1275204"/>
            <a:ext cx="8640960" cy="102188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800" dirty="0"/>
              <a:t>Per ciascun tipo di </a:t>
            </a:r>
            <a:r>
              <a:rPr lang="it-IT" sz="2800" b="1" err="1"/>
              <a:t>anonimizzazione</a:t>
            </a:r>
            <a:r>
              <a:rPr lang="it-IT" sz="2800" dirty="0"/>
              <a:t> vengono        costruiti i grafi utilizzando 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it-IT" sz="2800" dirty="0"/>
          </a:p>
          <a:p>
            <a:pPr marL="0" indent="0" algn="ctr">
              <a:buNone/>
            </a:pPr>
            <a:endParaRPr lang="it-IT" sz="2800" dirty="0"/>
          </a:p>
        </p:txBody>
      </p:sp>
      <p:sp>
        <p:nvSpPr>
          <p:cNvPr id="8" name="Freccia a sinistra 7"/>
          <p:cNvSpPr/>
          <p:nvPr/>
        </p:nvSpPr>
        <p:spPr>
          <a:xfrm rot="19004854">
            <a:off x="2687750" y="274429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 rot="13428926">
            <a:off x="5012627" y="274050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206636" y="3510756"/>
            <a:ext cx="20692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Tecnica</a:t>
            </a:r>
          </a:p>
          <a:p>
            <a:pPr algn="ctr"/>
            <a:r>
              <a:rPr lang="en-GB" sz="3200" b="1" dirty="0"/>
              <a:t>Construct</a:t>
            </a:r>
            <a:endParaRPr lang="it-IT" sz="32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868144" y="3510756"/>
            <a:ext cx="16189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Tecnica</a:t>
            </a:r>
          </a:p>
          <a:p>
            <a:pPr algn="ctr"/>
            <a:r>
              <a:rPr lang="en-GB" sz="3200" b="1" dirty="0"/>
              <a:t>Priority</a:t>
            </a:r>
            <a:endParaRPr lang="it-IT" sz="32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86C752DB-7FEF-4E25-80C7-7ADA3B21B36B}"/>
              </a:ext>
            </a:extLst>
          </p:cNvPr>
          <p:cNvSpPr txBox="1"/>
          <p:nvPr/>
        </p:nvSpPr>
        <p:spPr>
          <a:xfrm>
            <a:off x="1206636" y="671249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Costruzione</a:t>
            </a:r>
          </a:p>
        </p:txBody>
      </p:sp>
    </p:spTree>
    <p:extLst>
      <p:ext uri="{BB962C8B-B14F-4D97-AF65-F5344CB8AC3E}">
        <p14:creationId xmlns:p14="http://schemas.microsoft.com/office/powerpoint/2010/main" val="222398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build="allAtOnce"/>
      <p:bldP spid="11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Tecniche</a:t>
            </a:r>
            <a:r>
              <a:rPr lang="en-GB" dirty="0">
                <a:latin typeface="+mj-lt"/>
              </a:rPr>
              <a:t> di </a:t>
            </a:r>
            <a:r>
              <a:rPr lang="it-IT" dirty="0">
                <a:latin typeface="+mj-lt"/>
              </a:rPr>
              <a:t>costruzione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31591"/>
            <a:ext cx="8640960" cy="10261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Entrambe utilizzano il </a:t>
            </a:r>
            <a:r>
              <a:rPr lang="it-IT" sz="2800" b="1" dirty="0"/>
              <a:t>vettore dei gradi </a:t>
            </a:r>
            <a:r>
              <a:rPr lang="it-IT" sz="2800" dirty="0"/>
              <a:t>generato in fase di </a:t>
            </a:r>
            <a:r>
              <a:rPr lang="it-IT" sz="2800" b="1" dirty="0" err="1"/>
              <a:t>anonimizzazione</a:t>
            </a:r>
            <a:endParaRPr lang="it-IT" sz="2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FE319EFB-796A-4FB0-B0C2-95945AC81C0D}"/>
              </a:ext>
            </a:extLst>
          </p:cNvPr>
          <p:cNvSpPr txBox="1"/>
          <p:nvPr/>
        </p:nvSpPr>
        <p:spPr>
          <a:xfrm>
            <a:off x="251520" y="3201819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Costruiscono una </a:t>
            </a:r>
            <a:r>
              <a:rPr lang="it-IT" sz="2400" b="1" dirty="0"/>
              <a:t>nuova versione del grafo </a:t>
            </a:r>
            <a:r>
              <a:rPr lang="it-IT" sz="2400" dirty="0"/>
              <a:t>anonimizzato  secondo </a:t>
            </a:r>
            <a:r>
              <a:rPr lang="it-IT" sz="2400" b="1" i="1" dirty="0"/>
              <a:t>K</a:t>
            </a:r>
          </a:p>
        </p:txBody>
      </p:sp>
      <p:sp>
        <p:nvSpPr>
          <p:cNvPr id="5" name="Freccia a sinistra 4">
            <a:extLst>
              <a:ext uri="{FF2B5EF4-FFF2-40B4-BE49-F238E27FC236}">
                <a16:creationId xmlns:a16="http://schemas.microsoft.com/office/drawing/2014/main" xmlns="" id="{E64BDADA-A1F6-4C74-B1B9-3D850F892DE4}"/>
              </a:ext>
            </a:extLst>
          </p:cNvPr>
          <p:cNvSpPr/>
          <p:nvPr/>
        </p:nvSpPr>
        <p:spPr>
          <a:xfrm rot="16200000">
            <a:off x="4103949" y="2477013"/>
            <a:ext cx="936104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5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Construct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err="1"/>
              <a:t>Riassembla</a:t>
            </a:r>
            <a:r>
              <a:rPr lang="it-IT" sz="2800" dirty="0"/>
              <a:t> i vari nodi in maniera casuale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xmlns="" id="{0434A724-68AD-4F95-8197-FB6C99014F47}"/>
              </a:ext>
            </a:extLst>
          </p:cNvPr>
          <p:cNvSpPr txBox="1">
            <a:spLocks/>
          </p:cNvSpPr>
          <p:nvPr/>
        </p:nvSpPr>
        <p:spPr>
          <a:xfrm>
            <a:off x="251520" y="2571750"/>
            <a:ext cx="3816424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Ad </a:t>
            </a:r>
            <a:r>
              <a:rPr lang="it-IT" sz="1800" b="1" dirty="0"/>
              <a:t>ogni persona </a:t>
            </a:r>
            <a:r>
              <a:rPr lang="it-IT" sz="1800" dirty="0"/>
              <a:t>viene attribuito un numero di archi pari al numero indicato dal grado di                 </a:t>
            </a:r>
            <a:r>
              <a:rPr lang="it-IT" sz="1800" b="1" dirty="0" err="1"/>
              <a:t>anonimizzazione</a:t>
            </a:r>
            <a:r>
              <a:rPr lang="it-IT" sz="1800" dirty="0"/>
              <a:t> presente nel     </a:t>
            </a:r>
            <a:r>
              <a:rPr lang="it-IT" sz="1800" b="1" dirty="0"/>
              <a:t>vettore dei gradi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xmlns="" id="{2CD6A550-58F3-4FB9-8C5C-574669F7B4C7}"/>
              </a:ext>
            </a:extLst>
          </p:cNvPr>
          <p:cNvSpPr/>
          <p:nvPr/>
        </p:nvSpPr>
        <p:spPr>
          <a:xfrm rot="16200000">
            <a:off x="1655678" y="2031689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3D9D1354-3416-4792-9AEA-A60C514E5E86}"/>
              </a:ext>
            </a:extLst>
          </p:cNvPr>
          <p:cNvSpPr/>
          <p:nvPr/>
        </p:nvSpPr>
        <p:spPr>
          <a:xfrm>
            <a:off x="5004048" y="2715766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Gli </a:t>
            </a:r>
            <a:r>
              <a:rPr lang="it-IT" b="1" dirty="0"/>
              <a:t>archi</a:t>
            </a:r>
            <a:r>
              <a:rPr lang="it-IT" dirty="0"/>
              <a:t> così generati </a:t>
            </a:r>
            <a:r>
              <a:rPr lang="it-IT" b="1" dirty="0"/>
              <a:t>NON</a:t>
            </a:r>
            <a:r>
              <a:rPr lang="it-IT" dirty="0"/>
              <a:t> avranno alcun </a:t>
            </a:r>
            <a:r>
              <a:rPr lang="it-IT" b="1" dirty="0"/>
              <a:t>riferimento</a:t>
            </a:r>
            <a:r>
              <a:rPr lang="it-IT" dirty="0"/>
              <a:t> con quelli presenti nel grafo originale non anonimizzato</a:t>
            </a:r>
          </a:p>
        </p:txBody>
      </p:sp>
      <p:sp>
        <p:nvSpPr>
          <p:cNvPr id="8" name="Freccia a sinistra 7">
            <a:extLst>
              <a:ext uri="{FF2B5EF4-FFF2-40B4-BE49-F238E27FC236}">
                <a16:creationId xmlns:a16="http://schemas.microsoft.com/office/drawing/2014/main" xmlns="" id="{588EBAFE-7638-48D7-83A4-C07F693D70F1}"/>
              </a:ext>
            </a:extLst>
          </p:cNvPr>
          <p:cNvSpPr/>
          <p:nvPr/>
        </p:nvSpPr>
        <p:spPr>
          <a:xfrm rot="10800000">
            <a:off x="4139952" y="3147814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BF690ECC-F9BF-4243-8C75-74D96F6F8784}"/>
              </a:ext>
            </a:extLst>
          </p:cNvPr>
          <p:cNvSpPr/>
          <p:nvPr/>
        </p:nvSpPr>
        <p:spPr>
          <a:xfrm>
            <a:off x="4241158" y="2902281"/>
            <a:ext cx="618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b="1" dirty="0"/>
              <a:t>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75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Priority</a:t>
            </a:r>
            <a:endParaRPr lang="it-IT" dirty="0">
              <a:latin typeface="+mj-lt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xmlns="" id="{CDBDE2B9-67F9-4ECC-AFDD-EBCA7654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362" y="2191727"/>
            <a:ext cx="3600400" cy="13161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>
                <a:ea typeface="맑은 고딕"/>
              </a:rPr>
              <a:t>Valutando per ogni nodo l’introduzione di ogni arco possibile, fino a raggiungere il grado richiesto</a:t>
            </a:r>
          </a:p>
          <a:p>
            <a:pPr marL="0" indent="0" algn="just">
              <a:buNone/>
            </a:pPr>
            <a:endParaRPr lang="it-IT" sz="2000" dirty="0">
              <a:ea typeface="맑은 고딕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xmlns="" id="{E62D292D-83CB-4ED4-9E10-DFFE302693F5}"/>
              </a:ext>
            </a:extLst>
          </p:cNvPr>
          <p:cNvSpPr txBox="1">
            <a:spLocks/>
          </p:cNvSpPr>
          <p:nvPr/>
        </p:nvSpPr>
        <p:spPr>
          <a:xfrm>
            <a:off x="251520" y="1131590"/>
            <a:ext cx="864096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sz="2800" dirty="0"/>
              <a:t>Partendo dal grafo originale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xmlns="" id="{EF7056F1-E9E8-4E1F-A3EE-701CE856EBB4}"/>
              </a:ext>
            </a:extLst>
          </p:cNvPr>
          <p:cNvSpPr txBox="1">
            <a:spLocks/>
          </p:cNvSpPr>
          <p:nvPr/>
        </p:nvSpPr>
        <p:spPr>
          <a:xfrm>
            <a:off x="251216" y="2283718"/>
            <a:ext cx="3780528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>
                <a:ea typeface="맑은 고딕"/>
              </a:rPr>
              <a:t>Aggiunge ad ogni </a:t>
            </a:r>
            <a:r>
              <a:rPr lang="it-IT" sz="1800" b="1" dirty="0">
                <a:ea typeface="맑은 고딕"/>
              </a:rPr>
              <a:t>nodo</a:t>
            </a:r>
            <a:r>
              <a:rPr lang="it-IT" sz="1800" dirty="0">
                <a:ea typeface="맑은 고딕"/>
              </a:rPr>
              <a:t>, solamente, il </a:t>
            </a:r>
            <a:r>
              <a:rPr lang="it-IT" sz="1800" b="1" dirty="0">
                <a:ea typeface="맑은 고딕"/>
              </a:rPr>
              <a:t>numero di archi necessario</a:t>
            </a:r>
            <a:r>
              <a:rPr lang="it-IT" sz="1800" dirty="0">
                <a:ea typeface="맑은 고딕"/>
              </a:rPr>
              <a:t> a portarlo al nuovo grado di </a:t>
            </a:r>
            <a:r>
              <a:rPr lang="it-IT" sz="1800" dirty="0" err="1">
                <a:ea typeface="맑은 고딕"/>
              </a:rPr>
              <a:t>anonimizzazione</a:t>
            </a:r>
            <a:endParaRPr lang="en-US" sz="1800" dirty="0">
              <a:ea typeface="맑은 고딕"/>
            </a:endParaRPr>
          </a:p>
        </p:txBody>
      </p:sp>
      <p:sp>
        <p:nvSpPr>
          <p:cNvPr id="10" name="Freccia a sinistra 9">
            <a:extLst>
              <a:ext uri="{FF2B5EF4-FFF2-40B4-BE49-F238E27FC236}">
                <a16:creationId xmlns:a16="http://schemas.microsoft.com/office/drawing/2014/main" xmlns="" id="{6918A887-C92F-4D38-A1AE-C8EFE67EC847}"/>
              </a:ext>
            </a:extLst>
          </p:cNvPr>
          <p:cNvSpPr/>
          <p:nvPr/>
        </p:nvSpPr>
        <p:spPr>
          <a:xfrm rot="16200000">
            <a:off x="1763691" y="1851670"/>
            <a:ext cx="576064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xmlns="" id="{D3A2DC2F-7278-45F6-8857-ECBF372A8824}"/>
              </a:ext>
            </a:extLst>
          </p:cNvPr>
          <p:cNvSpPr/>
          <p:nvPr/>
        </p:nvSpPr>
        <p:spPr>
          <a:xfrm rot="10800000">
            <a:off x="4158009" y="2607753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xmlns="" id="{D80C508C-F4D6-47DE-8C40-75E92D1F2B8D}"/>
              </a:ext>
            </a:extLst>
          </p:cNvPr>
          <p:cNvSpPr/>
          <p:nvPr/>
        </p:nvSpPr>
        <p:spPr>
          <a:xfrm>
            <a:off x="4262778" y="2351081"/>
            <a:ext cx="618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b="1" dirty="0"/>
              <a:t>MA</a:t>
            </a:r>
            <a:endParaRPr lang="it-IT" dirty="0"/>
          </a:p>
        </p:txBody>
      </p:sp>
      <p:sp>
        <p:nvSpPr>
          <p:cNvPr id="14" name="Freccia a sinistra 13">
            <a:extLst>
              <a:ext uri="{FF2B5EF4-FFF2-40B4-BE49-F238E27FC236}">
                <a16:creationId xmlns:a16="http://schemas.microsoft.com/office/drawing/2014/main" xmlns="" id="{AD4666D3-E737-4590-AB59-8C9E9647DE05}"/>
              </a:ext>
            </a:extLst>
          </p:cNvPr>
          <p:cNvSpPr/>
          <p:nvPr/>
        </p:nvSpPr>
        <p:spPr>
          <a:xfrm rot="16200000">
            <a:off x="5724128" y="3651869"/>
            <a:ext cx="576064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Segnaposto contenuto 6">
            <a:extLst>
              <a:ext uri="{FF2B5EF4-FFF2-40B4-BE49-F238E27FC236}">
                <a16:creationId xmlns:a16="http://schemas.microsoft.com/office/drawing/2014/main" xmlns="" id="{02DEE03C-8DEF-4292-92AE-D6EEE1F72428}"/>
              </a:ext>
            </a:extLst>
          </p:cNvPr>
          <p:cNvSpPr txBox="1">
            <a:spLocks/>
          </p:cNvSpPr>
          <p:nvPr/>
        </p:nvSpPr>
        <p:spPr>
          <a:xfrm>
            <a:off x="4355976" y="4083918"/>
            <a:ext cx="36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1600" b="1" dirty="0">
                <a:ea typeface="맑은 고딕"/>
              </a:rPr>
              <a:t>Complessità maggiore di </a:t>
            </a:r>
            <a:r>
              <a:rPr lang="it-IT" sz="1600" b="1" dirty="0" err="1">
                <a:ea typeface="맑은 고딕"/>
              </a:rPr>
              <a:t>Contruct</a:t>
            </a:r>
            <a:endParaRPr lang="it-IT" sz="1600" b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1357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/>
      <p:bldP spid="10" grpId="0" animBg="1"/>
      <p:bldP spid="12" grpId="0" animBg="1"/>
      <p:bldP spid="13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Esecuzione dell’</a:t>
            </a:r>
            <a:r>
              <a:rPr lang="it-IT" sz="2800" b="1" dirty="0"/>
              <a:t>algoritmo</a:t>
            </a:r>
            <a:r>
              <a:rPr lang="it-IT" sz="2800" dirty="0"/>
              <a:t> su istanze di diverse  dimensioni (</a:t>
            </a:r>
            <a:r>
              <a:rPr lang="it-IT" sz="2800" i="1" dirty="0"/>
              <a:t>nodi </a:t>
            </a:r>
            <a:r>
              <a:rPr lang="it-IT" sz="2800" dirty="0"/>
              <a:t>):</a:t>
            </a:r>
          </a:p>
          <a:p>
            <a:pPr lvl="1"/>
            <a:r>
              <a:rPr lang="it-IT" sz="2000" dirty="0"/>
              <a:t>100</a:t>
            </a:r>
          </a:p>
          <a:p>
            <a:pPr lvl="1"/>
            <a:r>
              <a:rPr lang="it-IT" sz="2000" dirty="0"/>
              <a:t>300</a:t>
            </a:r>
          </a:p>
          <a:p>
            <a:pPr lvl="1"/>
            <a:r>
              <a:rPr lang="it-IT" sz="2000" dirty="0"/>
              <a:t>750  (due versioni, uno più denso e uno più sparso)</a:t>
            </a:r>
          </a:p>
          <a:p>
            <a:pPr lvl="1"/>
            <a:r>
              <a:rPr lang="it-IT" sz="2000" dirty="0"/>
              <a:t>1000 </a:t>
            </a:r>
          </a:p>
          <a:p>
            <a:pPr lvl="1"/>
            <a:r>
              <a:rPr lang="it-IT" sz="2000" dirty="0"/>
              <a:t>2000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937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1131590"/>
            <a:ext cx="7920880" cy="36004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it-IT" sz="2400" dirty="0"/>
              <a:t>È stato utilizzato uno script </a:t>
            </a:r>
            <a:r>
              <a:rPr lang="it-IT" sz="2400" b="1" i="1" dirty="0"/>
              <a:t>Python</a:t>
            </a:r>
            <a:r>
              <a:rPr lang="it-IT" sz="2400" dirty="0"/>
              <a:t> che: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Esegue il programma in </a:t>
            </a:r>
            <a:r>
              <a:rPr lang="it-IT" sz="2400" b="1" i="1" dirty="0"/>
              <a:t>Java</a:t>
            </a:r>
            <a:r>
              <a:rPr lang="it-IT" sz="2400" dirty="0"/>
              <a:t> che implementa gli    algoritmi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Combina le 4 tecniche proposte in precedenza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Anonimizza il grafo sulle diverse istanze con       valori crescenti di </a:t>
            </a:r>
            <a:r>
              <a:rPr lang="it-IT" sz="2400" b="1" i="1" dirty="0"/>
              <a:t>K</a:t>
            </a:r>
            <a:endParaRPr lang="it-IT" sz="24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Rappresenta i risultati (</a:t>
            </a:r>
            <a:r>
              <a:rPr lang="it-IT" sz="2400" i="1" dirty="0"/>
              <a:t>costo</a:t>
            </a:r>
            <a:r>
              <a:rPr lang="it-IT" sz="2400" dirty="0"/>
              <a:t> e </a:t>
            </a:r>
            <a:r>
              <a:rPr lang="it-IT" sz="2400" i="1" dirty="0"/>
              <a:t>tempo</a:t>
            </a:r>
            <a:r>
              <a:rPr lang="it-IT" sz="2400" dirty="0"/>
              <a:t>) su grafici     con </a:t>
            </a:r>
            <a:r>
              <a:rPr lang="it-IT" sz="2400" b="1" i="1" dirty="0"/>
              <a:t>K</a:t>
            </a:r>
            <a:r>
              <a:rPr lang="it-IT" sz="2400" dirty="0"/>
              <a:t> in ascissa</a:t>
            </a:r>
          </a:p>
        </p:txBody>
      </p:sp>
    </p:spTree>
    <p:extLst>
      <p:ext uri="{BB962C8B-B14F-4D97-AF65-F5344CB8AC3E}">
        <p14:creationId xmlns:p14="http://schemas.microsoft.com/office/powerpoint/2010/main" val="8190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Risultati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100 nodi, k da 3 a 30: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1C306236-CC00-7647-92D5-B35B47F6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0206"/>
            <a:ext cx="5688632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300 nodi, k da 3 a 75: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A441418F-23FF-5346-B922-35384CDCB3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86" y="1646551"/>
            <a:ext cx="5707228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750 nodi (sparso),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91528184-72CB-764E-AF76-E970CF53BC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92" y="1618210"/>
            <a:ext cx="5653815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750 nodi (denso),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 ?? 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97C3AC0D-C308-DE49-B289-2466A91E9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73" y="1635646"/>
            <a:ext cx="6753454" cy="33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Obiettivo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347614"/>
            <a:ext cx="8712968" cy="2890416"/>
          </a:xfrm>
        </p:spPr>
        <p:txBody>
          <a:bodyPr>
            <a:normAutofit/>
          </a:bodyPr>
          <a:lstStyle/>
          <a:p>
            <a:pPr algn="just"/>
            <a:endParaRPr lang="it-IT" sz="2800" dirty="0"/>
          </a:p>
          <a:p>
            <a:pPr algn="just"/>
            <a:r>
              <a:rPr lang="it-IT" sz="2800" dirty="0"/>
              <a:t>Implementare l’algoritmo descritto nel paper:</a:t>
            </a:r>
          </a:p>
          <a:p>
            <a:pPr marL="0" indent="0" algn="just">
              <a:buNone/>
            </a:pPr>
            <a:r>
              <a:rPr lang="it-IT" sz="2800" i="1" dirty="0">
                <a:solidFill>
                  <a:srgbClr val="FF0000"/>
                </a:solidFill>
              </a:rPr>
              <a:t>	</a:t>
            </a:r>
            <a:r>
              <a:rPr lang="en-GB" sz="2800" i="1" dirty="0">
                <a:solidFill>
                  <a:srgbClr val="FF0000"/>
                </a:solidFill>
              </a:rPr>
              <a:t>Towards Identity Anonymization on Graphs</a:t>
            </a:r>
          </a:p>
          <a:p>
            <a:pPr algn="just"/>
            <a:r>
              <a:rPr lang="en-GB" sz="2800" dirty="0" err="1"/>
              <a:t>Verificarne</a:t>
            </a:r>
            <a:r>
              <a:rPr lang="en-GB" sz="2800" dirty="0"/>
              <a:t> ed </a:t>
            </a:r>
            <a:r>
              <a:rPr lang="en-GB" sz="2800" dirty="0" err="1"/>
              <a:t>analizzarne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en-GB" sz="2800" dirty="0" err="1"/>
              <a:t>risultati</a:t>
            </a:r>
            <a:r>
              <a:rPr lang="en-GB" sz="2800" dirty="0"/>
              <a:t> </a:t>
            </a:r>
            <a:r>
              <a:rPr lang="en-GB" sz="2800" dirty="0" err="1"/>
              <a:t>prodotti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600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1000 nodi,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i7 2,40GHz 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21A85A62-F1D3-7E4A-9612-54BAC294F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1" y="1646551"/>
            <a:ext cx="6908417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2000 nodi,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i7 2,40GHz 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BFC88322-0986-0F42-B06B-EF278F7D7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1" y="1646551"/>
            <a:ext cx="6908417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564" y="1347614"/>
            <a:ext cx="7848872" cy="24482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Analizzando i risultati:</a:t>
            </a:r>
          </a:p>
          <a:p>
            <a:pPr algn="just"/>
            <a:r>
              <a:rPr lang="it-IT" sz="2000" dirty="0"/>
              <a:t>L’onere computazionale (</a:t>
            </a:r>
            <a:r>
              <a:rPr lang="it-IT" sz="2000" i="1" dirty="0"/>
              <a:t>tempo</a:t>
            </a:r>
            <a:r>
              <a:rPr lang="it-IT" sz="2000" dirty="0"/>
              <a:t>) dell’algoritmo di </a:t>
            </a:r>
            <a:r>
              <a:rPr lang="it-IT" sz="2000" b="1" dirty="0" err="1"/>
              <a:t>anonimizzazione</a:t>
            </a:r>
            <a:r>
              <a:rPr lang="it-IT" sz="2000" dirty="0"/>
              <a:t> con </a:t>
            </a:r>
            <a:r>
              <a:rPr lang="it-IT" sz="2000" b="1" i="1" dirty="0"/>
              <a:t>Dynamic Programming </a:t>
            </a:r>
            <a:r>
              <a:rPr lang="it-IT" sz="2000" dirty="0"/>
              <a:t>risulta nettamente </a:t>
            </a:r>
            <a:r>
              <a:rPr lang="it-IT" sz="2000" b="1" dirty="0"/>
              <a:t>superiore</a:t>
            </a:r>
            <a:r>
              <a:rPr lang="it-IT" sz="2000" dirty="0"/>
              <a:t> rispetto alla versione </a:t>
            </a:r>
            <a:r>
              <a:rPr lang="it-IT" sz="2000" b="1" i="1" dirty="0" err="1"/>
              <a:t>Greedy</a:t>
            </a:r>
            <a:endParaRPr lang="it-IT" sz="2000" dirty="0"/>
          </a:p>
          <a:p>
            <a:pPr algn="just"/>
            <a:r>
              <a:rPr lang="it-IT" sz="2000" b="1" i="1" dirty="0"/>
              <a:t>Dynamic </a:t>
            </a:r>
            <a:r>
              <a:rPr lang="it-IT" sz="2000" b="1" i="1" dirty="0" err="1"/>
              <a:t>Programmig</a:t>
            </a:r>
            <a:r>
              <a:rPr lang="it-IT" sz="2000" b="1" i="1" dirty="0"/>
              <a:t> </a:t>
            </a:r>
            <a:r>
              <a:rPr lang="it-IT" sz="2000" dirty="0"/>
              <a:t>produce soluzioni migliori in termini di </a:t>
            </a:r>
            <a:r>
              <a:rPr lang="it-IT" sz="2000" b="1" dirty="0"/>
              <a:t>costi</a:t>
            </a:r>
            <a:r>
              <a:rPr lang="it-IT" sz="2000" dirty="0"/>
              <a:t> (</a:t>
            </a:r>
            <a:r>
              <a:rPr lang="it-IT" sz="2000" i="1" dirty="0"/>
              <a:t>numero di archi </a:t>
            </a:r>
            <a:r>
              <a:rPr lang="it-IT" sz="2000" dirty="0"/>
              <a:t>)</a:t>
            </a:r>
          </a:p>
          <a:p>
            <a:pPr algn="just"/>
            <a:r>
              <a:rPr lang="it-IT" sz="2000" dirty="0"/>
              <a:t>Tutto ciò avvalora la tesi del paper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AF328554-59DD-4404-818A-45D1ED00AE7D}"/>
              </a:ext>
            </a:extLst>
          </p:cNvPr>
          <p:cNvSpPr txBox="1"/>
          <p:nvPr/>
        </p:nvSpPr>
        <p:spPr>
          <a:xfrm>
            <a:off x="1003325" y="627534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Anonimizzazione</a:t>
            </a:r>
          </a:p>
        </p:txBody>
      </p:sp>
    </p:spTree>
    <p:extLst>
      <p:ext uri="{BB962C8B-B14F-4D97-AF65-F5344CB8AC3E}">
        <p14:creationId xmlns:p14="http://schemas.microsoft.com/office/powerpoint/2010/main" val="18795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201422"/>
            <a:ext cx="4176464" cy="3270829"/>
          </a:xfrm>
        </p:spPr>
        <p:txBody>
          <a:bodyPr>
            <a:normAutofit/>
          </a:bodyPr>
          <a:lstStyle/>
          <a:p>
            <a:r>
              <a:rPr lang="it-IT" sz="2000" dirty="0"/>
              <a:t>Algoritmo</a:t>
            </a:r>
            <a:r>
              <a:rPr lang="it-IT" sz="2000" b="1" dirty="0"/>
              <a:t> </a:t>
            </a:r>
            <a:r>
              <a:rPr lang="it-IT" sz="2000" b="1" i="1" dirty="0" err="1"/>
              <a:t>construct</a:t>
            </a:r>
            <a:endParaRPr lang="it-IT" sz="2000" b="1" i="1" dirty="0"/>
          </a:p>
          <a:p>
            <a:pPr marL="457200" lvl="1" indent="0">
              <a:buNone/>
            </a:pPr>
            <a:r>
              <a:rPr lang="it-IT" sz="1600" b="1" dirty="0"/>
              <a:t>PRO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Soluzione ottenuta in tempi molto ristretti</a:t>
            </a:r>
          </a:p>
          <a:p>
            <a:pPr marL="457200" lvl="1" indent="0">
              <a:buNone/>
            </a:pPr>
            <a:r>
              <a:rPr lang="it-IT" sz="1600" b="1" dirty="0"/>
              <a:t>CONTRO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Non mantiene coerenza col grafo originale</a:t>
            </a:r>
          </a:p>
          <a:p>
            <a:pPr lvl="1"/>
            <a:r>
              <a:rPr lang="it-IT" sz="1600" dirty="0"/>
              <a:t>Introduce molto rumore </a:t>
            </a:r>
          </a:p>
          <a:p>
            <a:pPr lvl="1"/>
            <a:r>
              <a:rPr lang="it-IT" sz="1600" dirty="0"/>
              <a:t>Rende la soluzione poco utile per analisi successive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4C458470-5C51-4050-A326-F214F0F1DD83}"/>
              </a:ext>
            </a:extLst>
          </p:cNvPr>
          <p:cNvSpPr txBox="1"/>
          <p:nvPr/>
        </p:nvSpPr>
        <p:spPr>
          <a:xfrm>
            <a:off x="1206636" y="671249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Costruzione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xmlns="" id="{0E3E1FC3-46AB-4023-8163-A5243852AD3A}"/>
              </a:ext>
            </a:extLst>
          </p:cNvPr>
          <p:cNvSpPr txBox="1">
            <a:spLocks/>
          </p:cNvSpPr>
          <p:nvPr/>
        </p:nvSpPr>
        <p:spPr>
          <a:xfrm>
            <a:off x="4860032" y="1200151"/>
            <a:ext cx="4032448" cy="3270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Algoritmo </a:t>
            </a:r>
            <a:r>
              <a:rPr lang="it-IT" sz="2000" b="1" i="1" dirty="0" err="1"/>
              <a:t>priority</a:t>
            </a:r>
            <a:r>
              <a:rPr lang="it-IT" sz="2000" b="1" i="1" dirty="0"/>
              <a:t> </a:t>
            </a:r>
          </a:p>
          <a:p>
            <a:pPr marL="457200" lvl="1" indent="0">
              <a:buNone/>
            </a:pPr>
            <a:r>
              <a:rPr lang="it-IT" sz="1600" b="1" dirty="0"/>
              <a:t>PRO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Mantiene coerenza col  grafo originale</a:t>
            </a:r>
          </a:p>
          <a:p>
            <a:pPr marL="457200" lvl="1" indent="0">
              <a:buNone/>
            </a:pPr>
            <a:r>
              <a:rPr lang="it-IT" sz="1600" b="1" dirty="0"/>
              <a:t>CONTRO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Onere computazionale  decisamente più alto</a:t>
            </a:r>
          </a:p>
          <a:p>
            <a:pPr lvl="1"/>
            <a:r>
              <a:rPr lang="it-IT" sz="1600" dirty="0"/>
              <a:t>Onere computazionale crescente con la dimensione dell’istanza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664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02432" y="2143125"/>
            <a:ext cx="7139136" cy="85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Va però tenuto conto del </a:t>
            </a:r>
            <a:r>
              <a:rPr lang="it-IT" sz="2400" b="1" i="1" dirty="0"/>
              <a:t>trade-off</a:t>
            </a:r>
            <a:r>
              <a:rPr lang="it-IT" sz="2400" dirty="0"/>
              <a:t> tra </a:t>
            </a:r>
            <a:r>
              <a:rPr lang="it-IT" sz="2400" b="1" dirty="0"/>
              <a:t>tempi</a:t>
            </a:r>
            <a:r>
              <a:rPr lang="it-IT" sz="2400" dirty="0"/>
              <a:t> di esecuzione e reale risparmio in termini di </a:t>
            </a:r>
            <a:r>
              <a:rPr lang="it-IT" sz="2400" b="1" dirty="0"/>
              <a:t>costi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93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Su istanze di dimensione superiori al migliaio di nodi:</a:t>
            </a:r>
          </a:p>
          <a:p>
            <a:pPr algn="just"/>
            <a:r>
              <a:rPr lang="it-IT" sz="2400" dirty="0"/>
              <a:t>Il costo di </a:t>
            </a:r>
            <a:r>
              <a:rPr lang="it-IT" sz="2400" dirty="0" err="1"/>
              <a:t>anonimizzazione</a:t>
            </a:r>
            <a:r>
              <a:rPr lang="it-IT" sz="2400" dirty="0"/>
              <a:t> tra i due algoritmi varia nell’ordine del migliaio di archi</a:t>
            </a:r>
          </a:p>
          <a:p>
            <a:pPr algn="just"/>
            <a:r>
              <a:rPr lang="it-IT" sz="2400" dirty="0"/>
              <a:t>La differenza nei tempi di produzione del grafo anonimizzato si incrementa fino a raddoppiare nella media dei tempi</a:t>
            </a:r>
          </a:p>
        </p:txBody>
      </p:sp>
    </p:spTree>
    <p:extLst>
      <p:ext uri="{BB962C8B-B14F-4D97-AF65-F5344CB8AC3E}">
        <p14:creationId xmlns:p14="http://schemas.microsoft.com/office/powerpoint/2010/main" val="19903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90972" y="1849946"/>
            <a:ext cx="7962056" cy="1443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In sostanza: </a:t>
            </a:r>
            <a:r>
              <a:rPr lang="it-IT" sz="2800" b="1" dirty="0"/>
              <a:t>l’algoritmo migliore </a:t>
            </a:r>
            <a:r>
              <a:rPr lang="it-IT" sz="2800" dirty="0"/>
              <a:t>dipende dalle </a:t>
            </a:r>
            <a:r>
              <a:rPr lang="it-IT" sz="2800" b="1" dirty="0"/>
              <a:t>necessità</a:t>
            </a:r>
            <a:r>
              <a:rPr lang="it-IT" sz="2800" dirty="0"/>
              <a:t> di chi dovrà </a:t>
            </a:r>
            <a:r>
              <a:rPr lang="it-IT" sz="2800" b="1" dirty="0"/>
              <a:t>manipolare</a:t>
            </a:r>
            <a:r>
              <a:rPr lang="it-IT" sz="2800" dirty="0"/>
              <a:t> o </a:t>
            </a:r>
            <a:r>
              <a:rPr lang="it-IT" sz="2800" b="1" dirty="0"/>
              <a:t>analizzare</a:t>
            </a:r>
            <a:r>
              <a:rPr lang="it-IT" sz="2800" dirty="0"/>
              <a:t> il grafo anonimizzato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274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1130727"/>
            <a:ext cx="2304256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dirty="0"/>
              <a:t>Analisi </a:t>
            </a:r>
            <a:r>
              <a:rPr lang="it-IT" sz="2000" b="1" dirty="0"/>
              <a:t>frequenti</a:t>
            </a:r>
            <a:r>
              <a:rPr lang="it-IT" sz="2000" dirty="0"/>
              <a:t> su Data Set </a:t>
            </a:r>
            <a:r>
              <a:rPr lang="it-IT" sz="2000" b="1" dirty="0"/>
              <a:t>estesi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xmlns="" id="{52AAD68B-C27E-4FFA-9271-129D6C7B0C9E}"/>
              </a:ext>
            </a:extLst>
          </p:cNvPr>
          <p:cNvSpPr/>
          <p:nvPr/>
        </p:nvSpPr>
        <p:spPr>
          <a:xfrm rot="16200000">
            <a:off x="1764981" y="2247281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xmlns="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1186644" y="2930067"/>
            <a:ext cx="2018184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2000" dirty="0"/>
              <a:t>Combinazione </a:t>
            </a:r>
            <a:r>
              <a:rPr lang="it-IT" sz="2000" b="1" dirty="0"/>
              <a:t>DP – </a:t>
            </a:r>
            <a:r>
              <a:rPr lang="it-IT" sz="2000" b="1" dirty="0" err="1"/>
              <a:t>Construct</a:t>
            </a:r>
            <a:endParaRPr lang="it-IT" sz="1600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xmlns="" id="{6F19C448-41DA-4A1F-A840-40BEC5D113AC}"/>
              </a:ext>
            </a:extLst>
          </p:cNvPr>
          <p:cNvSpPr txBox="1">
            <a:spLocks/>
          </p:cNvSpPr>
          <p:nvPr/>
        </p:nvSpPr>
        <p:spPr>
          <a:xfrm>
            <a:off x="4987403" y="2231130"/>
            <a:ext cx="3168352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Tempi</a:t>
            </a:r>
            <a:r>
              <a:rPr lang="it-IT" sz="1800" dirty="0"/>
              <a:t> di computazione </a:t>
            </a:r>
            <a:r>
              <a:rPr lang="it-IT" sz="1800" b="1" dirty="0"/>
              <a:t>non</a:t>
            </a:r>
            <a:r>
              <a:rPr lang="it-IT" sz="1800" dirty="0"/>
              <a:t> eccessivamente </a:t>
            </a:r>
            <a:r>
              <a:rPr lang="it-IT" sz="1800" b="1" dirty="0"/>
              <a:t>elevati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xmlns="" id="{21BD1C16-510B-462B-B13D-C7EBD07B538E}"/>
              </a:ext>
            </a:extLst>
          </p:cNvPr>
          <p:cNvSpPr txBox="1">
            <a:spLocks/>
          </p:cNvSpPr>
          <p:nvPr/>
        </p:nvSpPr>
        <p:spPr>
          <a:xfrm>
            <a:off x="4987403" y="3003798"/>
            <a:ext cx="2969953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Costo</a:t>
            </a:r>
            <a:r>
              <a:rPr lang="it-IT" sz="1800" dirty="0"/>
              <a:t> di </a:t>
            </a:r>
            <a:r>
              <a:rPr lang="it-IT" sz="1800" dirty="0" err="1"/>
              <a:t>anonimizzazione</a:t>
            </a:r>
            <a:r>
              <a:rPr lang="it-IT" sz="1800" dirty="0"/>
              <a:t> (archi) </a:t>
            </a:r>
            <a:r>
              <a:rPr lang="it-IT" sz="1800" b="1" dirty="0"/>
              <a:t>ottimo</a:t>
            </a:r>
          </a:p>
        </p:txBody>
      </p:sp>
      <p:sp>
        <p:nvSpPr>
          <p:cNvPr id="8" name="Freccia a sinistra 7">
            <a:extLst>
              <a:ext uri="{FF2B5EF4-FFF2-40B4-BE49-F238E27FC236}">
                <a16:creationId xmlns:a16="http://schemas.microsoft.com/office/drawing/2014/main" xmlns="" id="{45FF0A01-F6A5-41C4-BF0C-17F93411D298}"/>
              </a:ext>
            </a:extLst>
          </p:cNvPr>
          <p:cNvSpPr/>
          <p:nvPr/>
        </p:nvSpPr>
        <p:spPr>
          <a:xfrm rot="10800000">
            <a:off x="3782496" y="3219820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sinistra 8">
            <a:extLst>
              <a:ext uri="{FF2B5EF4-FFF2-40B4-BE49-F238E27FC236}">
                <a16:creationId xmlns:a16="http://schemas.microsoft.com/office/drawing/2014/main" xmlns="" id="{57F6291A-A3EE-4B60-9B86-7BDD9DD70CDB}"/>
              </a:ext>
            </a:extLst>
          </p:cNvPr>
          <p:cNvSpPr/>
          <p:nvPr/>
        </p:nvSpPr>
        <p:spPr>
          <a:xfrm rot="9624270">
            <a:off x="3707904" y="2736312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sinistra 9">
            <a:extLst>
              <a:ext uri="{FF2B5EF4-FFF2-40B4-BE49-F238E27FC236}">
                <a16:creationId xmlns:a16="http://schemas.microsoft.com/office/drawing/2014/main" xmlns="" id="{65303005-63C0-4B0B-9230-9E165A672FEA}"/>
              </a:ext>
            </a:extLst>
          </p:cNvPr>
          <p:cNvSpPr/>
          <p:nvPr/>
        </p:nvSpPr>
        <p:spPr>
          <a:xfrm rot="11930903">
            <a:off x="3731333" y="3736453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xmlns="" id="{2F57A88A-B3AF-4493-B6F4-5CBDF2361A29}"/>
              </a:ext>
            </a:extLst>
          </p:cNvPr>
          <p:cNvSpPr txBox="1">
            <a:spLocks/>
          </p:cNvSpPr>
          <p:nvPr/>
        </p:nvSpPr>
        <p:spPr>
          <a:xfrm>
            <a:off x="4987403" y="3831890"/>
            <a:ext cx="282495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dirty="0"/>
              <a:t>Dati </a:t>
            </a:r>
            <a:r>
              <a:rPr lang="it-IT" sz="1800" b="1" dirty="0"/>
              <a:t>NON</a:t>
            </a:r>
            <a:r>
              <a:rPr lang="it-IT" sz="1800" dirty="0"/>
              <a:t> coerenti con il grafo originale</a:t>
            </a:r>
          </a:p>
        </p:txBody>
      </p:sp>
    </p:spTree>
    <p:extLst>
      <p:ext uri="{BB962C8B-B14F-4D97-AF65-F5344CB8AC3E}">
        <p14:creationId xmlns:p14="http://schemas.microsoft.com/office/powerpoint/2010/main" val="398245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9" grpId="0" animBg="1"/>
      <p:bldP spid="10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136037"/>
            <a:ext cx="3672408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dirty="0"/>
              <a:t>Necessità di dati </a:t>
            </a:r>
            <a:r>
              <a:rPr lang="it-IT" sz="2000" b="1" dirty="0"/>
              <a:t>affidabili</a:t>
            </a:r>
            <a:r>
              <a:rPr lang="it-IT" sz="2000" dirty="0"/>
              <a:t> e  </a:t>
            </a:r>
            <a:r>
              <a:rPr lang="it-IT" sz="2000" b="1" dirty="0"/>
              <a:t>coerenti</a:t>
            </a:r>
            <a:r>
              <a:rPr lang="it-IT" sz="2000" dirty="0"/>
              <a:t> con il grafo originale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xmlns="" id="{52AAD68B-C27E-4FFA-9271-129D6C7B0C9E}"/>
              </a:ext>
            </a:extLst>
          </p:cNvPr>
          <p:cNvSpPr/>
          <p:nvPr/>
        </p:nvSpPr>
        <p:spPr>
          <a:xfrm rot="16200000">
            <a:off x="1764981" y="2247281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xmlns="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899592" y="2930067"/>
            <a:ext cx="2592288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Combinazione </a:t>
            </a:r>
            <a:r>
              <a:rPr lang="it-IT" sz="1800" b="1" dirty="0" err="1"/>
              <a:t>Greedy</a:t>
            </a:r>
            <a:r>
              <a:rPr lang="it-IT" sz="1800" b="1" dirty="0"/>
              <a:t> – </a:t>
            </a:r>
            <a:r>
              <a:rPr lang="it-IT" sz="1800" b="1" dirty="0" err="1"/>
              <a:t>Priority</a:t>
            </a:r>
            <a:r>
              <a:rPr lang="it-IT" sz="1800" b="1" dirty="0"/>
              <a:t> </a:t>
            </a:r>
            <a:endParaRPr lang="it-IT" sz="1400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xmlns="" id="{6F19C448-41DA-4A1F-A840-40BEC5D113AC}"/>
              </a:ext>
            </a:extLst>
          </p:cNvPr>
          <p:cNvSpPr txBox="1">
            <a:spLocks/>
          </p:cNvSpPr>
          <p:nvPr/>
        </p:nvSpPr>
        <p:spPr>
          <a:xfrm>
            <a:off x="4972159" y="3626817"/>
            <a:ext cx="2896965" cy="721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1800" b="1" dirty="0"/>
              <a:t>Tempi</a:t>
            </a:r>
            <a:r>
              <a:rPr lang="it-IT" sz="1800" dirty="0"/>
              <a:t> medi di esecuzione di poco </a:t>
            </a:r>
            <a:r>
              <a:rPr lang="it-IT" sz="1800" b="1" dirty="0"/>
              <a:t>più alti </a:t>
            </a:r>
            <a:r>
              <a:rPr lang="it-IT" sz="1800" dirty="0"/>
              <a:t>rispetto a </a:t>
            </a:r>
            <a:r>
              <a:rPr lang="it-IT" sz="1800" b="1" dirty="0"/>
              <a:t>DP - </a:t>
            </a:r>
            <a:r>
              <a:rPr lang="it-IT" sz="1800" b="1" dirty="0" err="1"/>
              <a:t>Construct</a:t>
            </a:r>
            <a:endParaRPr lang="it-IT" sz="1800" b="1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xmlns="" id="{21BD1C16-510B-462B-B13D-C7EBD07B538E}"/>
              </a:ext>
            </a:extLst>
          </p:cNvPr>
          <p:cNvSpPr txBox="1">
            <a:spLocks/>
          </p:cNvSpPr>
          <p:nvPr/>
        </p:nvSpPr>
        <p:spPr>
          <a:xfrm>
            <a:off x="4972159" y="2895785"/>
            <a:ext cx="2969953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Costo</a:t>
            </a:r>
            <a:r>
              <a:rPr lang="it-IT" sz="1800" dirty="0"/>
              <a:t> di </a:t>
            </a:r>
            <a:r>
              <a:rPr lang="it-IT" sz="1800" dirty="0" err="1"/>
              <a:t>anonimizzazione</a:t>
            </a:r>
            <a:r>
              <a:rPr lang="it-IT" sz="1800" dirty="0"/>
              <a:t> (archi) </a:t>
            </a:r>
            <a:r>
              <a:rPr lang="it-IT" sz="1800" b="1" dirty="0"/>
              <a:t>NON ottimo</a:t>
            </a:r>
          </a:p>
        </p:txBody>
      </p:sp>
      <p:sp>
        <p:nvSpPr>
          <p:cNvPr id="10" name="Freccia a sinistra 9">
            <a:extLst>
              <a:ext uri="{FF2B5EF4-FFF2-40B4-BE49-F238E27FC236}">
                <a16:creationId xmlns:a16="http://schemas.microsoft.com/office/drawing/2014/main" xmlns="" id="{C1B292C1-40FC-4AEE-A345-9D296CB99FCF}"/>
              </a:ext>
            </a:extLst>
          </p:cNvPr>
          <p:cNvSpPr/>
          <p:nvPr/>
        </p:nvSpPr>
        <p:spPr>
          <a:xfrm rot="10800000">
            <a:off x="3782496" y="3075804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sinistra 10">
            <a:extLst>
              <a:ext uri="{FF2B5EF4-FFF2-40B4-BE49-F238E27FC236}">
                <a16:creationId xmlns:a16="http://schemas.microsoft.com/office/drawing/2014/main" xmlns="" id="{C92C966D-5F66-493C-B802-9D8381BD8A1A}"/>
              </a:ext>
            </a:extLst>
          </p:cNvPr>
          <p:cNvSpPr/>
          <p:nvPr/>
        </p:nvSpPr>
        <p:spPr>
          <a:xfrm rot="9624270">
            <a:off x="3707904" y="2592296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xmlns="" id="{FE0CB7B8-9FAB-4619-8EFA-2FC82084A435}"/>
              </a:ext>
            </a:extLst>
          </p:cNvPr>
          <p:cNvSpPr/>
          <p:nvPr/>
        </p:nvSpPr>
        <p:spPr>
          <a:xfrm rot="11930903">
            <a:off x="3731333" y="3592437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xmlns="" id="{FAB91D41-4679-4D48-8DA8-C4DC00098328}"/>
              </a:ext>
            </a:extLst>
          </p:cNvPr>
          <p:cNvSpPr txBox="1">
            <a:spLocks/>
          </p:cNvSpPr>
          <p:nvPr/>
        </p:nvSpPr>
        <p:spPr>
          <a:xfrm>
            <a:off x="4972159" y="2207493"/>
            <a:ext cx="2969953" cy="367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Coerenza </a:t>
            </a:r>
            <a:r>
              <a:rPr lang="it-IT" sz="1800" dirty="0"/>
              <a:t>dei dati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59514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0" grpId="0" animBg="1"/>
      <p:bldP spid="11" grpId="0" animBg="1"/>
      <p:bldP spid="12" grpId="0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2" y="1280053"/>
            <a:ext cx="3672408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dirty="0"/>
              <a:t>Per </a:t>
            </a:r>
            <a:r>
              <a:rPr lang="it-IT" sz="2000" dirty="0" err="1"/>
              <a:t>anonimizzazioni</a:t>
            </a:r>
            <a:r>
              <a:rPr lang="it-IT" sz="2000" dirty="0"/>
              <a:t> </a:t>
            </a:r>
            <a:r>
              <a:rPr lang="it-IT" sz="2000" b="1" dirty="0"/>
              <a:t>rapide</a:t>
            </a:r>
            <a:r>
              <a:rPr lang="it-IT" sz="2000" dirty="0"/>
              <a:t> su Data Set </a:t>
            </a:r>
            <a:r>
              <a:rPr lang="it-IT" sz="2000" b="1" dirty="0"/>
              <a:t>molto estesi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xmlns="" id="{52AAD68B-C27E-4FFA-9271-129D6C7B0C9E}"/>
              </a:ext>
            </a:extLst>
          </p:cNvPr>
          <p:cNvSpPr/>
          <p:nvPr/>
        </p:nvSpPr>
        <p:spPr>
          <a:xfrm rot="16200000">
            <a:off x="1908997" y="2391297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xmlns="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539554" y="3068775"/>
            <a:ext cx="3888430" cy="43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Combinazione </a:t>
            </a:r>
            <a:r>
              <a:rPr lang="it-IT" sz="1800" b="1" dirty="0" err="1"/>
              <a:t>Greedy</a:t>
            </a:r>
            <a:r>
              <a:rPr lang="it-IT" sz="1800" b="1" dirty="0"/>
              <a:t> – </a:t>
            </a:r>
            <a:r>
              <a:rPr lang="it-IT" sz="1800" b="1" dirty="0" err="1"/>
              <a:t>Construct</a:t>
            </a:r>
            <a:endParaRPr lang="it-IT" sz="1400" dirty="0"/>
          </a:p>
        </p:txBody>
      </p:sp>
      <p:sp>
        <p:nvSpPr>
          <p:cNvPr id="14" name="Freccia a sinistra 13">
            <a:extLst>
              <a:ext uri="{FF2B5EF4-FFF2-40B4-BE49-F238E27FC236}">
                <a16:creationId xmlns:a16="http://schemas.microsoft.com/office/drawing/2014/main" xmlns="" id="{C6799C66-25D1-4FDC-A2B4-77A59FA57C85}"/>
              </a:ext>
            </a:extLst>
          </p:cNvPr>
          <p:cNvSpPr/>
          <p:nvPr/>
        </p:nvSpPr>
        <p:spPr>
          <a:xfrm rot="10800000">
            <a:off x="4211960" y="1496936"/>
            <a:ext cx="1008114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xmlns="" id="{40D43C98-CF30-4320-8A33-D0F8DC91FE35}"/>
              </a:ext>
            </a:extLst>
          </p:cNvPr>
          <p:cNvSpPr txBox="1">
            <a:spLocks/>
          </p:cNvSpPr>
          <p:nvPr/>
        </p:nvSpPr>
        <p:spPr>
          <a:xfrm>
            <a:off x="5364088" y="1427151"/>
            <a:ext cx="2736304" cy="4276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sz="2000" dirty="0"/>
              <a:t>Esempio: Web Service</a:t>
            </a:r>
          </a:p>
        </p:txBody>
      </p:sp>
    </p:spTree>
    <p:extLst>
      <p:ext uri="{BB962C8B-B14F-4D97-AF65-F5344CB8AC3E}">
        <p14:creationId xmlns:p14="http://schemas.microsoft.com/office/powerpoint/2010/main" val="9023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744334"/>
          </a:xfrm>
        </p:spPr>
        <p:txBody>
          <a:bodyPr/>
          <a:lstStyle/>
          <a:p>
            <a:r>
              <a:rPr lang="it-IT" dirty="0">
                <a:latin typeface="+mj-lt"/>
              </a:rPr>
              <a:t>Tecniche di </a:t>
            </a:r>
            <a:r>
              <a:rPr lang="it-IT" dirty="0" err="1">
                <a:latin typeface="+mj-lt"/>
              </a:rPr>
              <a:t>anonimizzazione</a:t>
            </a:r>
            <a:r>
              <a:rPr lang="it-IT" dirty="0">
                <a:latin typeface="+mj-lt"/>
              </a:rPr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723132"/>
            <a:ext cx="8424936" cy="1697236"/>
          </a:xfrm>
        </p:spPr>
        <p:txBody>
          <a:bodyPr anchor="ctr">
            <a:normAutofit/>
          </a:bodyPr>
          <a:lstStyle/>
          <a:p>
            <a:pPr algn="just"/>
            <a:r>
              <a:rPr lang="it-IT" sz="2800" dirty="0"/>
              <a:t>I </a:t>
            </a:r>
            <a:r>
              <a:rPr lang="it-IT" sz="2800" b="1" dirty="0"/>
              <a:t>grafi</a:t>
            </a:r>
            <a:r>
              <a:rPr lang="it-IT" sz="2800" dirty="0"/>
              <a:t> sono stati </a:t>
            </a:r>
            <a:r>
              <a:rPr lang="it-IT" sz="2800" b="1" dirty="0"/>
              <a:t>anonimizzati</a:t>
            </a:r>
            <a:r>
              <a:rPr lang="it-IT" sz="2800" dirty="0"/>
              <a:t> per svariati valori di </a:t>
            </a:r>
            <a:r>
              <a:rPr lang="it-IT" sz="2800" b="1" i="1" dirty="0"/>
              <a:t>K</a:t>
            </a:r>
            <a:r>
              <a:rPr lang="it-IT" sz="2800" dirty="0"/>
              <a:t> (incrementali)</a:t>
            </a:r>
          </a:p>
          <a:p>
            <a:pPr algn="just"/>
            <a:r>
              <a:rPr lang="it-IT" sz="2800" dirty="0"/>
              <a:t>Gli </a:t>
            </a:r>
            <a:r>
              <a:rPr lang="it-IT" sz="2800" b="1" dirty="0"/>
              <a:t>algoritmi</a:t>
            </a:r>
            <a:r>
              <a:rPr lang="it-IT" sz="2800" dirty="0"/>
              <a:t> sono stati implementati in </a:t>
            </a:r>
            <a:r>
              <a:rPr lang="it-IT" sz="2800" b="1" i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1282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55576" y="1136900"/>
            <a:ext cx="2880320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b="1" dirty="0"/>
              <a:t>Massima precisione </a:t>
            </a:r>
            <a:r>
              <a:rPr lang="it-IT" sz="2000" dirty="0"/>
              <a:t>e </a:t>
            </a:r>
            <a:r>
              <a:rPr lang="it-IT" sz="2000" b="1" dirty="0"/>
              <a:t>coerenza </a:t>
            </a:r>
            <a:r>
              <a:rPr lang="it-IT" sz="2000" dirty="0"/>
              <a:t>dei dati</a:t>
            </a:r>
            <a:endParaRPr lang="it-IT" sz="2000" b="1" dirty="0"/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xmlns="" id="{52AAD68B-C27E-4FFA-9271-129D6C7B0C9E}"/>
              </a:ext>
            </a:extLst>
          </p:cNvPr>
          <p:cNvSpPr/>
          <p:nvPr/>
        </p:nvSpPr>
        <p:spPr>
          <a:xfrm rot="16200000">
            <a:off x="1764981" y="2247281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xmlns="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1259632" y="2923892"/>
            <a:ext cx="1872208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Combinazione </a:t>
            </a:r>
            <a:r>
              <a:rPr lang="it-IT" sz="1800" b="1" dirty="0"/>
              <a:t>DP – </a:t>
            </a:r>
            <a:r>
              <a:rPr lang="it-IT" sz="1800" b="1" dirty="0" err="1"/>
              <a:t>Priority</a:t>
            </a:r>
            <a:endParaRPr lang="it-IT" sz="1400" dirty="0"/>
          </a:p>
        </p:txBody>
      </p:sp>
      <p:sp>
        <p:nvSpPr>
          <p:cNvPr id="16" name="Freccia a sinistra 15">
            <a:extLst>
              <a:ext uri="{FF2B5EF4-FFF2-40B4-BE49-F238E27FC236}">
                <a16:creationId xmlns:a16="http://schemas.microsoft.com/office/drawing/2014/main" xmlns="" id="{8502FCEF-2C24-4650-A921-0C7108C2B8FB}"/>
              </a:ext>
            </a:extLst>
          </p:cNvPr>
          <p:cNvSpPr/>
          <p:nvPr/>
        </p:nvSpPr>
        <p:spPr>
          <a:xfrm rot="9624270">
            <a:off x="3659249" y="2723655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sinistra 16">
            <a:extLst>
              <a:ext uri="{FF2B5EF4-FFF2-40B4-BE49-F238E27FC236}">
                <a16:creationId xmlns:a16="http://schemas.microsoft.com/office/drawing/2014/main" xmlns="" id="{6C068BFB-0AF3-4820-A2FF-7F02C6A940D0}"/>
              </a:ext>
            </a:extLst>
          </p:cNvPr>
          <p:cNvSpPr/>
          <p:nvPr/>
        </p:nvSpPr>
        <p:spPr>
          <a:xfrm rot="11930903">
            <a:off x="3682678" y="3493765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xmlns="" id="{FA988C52-EE1B-433A-9585-DF13F09BFFF9}"/>
              </a:ext>
            </a:extLst>
          </p:cNvPr>
          <p:cNvSpPr txBox="1">
            <a:spLocks/>
          </p:cNvSpPr>
          <p:nvPr/>
        </p:nvSpPr>
        <p:spPr>
          <a:xfrm>
            <a:off x="4934094" y="3639245"/>
            <a:ext cx="2969953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1800" b="1" dirty="0"/>
              <a:t>Tempi</a:t>
            </a:r>
            <a:r>
              <a:rPr lang="it-IT" sz="1800" dirty="0"/>
              <a:t> molto elevati anche su istanze piccole</a:t>
            </a:r>
            <a:endParaRPr lang="it-IT" sz="1800" b="1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xmlns="" id="{A1A5938C-0587-4480-B804-562F15190190}"/>
              </a:ext>
            </a:extLst>
          </p:cNvPr>
          <p:cNvSpPr txBox="1">
            <a:spLocks/>
          </p:cNvSpPr>
          <p:nvPr/>
        </p:nvSpPr>
        <p:spPr>
          <a:xfrm>
            <a:off x="4934094" y="2387946"/>
            <a:ext cx="2969953" cy="367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Costo </a:t>
            </a:r>
            <a:r>
              <a:rPr lang="it-IT" sz="1800" dirty="0"/>
              <a:t>(</a:t>
            </a:r>
            <a:r>
              <a:rPr lang="it-IT" sz="1800" i="1" dirty="0"/>
              <a:t>archi</a:t>
            </a:r>
            <a:r>
              <a:rPr lang="it-IT" sz="1800" dirty="0"/>
              <a:t>) ottimo</a:t>
            </a:r>
            <a:endParaRPr lang="it-IT" sz="1800" b="1" i="1" dirty="0"/>
          </a:p>
        </p:txBody>
      </p:sp>
    </p:spTree>
    <p:extLst>
      <p:ext uri="{BB962C8B-B14F-4D97-AF65-F5344CB8AC3E}">
        <p14:creationId xmlns:p14="http://schemas.microsoft.com/office/powerpoint/2010/main" val="339323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6" grpId="0" animBg="1"/>
      <p:bldP spid="17" grpId="0" animBg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Presentazione</a:t>
            </a:r>
            <a:r>
              <a:rPr lang="en-GB" dirty="0">
                <a:latin typeface="+mj-lt"/>
              </a:rPr>
              <a:t> </a:t>
            </a:r>
            <a:r>
              <a:rPr lang="it-IT" dirty="0">
                <a:latin typeface="+mj-lt"/>
              </a:rPr>
              <a:t>algoritmo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51520" y="1224546"/>
            <a:ext cx="8640960" cy="100811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2800" dirty="0"/>
              <a:t>Dato un grafo </a:t>
            </a:r>
            <a:r>
              <a:rPr lang="it-IT" sz="2800" b="1" dirty="0"/>
              <a:t>NON</a:t>
            </a:r>
            <a:r>
              <a:rPr lang="it-IT" sz="2800" dirty="0"/>
              <a:t> anonimizzato l’algoritmo        può seguire due approcci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it-IT" sz="2800" dirty="0"/>
          </a:p>
          <a:p>
            <a:pPr marL="0" indent="0">
              <a:buNone/>
            </a:pPr>
            <a:endParaRPr lang="it-IT" sz="2800" dirty="0"/>
          </a:p>
        </p:txBody>
      </p:sp>
      <p:sp>
        <p:nvSpPr>
          <p:cNvPr id="8" name="Freccia a sinistra 7"/>
          <p:cNvSpPr/>
          <p:nvPr/>
        </p:nvSpPr>
        <p:spPr>
          <a:xfrm rot="19004854">
            <a:off x="2837771" y="267228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 rot="13428926">
            <a:off x="4828308" y="2676080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724128" y="3515433"/>
            <a:ext cx="21687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Approccio</a:t>
            </a:r>
          </a:p>
          <a:p>
            <a:pPr algn="ctr"/>
            <a:r>
              <a:rPr lang="en-GB" sz="3200" b="1" dirty="0"/>
              <a:t>Greedy</a:t>
            </a:r>
            <a:endParaRPr lang="it-IT" sz="32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536" y="3507852"/>
            <a:ext cx="47015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Approccio</a:t>
            </a:r>
          </a:p>
          <a:p>
            <a:pPr algn="ctr"/>
            <a:r>
              <a:rPr lang="en-GB" sz="3200" b="1" dirty="0"/>
              <a:t>Dynamic Programming</a:t>
            </a:r>
            <a:endParaRPr lang="it-IT" sz="3200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6B766F73-C325-44DD-B203-D5A0D0911082}"/>
              </a:ext>
            </a:extLst>
          </p:cNvPr>
          <p:cNvSpPr txBox="1"/>
          <p:nvPr/>
        </p:nvSpPr>
        <p:spPr>
          <a:xfrm>
            <a:off x="1003325" y="627534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Anonimizzazione</a:t>
            </a:r>
          </a:p>
        </p:txBody>
      </p:sp>
    </p:spTree>
    <p:extLst>
      <p:ext uri="{BB962C8B-B14F-4D97-AF65-F5344CB8AC3E}">
        <p14:creationId xmlns:p14="http://schemas.microsoft.com/office/powerpoint/2010/main" val="166520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744334"/>
          </a:xfrm>
        </p:spPr>
        <p:txBody>
          <a:bodyPr/>
          <a:lstStyle/>
          <a:p>
            <a:r>
              <a:rPr lang="en-GB" dirty="0">
                <a:latin typeface="+mj-lt"/>
              </a:rPr>
              <a:t>Dynamic Programming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-1044624" y="-3980978"/>
            <a:ext cx="8229600" cy="3394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L’algoritmo valuta ad ogni passo se sia conveniente creare un nuovo cluster o unire il nodo considerato a questo passo al cluster precedente. 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9512" y="1059582"/>
            <a:ext cx="8640960" cy="3767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L’algoritmo valuta per ogni nodo se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Freccia a sinistra 6"/>
          <p:cNvSpPr/>
          <p:nvPr/>
        </p:nvSpPr>
        <p:spPr>
          <a:xfrm rot="18915208">
            <a:off x="2549697" y="2089807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sinistra 7"/>
          <p:cNvSpPr/>
          <p:nvPr/>
        </p:nvSpPr>
        <p:spPr>
          <a:xfrm rot="13500123">
            <a:off x="5152518" y="2088170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286478" y="2883589"/>
            <a:ext cx="4141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Creare un </a:t>
            </a:r>
            <a:r>
              <a:rPr lang="it-IT" sz="2400" b="1" dirty="0"/>
              <a:t>nuovo cluster </a:t>
            </a:r>
            <a:r>
              <a:rPr lang="it-IT" sz="2400" dirty="0"/>
              <a:t>a partire da quel </a:t>
            </a:r>
          </a:p>
          <a:p>
            <a:pPr algn="ctr"/>
            <a:r>
              <a:rPr lang="it-IT" sz="2400" dirty="0"/>
              <a:t>nodo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572000" y="2883589"/>
            <a:ext cx="428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Unire</a:t>
            </a:r>
            <a:r>
              <a:rPr lang="it-IT" sz="2400" dirty="0"/>
              <a:t> il nodo considerato a questo passo al </a:t>
            </a:r>
            <a:r>
              <a:rPr lang="it-IT" sz="2400" b="1" dirty="0"/>
              <a:t>cluster       precedente</a:t>
            </a:r>
          </a:p>
        </p:txBody>
      </p:sp>
    </p:spTree>
    <p:extLst>
      <p:ext uri="{BB962C8B-B14F-4D97-AF65-F5344CB8AC3E}">
        <p14:creationId xmlns:p14="http://schemas.microsoft.com/office/powerpoint/2010/main" val="310213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allAtOnce"/>
      <p:bldP spid="10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Programming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57200" y="1743658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dirty="0"/>
              <a:t>Vengono valutate </a:t>
            </a:r>
            <a:r>
              <a:rPr lang="it-IT" b="1" dirty="0"/>
              <a:t>tutte</a:t>
            </a:r>
            <a:r>
              <a:rPr lang="it-IT" dirty="0"/>
              <a:t> le possibili </a:t>
            </a:r>
          </a:p>
          <a:p>
            <a:pPr marL="0" indent="0" algn="ctr">
              <a:buFont typeface="Arial" pitchFamily="34" charset="0"/>
              <a:buNone/>
            </a:pPr>
            <a:r>
              <a:rPr lang="it-IT" dirty="0"/>
              <a:t>combinazioni di </a:t>
            </a:r>
            <a:r>
              <a:rPr lang="it-IT" b="1" dirty="0"/>
              <a:t>cluster</a:t>
            </a:r>
            <a:r>
              <a:rPr lang="it-IT" dirty="0"/>
              <a:t> scegliendo quella a </a:t>
            </a:r>
            <a:r>
              <a:rPr lang="it-IT" b="1" dirty="0"/>
              <a:t>costo minore</a:t>
            </a:r>
            <a:r>
              <a:rPr lang="it-IT" dirty="0"/>
              <a:t>.</a:t>
            </a: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47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Greedy</a:t>
            </a:r>
            <a:endParaRPr lang="it-IT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2127731"/>
            <a:ext cx="8640960" cy="1227582"/>
          </a:xfrm>
        </p:spPr>
        <p:txBody>
          <a:bodyPr wrap="square">
            <a:normAutofit/>
          </a:bodyPr>
          <a:lstStyle/>
          <a:p>
            <a:pPr marL="0" indent="0" algn="ctr">
              <a:buNone/>
            </a:pPr>
            <a:r>
              <a:rPr lang="it-IT" dirty="0"/>
              <a:t>Implementazione </a:t>
            </a:r>
            <a:r>
              <a:rPr lang="it-IT" b="1" dirty="0"/>
              <a:t>semplificata</a:t>
            </a:r>
            <a:r>
              <a:rPr lang="it-IT" dirty="0"/>
              <a:t> rispetto a      </a:t>
            </a:r>
            <a:r>
              <a:rPr lang="it-IT" b="1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20624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Greedy</a:t>
            </a:r>
            <a:endParaRPr lang="it-IT"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DF6707CD-056C-44E0-A596-192752800AC1}"/>
              </a:ext>
            </a:extLst>
          </p:cNvPr>
          <p:cNvSpPr txBox="1"/>
          <p:nvPr/>
        </p:nvSpPr>
        <p:spPr>
          <a:xfrm>
            <a:off x="708994" y="1198556"/>
            <a:ext cx="7726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Viene </a:t>
            </a:r>
            <a:r>
              <a:rPr lang="it-IT" sz="2400" b="1" dirty="0"/>
              <a:t>messo a confronto</a:t>
            </a:r>
            <a:r>
              <a:rPr lang="it-IT" sz="2400" dirty="0"/>
              <a:t>, per ogni nodo da inserire </a:t>
            </a:r>
          </a:p>
          <a:p>
            <a:pPr algn="ctr"/>
            <a:r>
              <a:rPr lang="it-IT" sz="2400" dirty="0"/>
              <a:t>nel grafo anonimizzato, il </a:t>
            </a:r>
            <a:r>
              <a:rPr lang="it-IT" sz="2400" b="1" dirty="0"/>
              <a:t>costo</a:t>
            </a:r>
            <a:r>
              <a:rPr lang="it-IT" sz="2400" dirty="0"/>
              <a:t> di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4FFB9536-6D87-40EE-BE02-E74E100076F5}"/>
              </a:ext>
            </a:extLst>
          </p:cNvPr>
          <p:cNvSpPr txBox="1"/>
          <p:nvPr/>
        </p:nvSpPr>
        <p:spPr>
          <a:xfrm>
            <a:off x="5553831" y="3298613"/>
            <a:ext cx="247455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it-IT" sz="2400" b="1" dirty="0"/>
              <a:t>Creazione di un nuovo cluster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1D9A0-F468-46B4-87EA-9ABB89E5A85E}"/>
              </a:ext>
            </a:extLst>
          </p:cNvPr>
          <p:cNvSpPr txBox="1"/>
          <p:nvPr/>
        </p:nvSpPr>
        <p:spPr>
          <a:xfrm>
            <a:off x="971600" y="3298613"/>
            <a:ext cx="2618571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b="1" dirty="0"/>
              <a:t>Unione</a:t>
            </a:r>
          </a:p>
          <a:p>
            <a:pPr algn="ctr"/>
            <a:r>
              <a:rPr lang="it-IT" sz="2400" b="1" dirty="0"/>
              <a:t>all’ultimo cluster</a:t>
            </a:r>
            <a:endParaRPr lang="en-US" sz="2400" b="1" dirty="0">
              <a:ea typeface="맑은 고딕"/>
            </a:endParaRPr>
          </a:p>
        </p:txBody>
      </p:sp>
      <p:sp>
        <p:nvSpPr>
          <p:cNvPr id="8" name="Freccia a sinistra 6">
            <a:extLst>
              <a:ext uri="{FF2B5EF4-FFF2-40B4-BE49-F238E27FC236}">
                <a16:creationId xmlns:a16="http://schemas.microsoft.com/office/drawing/2014/main" xmlns="" id="{087203C0-2577-40B6-9440-9041D7630F57}"/>
              </a:ext>
            </a:extLst>
          </p:cNvPr>
          <p:cNvSpPr/>
          <p:nvPr/>
        </p:nvSpPr>
        <p:spPr>
          <a:xfrm rot="19000252">
            <a:off x="2870091" y="2434532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sinistra 7">
            <a:extLst>
              <a:ext uri="{FF2B5EF4-FFF2-40B4-BE49-F238E27FC236}">
                <a16:creationId xmlns:a16="http://schemas.microsoft.com/office/drawing/2014/main" xmlns="" id="{8814F101-5DA6-4571-802A-BF15B9270B16}"/>
              </a:ext>
            </a:extLst>
          </p:cNvPr>
          <p:cNvSpPr/>
          <p:nvPr/>
        </p:nvSpPr>
        <p:spPr>
          <a:xfrm rot="13489914">
            <a:off x="4821338" y="2444400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5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Greedy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936106"/>
          </a:xfrm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it-IT" sz="2400" b="1" dirty="0"/>
              <a:t>NON</a:t>
            </a:r>
            <a:r>
              <a:rPr lang="it-IT" sz="2400" dirty="0"/>
              <a:t> esplora tutte le </a:t>
            </a:r>
            <a:r>
              <a:rPr lang="it-IT" sz="2400" b="1" dirty="0"/>
              <a:t>combinazioni possibili </a:t>
            </a:r>
            <a:r>
              <a:rPr lang="it-IT" sz="2400" dirty="0"/>
              <a:t>e </a:t>
            </a:r>
            <a:r>
              <a:rPr lang="it-IT" sz="2400" b="1" dirty="0"/>
              <a:t>NON</a:t>
            </a:r>
          </a:p>
          <a:p>
            <a:pPr marL="0" indent="0" algn="ctr">
              <a:buNone/>
            </a:pPr>
            <a:r>
              <a:rPr lang="it-IT" sz="2400" dirty="0"/>
              <a:t>  tiene memoria degli </a:t>
            </a:r>
            <a:r>
              <a:rPr lang="it-IT" sz="2400" b="1" dirty="0"/>
              <a:t>ottimi locali </a:t>
            </a:r>
            <a:r>
              <a:rPr lang="it-IT" sz="2400" dirty="0"/>
              <a:t>per i singoli cluster 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xmlns="" id="{A1755853-E9EB-407A-9A81-5BE7C3F8CFFF}"/>
              </a:ext>
            </a:extLst>
          </p:cNvPr>
          <p:cNvSpPr/>
          <p:nvPr/>
        </p:nvSpPr>
        <p:spPr>
          <a:xfrm rot="16200000">
            <a:off x="4103948" y="2477013"/>
            <a:ext cx="936104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5539374F-6357-4868-B879-196C3A864CF4}"/>
              </a:ext>
            </a:extLst>
          </p:cNvPr>
          <p:cNvSpPr/>
          <p:nvPr/>
        </p:nvSpPr>
        <p:spPr>
          <a:xfrm>
            <a:off x="457200" y="3307712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dirty="0"/>
              <a:t>Soluzioni </a:t>
            </a:r>
            <a:r>
              <a:rPr lang="it-IT" sz="2000" b="1" dirty="0"/>
              <a:t>sub-ottime</a:t>
            </a:r>
            <a:r>
              <a:rPr lang="it-IT" sz="2000" dirty="0"/>
              <a:t> rispetto a </a:t>
            </a:r>
            <a:r>
              <a:rPr lang="it-IT" sz="2000" b="1" dirty="0"/>
              <a:t>Dynamic Programming </a:t>
            </a:r>
            <a:r>
              <a:rPr lang="it-IT" sz="2000" dirty="0"/>
              <a:t>per</a:t>
            </a:r>
          </a:p>
          <a:p>
            <a:pPr algn="ctr"/>
            <a:r>
              <a:rPr lang="it-IT" sz="2000" dirty="0"/>
              <a:t> quanto riguarda i </a:t>
            </a:r>
            <a:r>
              <a:rPr lang="it-IT" sz="2000" b="1" dirty="0"/>
              <a:t>costi di </a:t>
            </a:r>
            <a:r>
              <a:rPr lang="it-IT" sz="2000" b="1" dirty="0" err="1"/>
              <a:t>anonimizzazione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0909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</TotalTime>
  <Words>1995</Words>
  <Application>Microsoft Office PowerPoint</Application>
  <PresentationFormat>Presentazione su schermo (16:9)</PresentationFormat>
  <Paragraphs>220</Paragraphs>
  <Slides>30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Office Theme</vt:lpstr>
      <vt:lpstr>Presentazione standard di PowerPoint</vt:lpstr>
      <vt:lpstr>Obiettivo</vt:lpstr>
      <vt:lpstr>Tecniche di anonimizzazione </vt:lpstr>
      <vt:lpstr>Presentazione algoritmo</vt:lpstr>
      <vt:lpstr>Dynamic Programming</vt:lpstr>
      <vt:lpstr>Dynamic Programming</vt:lpstr>
      <vt:lpstr>Greedy</vt:lpstr>
      <vt:lpstr>Greedy</vt:lpstr>
      <vt:lpstr>Greedy</vt:lpstr>
      <vt:lpstr>Presentazione algoritmo</vt:lpstr>
      <vt:lpstr>Tecniche di costruzione</vt:lpstr>
      <vt:lpstr>Construct</vt:lpstr>
      <vt:lpstr>Priority</vt:lpstr>
      <vt:lpstr>Testing</vt:lpstr>
      <vt:lpstr>Testing</vt:lpstr>
      <vt:lpstr>Risultati</vt:lpstr>
      <vt:lpstr>Risultati</vt:lpstr>
      <vt:lpstr>Risultati</vt:lpstr>
      <vt:lpstr>Risultati</vt:lpstr>
      <vt:lpstr>Risultati</vt:lpstr>
      <vt:lpstr>Risultati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Mauro</cp:lastModifiedBy>
  <cp:revision>94</cp:revision>
  <dcterms:created xsi:type="dcterms:W3CDTF">2014-04-01T16:27:38Z</dcterms:created>
  <dcterms:modified xsi:type="dcterms:W3CDTF">2019-03-18T09:40:23Z</dcterms:modified>
</cp:coreProperties>
</file>