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71" r:id="rId14"/>
    <p:sldId id="272" r:id="rId15"/>
    <p:sldId id="273" r:id="rId16"/>
    <p:sldId id="274" r:id="rId17"/>
    <p:sldId id="275" r:id="rId18"/>
    <p:sldId id="276" r:id="rId19"/>
    <p:sldId id="263" r:id="rId20"/>
    <p:sldId id="277" r:id="rId21"/>
    <p:sldId id="278" r:id="rId22"/>
    <p:sldId id="27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5" autoAdjust="0"/>
  </p:normalViewPr>
  <p:slideViewPr>
    <p:cSldViewPr>
      <p:cViewPr varScale="1">
        <p:scale>
          <a:sx n="141" d="100"/>
          <a:sy n="141" d="100"/>
        </p:scale>
        <p:origin x="800"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07/03/19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11</a:t>
            </a:fld>
            <a:endParaRPr lang="it-IT"/>
          </a:p>
        </p:txBody>
      </p:sp>
    </p:spTree>
    <p:extLst>
      <p:ext uri="{BB962C8B-B14F-4D97-AF65-F5344CB8AC3E}">
        <p14:creationId xmlns:p14="http://schemas.microsoft.com/office/powerpoint/2010/main" val="361120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17</a:t>
            </a:fld>
            <a:endParaRPr lang="it-IT"/>
          </a:p>
        </p:txBody>
      </p:sp>
    </p:spTree>
    <p:extLst>
      <p:ext uri="{BB962C8B-B14F-4D97-AF65-F5344CB8AC3E}">
        <p14:creationId xmlns:p14="http://schemas.microsoft.com/office/powerpoint/2010/main" val="396070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a:solidFill>
                  <a:schemeClr val="tx1">
                    <a:lumMod val="65000"/>
                    <a:lumOff val="35000"/>
                  </a:schemeClr>
                </a:solidFill>
                <a:latin typeface="Arial" pitchFamily="34" charset="0"/>
                <a:cs typeface="Arial" pitchFamily="34" charset="0"/>
              </a:rPr>
              <a:t>Angelini</a:t>
            </a:r>
            <a:r>
              <a:rPr lang="en-US" altLang="ko-KR" sz="1400" dirty="0">
                <a:solidFill>
                  <a:schemeClr val="tx1">
                    <a:lumMod val="65000"/>
                    <a:lumOff val="35000"/>
                  </a:schemeClr>
                </a:solidFill>
                <a:latin typeface="Arial" pitchFamily="34" charset="0"/>
                <a:cs typeface="Arial" pitchFamily="34" charset="0"/>
              </a:rPr>
              <a:t> Mauro</a:t>
            </a:r>
          </a:p>
          <a:p>
            <a:r>
              <a:rPr lang="en-US" altLang="ko-KR" sz="1400" dirty="0">
                <a:solidFill>
                  <a:schemeClr val="tx1">
                    <a:lumMod val="65000"/>
                    <a:lumOff val="35000"/>
                  </a:schemeClr>
                </a:solidFill>
                <a:latin typeface="Arial" pitchFamily="34" charset="0"/>
                <a:cs typeface="Arial" pitchFamily="34" charset="0"/>
              </a:rPr>
              <a:t>Caliendo Vincenzo</a:t>
            </a:r>
          </a:p>
          <a:p>
            <a:r>
              <a:rPr lang="en-US" altLang="ko-KR" sz="1400" dirty="0" err="1">
                <a:solidFill>
                  <a:schemeClr val="tx1">
                    <a:lumMod val="65000"/>
                    <a:lumOff val="35000"/>
                  </a:schemeClr>
                </a:solidFill>
                <a:latin typeface="Arial" pitchFamily="34" charset="0"/>
                <a:cs typeface="Arial" pitchFamily="34" charset="0"/>
              </a:rPr>
              <a:t>Ghigo</a:t>
            </a:r>
            <a:r>
              <a:rPr lang="en-US" altLang="ko-KR" sz="1400" dirty="0">
                <a:solidFill>
                  <a:schemeClr val="tx1">
                    <a:lumMod val="65000"/>
                    <a:lumOff val="35000"/>
                  </a:schemeClr>
                </a:solidFill>
                <a:latin typeface="Arial" pitchFamily="34" charset="0"/>
                <a:cs typeface="Arial" pitchFamily="34" charset="0"/>
              </a:rPr>
              <a:t> Paolo</a:t>
            </a:r>
          </a:p>
          <a:p>
            <a:r>
              <a:rPr lang="en-US" altLang="ko-KR" sz="1400" dirty="0" err="1">
                <a:solidFill>
                  <a:schemeClr val="tx1">
                    <a:lumMod val="65000"/>
                    <a:lumOff val="35000"/>
                  </a:schemeClr>
                </a:solidFill>
                <a:latin typeface="Arial" pitchFamily="34" charset="0"/>
                <a:cs typeface="Arial" pitchFamily="34" charset="0"/>
              </a:rPr>
              <a:t>Gilardi</a:t>
            </a:r>
            <a:r>
              <a:rPr lang="en-US" altLang="ko-KR" sz="1400" dirty="0">
                <a:solidFill>
                  <a:schemeClr val="tx1">
                    <a:lumMod val="65000"/>
                    <a:lumOff val="35000"/>
                  </a:schemeClr>
                </a:solidFill>
                <a:latin typeface="Arial" pitchFamily="34" charset="0"/>
                <a:cs typeface="Arial" pitchFamily="34" charset="0"/>
              </a:rPr>
              <a:t> </a:t>
            </a:r>
            <a:r>
              <a:rPr lang="en-US" altLang="ko-KR" sz="1400" dirty="0" err="1">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normAutofit/>
          </a:bodyPr>
          <a:lstStyle/>
          <a:p>
            <a:pPr marL="0" indent="0" algn="ctr">
              <a:buNone/>
            </a:pPr>
            <a:r>
              <a:rPr lang="it-IT" sz="2400" dirty="0"/>
              <a:t>Per il </a:t>
            </a:r>
            <a:r>
              <a:rPr lang="it-IT" sz="2400" dirty="0" err="1"/>
              <a:t>testing</a:t>
            </a:r>
            <a:r>
              <a:rPr lang="it-IT" sz="2400" dirty="0"/>
              <a:t> abbiamo eseguito l’algoritmo su istanze di diverse dimensioni, in particolare da 100,300,750           (di quest’ultima due versioni, uno più denso e uno più   sparso),1000 e 2000 nodi, scrivendo un programma in     </a:t>
            </a:r>
            <a:r>
              <a:rPr lang="it-IT" sz="2400" dirty="0" err="1"/>
              <a:t>python</a:t>
            </a:r>
            <a:r>
              <a:rPr lang="it-IT" sz="2400" dirty="0"/>
              <a:t> che in maniera automatica anonimizza il grafo    sulle diverse istanze con valori di K crescenti utilizzando  le 4 combinazioni possibili delle tecniche proposte in     precedenza, e presentando i risultati (a livello di costo         e tempo) in maniera grafica, che presentiamo di seguito:</a:t>
            </a:r>
          </a:p>
          <a:p>
            <a:pPr marL="0" indent="0" algn="ctr">
              <a:buNone/>
            </a:pPr>
            <a:endParaRPr lang="it-IT" sz="2400" dirty="0"/>
          </a:p>
        </p:txBody>
      </p:sp>
      <p:pic>
        <p:nvPicPr>
          <p:cNvPr id="4" name="Immagine 3">
            <a:extLst>
              <a:ext uri="{FF2B5EF4-FFF2-40B4-BE49-F238E27FC236}">
                <a16:creationId xmlns:a16="http://schemas.microsoft.com/office/drawing/2014/main" id="{C6253586-9EFE-314E-8B11-B2B924981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2937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 nodi, k da 3 a 30: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1C306236-CC00-7647-92D5-B35B47F6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84" y="1620206"/>
            <a:ext cx="5688632" cy="3394472"/>
          </a:xfrm>
          <a:prstGeom prst="rect">
            <a:avLst/>
          </a:prstGeom>
        </p:spPr>
      </p:pic>
    </p:spTree>
    <p:extLst>
      <p:ext uri="{BB962C8B-B14F-4D97-AF65-F5344CB8AC3E}">
        <p14:creationId xmlns:p14="http://schemas.microsoft.com/office/powerpoint/2010/main" val="124757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300 nodi, k da 3 a 75:</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7" name="Immagine 6">
            <a:extLst>
              <a:ext uri="{FF2B5EF4-FFF2-40B4-BE49-F238E27FC236}">
                <a16:creationId xmlns:a16="http://schemas.microsoft.com/office/drawing/2014/main" id="{A441418F-23FF-5346-B922-35384CDCB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386" y="1646551"/>
            <a:ext cx="5707228" cy="3394472"/>
          </a:xfrm>
          <a:prstGeom prst="rect">
            <a:avLst/>
          </a:prstGeom>
        </p:spPr>
      </p:pic>
    </p:spTree>
    <p:extLst>
      <p:ext uri="{BB962C8B-B14F-4D97-AF65-F5344CB8AC3E}">
        <p14:creationId xmlns:p14="http://schemas.microsoft.com/office/powerpoint/2010/main" val="5919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(sparso), k da 3 a 100: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91528184-72CB-764E-AF76-E970CF53B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092" y="1618210"/>
            <a:ext cx="5653815" cy="3394472"/>
          </a:xfrm>
          <a:prstGeom prst="rect">
            <a:avLst/>
          </a:prstGeom>
        </p:spPr>
      </p:pic>
    </p:spTree>
    <p:extLst>
      <p:ext uri="{BB962C8B-B14F-4D97-AF65-F5344CB8AC3E}">
        <p14:creationId xmlns:p14="http://schemas.microsoft.com/office/powerpoint/2010/main" val="374696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(denso),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97C3AC0D-C308-DE49-B289-2466A91E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73" y="1635646"/>
            <a:ext cx="6753454" cy="3318330"/>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5019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1000 nodi, k da 3 a 100:</a:t>
            </a:r>
          </a:p>
          <a:p>
            <a:pPr marL="0" indent="0" algn="ctr">
              <a:buNone/>
            </a:pPr>
            <a:r>
              <a:rPr lang="it-IT" sz="2000" dirty="0"/>
              <a:t>(hardware: </a:t>
            </a:r>
            <a:r>
              <a:rPr lang="it-IT" sz="2000" dirty="0" err="1"/>
              <a:t>intel</a:t>
            </a:r>
            <a:r>
              <a:rPr lang="it-IT" sz="2000" dirty="0"/>
              <a:t> core  ?? , 8GB RAM)</a:t>
            </a:r>
          </a:p>
        </p:txBody>
      </p:sp>
      <p:pic>
        <p:nvPicPr>
          <p:cNvPr id="6" name="Immagine 5">
            <a:extLst>
              <a:ext uri="{FF2B5EF4-FFF2-40B4-BE49-F238E27FC236}">
                <a16:creationId xmlns:a16="http://schemas.microsoft.com/office/drawing/2014/main" id="{21A85A62-F1D3-7E4A-9612-54BAC294F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50430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2000 nodi,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BFC88322-0986-0F42-B06B-EF278F7D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3702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lgn="ctr">
              <a:buNone/>
            </a:pPr>
            <a:r>
              <a:rPr lang="it-IT" dirty="0"/>
              <a:t>Analizzando i risultati prodotti dagli script si evince che a livello computazionale il carico comportato  dall’esecuzione dell’algoritmo di </a:t>
            </a:r>
            <a:r>
              <a:rPr lang="it-IT" dirty="0" err="1"/>
              <a:t>anonimizzazione</a:t>
            </a:r>
            <a:r>
              <a:rPr lang="it-IT" dirty="0"/>
              <a:t>  DP risulta nettamente superiore rispetto alla computazione prodotta tramite l’algoritmo </a:t>
            </a:r>
            <a:r>
              <a:rPr lang="it-IT" dirty="0" err="1"/>
              <a:t>greedy</a:t>
            </a:r>
            <a:r>
              <a:rPr lang="it-IT" dirty="0"/>
              <a:t>,        indipendentemente dalla tecnica di costruzione del grafo scelto. Per quanto riguarda i costi ottenuti, i risultati avvalorano la tesi esposta nel </a:t>
            </a:r>
            <a:r>
              <a:rPr lang="it-IT" dirty="0" err="1"/>
              <a:t>paper</a:t>
            </a:r>
            <a:r>
              <a:rPr lang="it-IT" dirty="0"/>
              <a:t>,        evidenziando il fatto che l’algoritmo DP produce in ogni caso soluzioni migliori.</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lumMod val="50000"/>
                  </a:schemeClr>
                </a:solidFill>
                <a:latin typeface="+mj-lt"/>
              </a:rPr>
              <a:t>Obiettivo</a:t>
            </a:r>
          </a:p>
        </p:txBody>
      </p:sp>
      <p:sp>
        <p:nvSpPr>
          <p:cNvPr id="3" name="Segnaposto contenuto 2"/>
          <p:cNvSpPr>
            <a:spLocks noGrp="1"/>
          </p:cNvSpPr>
          <p:nvPr>
            <p:ph idx="1"/>
          </p:nvPr>
        </p:nvSpPr>
        <p:spPr>
          <a:xfrm>
            <a:off x="179512" y="1707654"/>
            <a:ext cx="8712968" cy="2890416"/>
          </a:xfrm>
        </p:spPr>
        <p:txBody>
          <a:bodyPr>
            <a:normAutofit/>
          </a:bodyPr>
          <a:lstStyle/>
          <a:p>
            <a:pPr marL="0" indent="0" algn="ctr">
              <a:buNone/>
            </a:pPr>
            <a:r>
              <a:rPr lang="it-IT" dirty="0"/>
              <a:t>Implementare</a:t>
            </a:r>
            <a:r>
              <a:rPr lang="en-GB" dirty="0"/>
              <a:t> </a:t>
            </a:r>
            <a:r>
              <a:rPr lang="en-GB" dirty="0" err="1"/>
              <a:t>l’algoritmo</a:t>
            </a:r>
            <a:r>
              <a:rPr lang="en-GB" dirty="0"/>
              <a:t> </a:t>
            </a:r>
            <a:r>
              <a:rPr lang="en-GB" dirty="0" err="1"/>
              <a:t>descritto</a:t>
            </a:r>
            <a:r>
              <a:rPr lang="en-GB" dirty="0"/>
              <a:t> dal paper </a:t>
            </a:r>
            <a:r>
              <a:rPr lang="en-GB" dirty="0" err="1">
                <a:solidFill>
                  <a:srgbClr val="FF0000"/>
                </a:solidFill>
              </a:rPr>
              <a:t>T</a:t>
            </a:r>
            <a:r>
              <a:rPr lang="en-GB" i="1" dirty="0" err="1">
                <a:solidFill>
                  <a:srgbClr val="FF0000"/>
                </a:solidFill>
              </a:rPr>
              <a:t>owards_Identity_Anonymization_on_Graphs</a:t>
            </a:r>
            <a:endParaRPr lang="en-GB" i="1" dirty="0">
              <a:solidFill>
                <a:srgbClr val="FF0000"/>
              </a:solidFill>
            </a:endParaRPr>
          </a:p>
          <a:p>
            <a:pPr marL="0" indent="0" algn="ctr">
              <a:buNone/>
            </a:pPr>
            <a:r>
              <a:rPr lang="en-GB" dirty="0" err="1"/>
              <a:t>verificandone</a:t>
            </a:r>
            <a:r>
              <a:rPr lang="en-GB" dirty="0"/>
              <a:t> </a:t>
            </a:r>
            <a:r>
              <a:rPr lang="en-GB" dirty="0" err="1"/>
              <a:t>ed</a:t>
            </a:r>
            <a:r>
              <a:rPr lang="en-GB" dirty="0"/>
              <a:t> </a:t>
            </a:r>
            <a:r>
              <a:rPr lang="en-GB" dirty="0" err="1"/>
              <a:t>analizzandone</a:t>
            </a:r>
            <a:r>
              <a:rPr lang="en-GB" dirty="0"/>
              <a:t> I </a:t>
            </a:r>
            <a:r>
              <a:rPr lang="en-GB" dirty="0" err="1"/>
              <a:t>risultati</a:t>
            </a:r>
            <a:r>
              <a:rPr lang="en-GB" dirty="0"/>
              <a:t> </a:t>
            </a:r>
          </a:p>
          <a:p>
            <a:pPr marL="0" indent="0" algn="ctr">
              <a:buNone/>
            </a:pPr>
            <a:r>
              <a:rPr lang="en-GB" dirty="0" err="1"/>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sz="2400" dirty="0"/>
              <a:t>Tuttavia va tenuto conto del </a:t>
            </a:r>
            <a:r>
              <a:rPr lang="it-IT" sz="2400" dirty="0" err="1"/>
              <a:t>trade</a:t>
            </a:r>
            <a:r>
              <a:rPr lang="it-IT" sz="2400" dirty="0"/>
              <a:t>-off tra tempi di         esecuzione e reale risparmio in termini di costi: su istanze di dimensione superiori al migliaio di nodi la differenza  di costo per lo stesso data set anonimizzato con lo        stesso parametro k varia nell’ordine di un migliaio mentre invece le differenze nei tempi di produzione del grafo    anonimizzato incrementa fino a raddoppiare nella media i tempi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02936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77500" lnSpcReduction="20000"/>
          </a:bodyPr>
          <a:lstStyle/>
          <a:p>
            <a:pPr marL="0" indent="0" algn="ctr">
              <a:buNone/>
            </a:pPr>
            <a:r>
              <a:rPr lang="it-IT" dirty="0"/>
              <a:t>Inoltre possiamo concludere che l’algoritmo di           costruzione del grafo anonimizzato </a:t>
            </a:r>
            <a:r>
              <a:rPr lang="it-IT" i="1" dirty="0" err="1"/>
              <a:t>construct</a:t>
            </a:r>
            <a:r>
              <a:rPr lang="it-IT" i="1" dirty="0"/>
              <a:t> </a:t>
            </a:r>
            <a:r>
              <a:rPr lang="it-IT" dirty="0"/>
              <a:t>produce un a soluzione in tempi molto ristretti, tuttavia non mantiene coerenza col grafo originale introducendo        molto rumore e rendendo la soluzione poco utile ad   analisi successive.</a:t>
            </a:r>
          </a:p>
          <a:p>
            <a:pPr marL="0" indent="0" algn="ctr">
              <a:buNone/>
            </a:pPr>
            <a:r>
              <a:rPr lang="it-IT" dirty="0"/>
              <a:t>Per contro, l’algoritmo </a:t>
            </a:r>
            <a:r>
              <a:rPr lang="it-IT" i="1" dirty="0" err="1"/>
              <a:t>priority</a:t>
            </a:r>
            <a:r>
              <a:rPr lang="it-IT" i="1" dirty="0"/>
              <a:t> </a:t>
            </a:r>
            <a:r>
              <a:rPr lang="it-IT" dirty="0"/>
              <a:t>mantiene coerenza col  grafo originale al prezzo di un onere computazionale  decisamente più alto, crescente con la dimensione     dell’istanza.</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42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47500" lnSpcReduction="20000"/>
          </a:bodyPr>
          <a:lstStyle/>
          <a:p>
            <a:pPr marL="0" indent="0" algn="ctr">
              <a:buNone/>
            </a:pPr>
            <a:r>
              <a:rPr lang="it-IT" dirty="0"/>
              <a:t>In conclusione l’algoritmo migliore dipende dalle necessità di chi deve manipolare             successivamente il grafo anonimizzato:</a:t>
            </a:r>
          </a:p>
          <a:p>
            <a:pPr lvl="0" algn="just"/>
            <a:r>
              <a:rPr lang="it-IT" dirty="0"/>
              <a:t>Nel caso di frequenti analisi su data set estesi è consigliabile l’utilizzo di una               combinazione </a:t>
            </a:r>
            <a:r>
              <a:rPr lang="it-IT" b="1" dirty="0"/>
              <a:t>DP – </a:t>
            </a:r>
            <a:r>
              <a:rPr lang="it-IT" b="1" dirty="0" err="1"/>
              <a:t>Construct</a:t>
            </a:r>
            <a:r>
              <a:rPr lang="it-IT" b="1" dirty="0"/>
              <a:t> </a:t>
            </a:r>
            <a:r>
              <a:rPr lang="it-IT" dirty="0"/>
              <a:t>per non incombere in tempi computazionali troppo        elevati mantenendo un costo di </a:t>
            </a:r>
            <a:r>
              <a:rPr lang="it-IT" dirty="0" err="1"/>
              <a:t>anonimizzazione</a:t>
            </a:r>
            <a:r>
              <a:rPr lang="it-IT" dirty="0"/>
              <a:t> ottimo</a:t>
            </a:r>
          </a:p>
          <a:p>
            <a:pPr lvl="0" algn="just"/>
            <a:r>
              <a:rPr lang="it-IT" dirty="0"/>
              <a:t>Nel caso di dati molto affidabili e coerenti con il grafo di provenienza, la scelta            consigliata dai dati ottenuti risulta essere l’utilizzo della combinazione </a:t>
            </a:r>
            <a:r>
              <a:rPr lang="it-IT" b="1" dirty="0" err="1"/>
              <a:t>Greedy</a:t>
            </a:r>
            <a:r>
              <a:rPr lang="it-IT" b="1" dirty="0"/>
              <a:t> – </a:t>
            </a:r>
            <a:r>
              <a:rPr lang="it-IT" b="1" dirty="0" err="1"/>
              <a:t>Priority</a:t>
            </a:r>
            <a:r>
              <a:rPr lang="it-IT" b="1" dirty="0"/>
              <a:t> </a:t>
            </a:r>
            <a:r>
              <a:rPr lang="it-IT" dirty="0"/>
              <a:t>che conferisce tempi medi di esecuzione leggermente più alti di quelli ottenuti con il    caso precedente, introducendo però la coerenza dei dati.</a:t>
            </a:r>
          </a:p>
          <a:p>
            <a:pPr lvl="0" algn="just"/>
            <a:r>
              <a:rPr lang="it-IT" dirty="0"/>
              <a:t>Per </a:t>
            </a:r>
            <a:r>
              <a:rPr lang="it-IT" dirty="0" err="1"/>
              <a:t>anonimizzazioni</a:t>
            </a:r>
            <a:r>
              <a:rPr lang="it-IT" dirty="0"/>
              <a:t> rapide su data set molto estesi (utile ad esempio per un web        service) la soluzione migliore risulta essere la combinazione </a:t>
            </a:r>
            <a:r>
              <a:rPr lang="it-IT" b="1" dirty="0" err="1"/>
              <a:t>Greedy</a:t>
            </a:r>
            <a:r>
              <a:rPr lang="it-IT" b="1" dirty="0"/>
              <a:t> – </a:t>
            </a:r>
            <a:r>
              <a:rPr lang="it-IT" b="1" dirty="0" err="1"/>
              <a:t>Construct</a:t>
            </a:r>
            <a:r>
              <a:rPr lang="it-IT" dirty="0"/>
              <a:t>.</a:t>
            </a:r>
          </a:p>
          <a:p>
            <a:pPr lvl="0" algn="just"/>
            <a:r>
              <a:rPr lang="it-IT" dirty="0"/>
              <a:t>Per la massima precisione e coerenza dei dati è necessario utilizzare </a:t>
            </a:r>
            <a:r>
              <a:rPr lang="it-IT" b="1" dirty="0"/>
              <a:t>DP – </a:t>
            </a:r>
            <a:r>
              <a:rPr lang="it-IT" b="1" dirty="0" err="1"/>
              <a:t>Priority</a:t>
            </a:r>
            <a:r>
              <a:rPr lang="it-IT" b="1" dirty="0"/>
              <a:t> </a:t>
            </a:r>
            <a:r>
              <a:rPr lang="it-IT"/>
              <a:t>al     costo </a:t>
            </a:r>
            <a:r>
              <a:rPr lang="it-IT" dirty="0"/>
              <a:t>di tempi di esecuzione molto elevati su istanze anche non estremamente estese.</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9824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Per ciascun tipo di </a:t>
            </a:r>
            <a:r>
              <a:rPr lang="it-IT" dirty="0" err="1"/>
              <a:t>anonimizzazione</a:t>
            </a:r>
            <a:r>
              <a:rPr lang="it-IT" dirty="0"/>
              <a:t> vengono </a:t>
            </a:r>
            <a:r>
              <a:rPr lang="it-IT" dirty="0" err="1"/>
              <a:t>vengono</a:t>
            </a:r>
            <a:r>
              <a:rPr lang="it-IT" dirty="0"/>
              <a:t> costruiti i grafi utilizzando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anonimizzazione</a:t>
            </a:r>
            <a:r>
              <a:rPr lang="en-GB" dirty="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ctr">
              <a:buNone/>
            </a:pPr>
            <a:r>
              <a:rPr lang="it-IT" dirty="0"/>
              <a:t>I grafi sono stati anonimizzati in maniera</a:t>
            </a:r>
          </a:p>
          <a:p>
            <a:pPr marL="0" indent="0" algn="ctr">
              <a:buNone/>
            </a:pPr>
            <a:r>
              <a:rPr lang="it-IT" dirty="0"/>
              <a:t>incrementale su K secondo i seguenti </a:t>
            </a:r>
          </a:p>
          <a:p>
            <a:pPr marL="0" indent="0" algn="ctr">
              <a:buNone/>
            </a:pPr>
            <a:r>
              <a:rPr lang="it-IT" dirty="0"/>
              <a:t>algoritmi implementati in Java</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059582"/>
            <a:ext cx="8640960" cy="3767778"/>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a:t>conveniene</a:t>
            </a:r>
            <a:r>
              <a:rPr lang="it-IT" sz="3200" dirty="0"/>
              <a:t> creare un nuovo cluster a partire da quel </a:t>
            </a:r>
          </a:p>
          <a:p>
            <a:pPr algn="ctr"/>
            <a:r>
              <a:rPr lang="it-IT" sz="3200" dirty="0"/>
              <a:t>nodo</a:t>
            </a:r>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923678"/>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costo minore</a:t>
            </a:r>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wrap="square">
            <a:normAutofit fontScale="70000" lnSpcReduction="20000"/>
          </a:bodyPr>
          <a:lstStyle/>
          <a:p>
            <a:pPr marL="0" indent="0" algn="ctr">
              <a:buNone/>
            </a:pPr>
            <a:r>
              <a:rPr lang="it-IT" dirty="0"/>
              <a:t>Questa variante utilizza un approccio più semplice andando a</a:t>
            </a:r>
          </a:p>
          <a:p>
            <a:pPr marL="0" indent="0" algn="ctr">
              <a:buNone/>
            </a:pPr>
            <a:r>
              <a:rPr lang="it-IT" dirty="0"/>
              <a:t> considerare per ogni nodo da inserire </a:t>
            </a:r>
          </a:p>
          <a:p>
            <a:pPr marL="0" indent="0" algn="ctr">
              <a:buNone/>
            </a:pPr>
            <a:r>
              <a:rPr lang="it-IT" dirty="0"/>
              <a:t>nel grafo anonimizzato il singolo costo di unione </a:t>
            </a:r>
          </a:p>
          <a:p>
            <a:pPr marL="0" indent="0" algn="ctr">
              <a:buNone/>
            </a:pPr>
            <a:r>
              <a:rPr lang="it-IT" dirty="0"/>
              <a:t>all’ultimo cluster confrontandolo con quello di </a:t>
            </a:r>
          </a:p>
          <a:p>
            <a:pPr marL="0" indent="0" algn="ctr">
              <a:buNone/>
            </a:pPr>
            <a:r>
              <a:rPr lang="it-IT" dirty="0"/>
              <a:t>creazione di un nuovo cluster. Questa variante </a:t>
            </a:r>
          </a:p>
          <a:p>
            <a:pPr marL="0" indent="0" algn="ctr">
              <a:buNone/>
            </a:pPr>
            <a:r>
              <a:rPr lang="it-IT" dirty="0"/>
              <a:t>ovviamente non esplora tutte le combinazioni possibili e non</a:t>
            </a:r>
          </a:p>
          <a:p>
            <a:pPr marL="0" indent="0" algn="ctr">
              <a:buNone/>
            </a:pPr>
            <a:r>
              <a:rPr lang="it-IT" dirty="0"/>
              <a:t>  tenendo memoria degli ottimi locali per i singoli cluster </a:t>
            </a:r>
          </a:p>
          <a:p>
            <a:pPr marL="0" indent="0" algn="ctr">
              <a:buNone/>
            </a:pPr>
            <a:r>
              <a:rPr lang="it-IT" dirty="0"/>
              <a:t>trovati e genera quindi soluzioni sub ottime rispetto al DP per</a:t>
            </a:r>
          </a:p>
          <a:p>
            <a:pPr marL="0" indent="0" algn="ctr">
              <a:buNone/>
            </a:pPr>
            <a:r>
              <a:rPr lang="it-IT" dirty="0"/>
              <a:t> quanto riguarda i costi di </a:t>
            </a:r>
            <a:r>
              <a:rPr lang="it-IT" dirty="0" err="1"/>
              <a:t>anonimizzazione</a:t>
            </a:r>
            <a:r>
              <a:rPr lang="it-IT" dirty="0"/>
              <a:t>.</a:t>
            </a:r>
          </a:p>
          <a:p>
            <a:pPr algn="ct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1016</Words>
  <Application>Microsoft Macintosh PowerPoint</Application>
  <PresentationFormat>Presentazione su schermo (16:9)</PresentationFormat>
  <Paragraphs>90</Paragraphs>
  <Slides>22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Risultati</vt:lpstr>
      <vt:lpstr>Risultati</vt:lpstr>
      <vt:lpstr>Risultati</vt:lpstr>
      <vt:lpstr>Risultati</vt:lpstr>
      <vt:lpstr>Risultati</vt:lpstr>
      <vt:lpstr>Conclusioni</vt:lpstr>
      <vt:lpstr>Conclusioni</vt:lpstr>
      <vt:lpstr>Conclusioni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Vincenzo Caliendo</cp:lastModifiedBy>
  <cp:revision>47</cp:revision>
  <dcterms:created xsi:type="dcterms:W3CDTF">2014-04-01T16:27:38Z</dcterms:created>
  <dcterms:modified xsi:type="dcterms:W3CDTF">2019-03-07T13:46:36Z</dcterms:modified>
</cp:coreProperties>
</file>