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58" r:id="rId4"/>
    <p:sldId id="259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7" r:id="rId24"/>
    <p:sldId id="278" r:id="rId25"/>
    <p:sldId id="279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>
      <p:ext uri="{19B8F6BF-5375-455C-9EA6-DF929625EA0E}">
        <p15:presenceInfo xmlns:p15="http://schemas.microsoft.com/office/powerpoint/2012/main" userId="S-1-12-1-416434936-1257934124-2827684486-24711089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8AA02FEC-AB14-4109-B76C-C10B11DA5FCE}" v="55" dt="2019-03-14T10:37:49.570"/>
    <p1510:client id="{35A4603D-76DC-37E8-9F43-8747B071C77F}" v="37" dt="2019-03-14T11:17:27.226"/>
    <p1510:client id="{2EE172F5-1581-ADA4-F99B-300CD6C88063}" v="58" dt="2019-03-14T15:44:0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3878" autoAdjust="0"/>
  </p:normalViewPr>
  <p:slideViewPr>
    <p:cSldViewPr>
      <p:cViewPr varScale="1">
        <p:scale>
          <a:sx n="89" d="100"/>
          <a:sy n="89" d="100"/>
        </p:scale>
        <p:origin x="84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86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14/03/2019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r>
              <a:rPr lang="it-IT" dirty="0"/>
              <a:t>: 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  avranno alcun </a:t>
            </a:r>
            <a:r>
              <a:rPr lang="it-IT" b="1" dirty="0"/>
              <a:t>riferimento</a:t>
            </a:r>
            <a:r>
              <a:rPr lang="it-IT" dirty="0"/>
              <a:t> con     quelli presenti nel grafo originale  non anonimizzato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it-IT" sz="2000" dirty="0">
                <a:ea typeface="맑은 고딕"/>
              </a:rPr>
              <a:t>Parte dal grafo originale</a:t>
            </a:r>
          </a:p>
          <a:p>
            <a:pPr marL="285750" indent="-285750" algn="just"/>
            <a:r>
              <a:rPr lang="it-IT" sz="2000" dirty="0">
                <a:ea typeface="맑은 고딕"/>
              </a:rPr>
              <a:t>Aggiunge, solamente, ad ogni nodo un numero di archi             necessario a portarlo al nuovo grado di </a:t>
            </a:r>
            <a:r>
              <a:rPr lang="it-IT" sz="2000" dirty="0" err="1">
                <a:ea typeface="맑은 고딕"/>
              </a:rPr>
              <a:t>anonimizzazione</a:t>
            </a:r>
            <a:r>
              <a:rPr lang="it-IT" sz="2000" dirty="0">
                <a:ea typeface="맑은 고딕"/>
              </a:rPr>
              <a:t> precedentemente calcolato. </a:t>
            </a:r>
            <a:endParaRPr lang="en-US" sz="2000" dirty="0">
              <a:ea typeface="맑은 고딕"/>
            </a:endParaRPr>
          </a:p>
          <a:p>
            <a:pPr marL="285750" indent="-285750" algn="just"/>
            <a:r>
              <a:rPr lang="it-IT" sz="2000" dirty="0">
                <a:ea typeface="맑은 고딕"/>
              </a:rPr>
              <a:t>Dovendo</a:t>
            </a:r>
            <a:r>
              <a:rPr lang="en-US" sz="2000" dirty="0">
                <a:ea typeface="맑은 고딕"/>
              </a:rPr>
              <a:t> </a:t>
            </a:r>
            <a:r>
              <a:rPr lang="it-IT" sz="2000" dirty="0">
                <a:ea typeface="맑은 고딕"/>
              </a:rPr>
              <a:t>valutare per ogni nodo l’introduzione di  ogni possibile arco fino al raggiungimento del grado richiesto per l’</a:t>
            </a:r>
            <a:r>
              <a:rPr lang="it-IT" sz="2000" dirty="0" err="1">
                <a:ea typeface="맑은 고딕"/>
              </a:rPr>
              <a:t>anonimizzazione</a:t>
            </a:r>
            <a:r>
              <a:rPr lang="it-IT" sz="2000" dirty="0">
                <a:ea typeface="맑은 고딕"/>
              </a:rPr>
              <a:t>, è atteso che la complessità sia più elevata.</a:t>
            </a:r>
            <a:endParaRPr 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06236-CC00-7647-92D5-B35B47F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0206"/>
            <a:ext cx="568863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41418F-23FF-5346-B922-35384CDCB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6" y="1646551"/>
            <a:ext cx="570722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528184-72CB-764E-AF76-E970CF53B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92" y="1618210"/>
            <a:ext cx="565381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 ??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C3AC0D-C308-DE49-B289-2466A91E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73" y="1635646"/>
            <a:ext cx="6753454" cy="33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A85A62-F1D3-7E4A-9612-54BAC294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C88322-0986-0F42-B06B-EF278F7D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491630"/>
            <a:ext cx="7848872" cy="2880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b="1" dirty="0" err="1"/>
              <a:t>anonimizzazione</a:t>
            </a:r>
            <a:r>
              <a:rPr lang="it-IT" sz="2000" dirty="0"/>
              <a:t> 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nettamente </a:t>
            </a:r>
            <a:r>
              <a:rPr lang="it-IT" sz="2000" b="1" dirty="0"/>
              <a:t>superiore</a:t>
            </a:r>
            <a:r>
              <a:rPr lang="it-IT" sz="2000" dirty="0"/>
              <a:t> 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dirty="0"/>
              <a:t>Riguardo 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</a:t>
            </a:r>
            <a:r>
              <a:rPr lang="it-IT" sz="2000" dirty="0"/>
              <a:t>): la </a:t>
            </a:r>
            <a:r>
              <a:rPr lang="it-IT" sz="2000" b="1" i="1" dirty="0"/>
              <a:t>Dynamic </a:t>
            </a:r>
            <a:r>
              <a:rPr lang="it-IT" sz="2000" b="1" i="1" dirty="0" err="1"/>
              <a:t>Programmig</a:t>
            </a:r>
            <a:r>
              <a:rPr lang="it-IT" sz="2000" b="1" i="1" dirty="0"/>
              <a:t>  </a:t>
            </a:r>
            <a:r>
              <a:rPr lang="it-IT" sz="2000" dirty="0"/>
              <a:t>produce soluzioni migliori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2400" dirty="0"/>
              <a:t>Tuttavia va tenuto conto del trade-off tra tempi di         esecuzione e reale risparmio in termini di costi: su istanze di dimensione superiori al migliaio di nodi</a:t>
            </a:r>
          </a:p>
          <a:p>
            <a:pPr algn="just"/>
            <a:r>
              <a:rPr lang="it-IT" sz="24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2400" dirty="0"/>
              <a:t>le differenze nei tempi di produzione del grafo    anonimizzato incrementa fino a raddoppiare nella media i tempi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032448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grafo 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decisamente 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it-IT" dirty="0"/>
              <a:t>In conclusione l’algoritmo migliore dipende dalle necessità di chi deve manipolare             successivamente il grafo anonimizzato:</a:t>
            </a:r>
          </a:p>
          <a:p>
            <a:pPr lvl="0" algn="just"/>
            <a:r>
              <a:rPr lang="it-IT" dirty="0"/>
              <a:t>Nel caso di frequenti analisi su data set estesi è consigliabile l’utilizzo di una              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       elevati mantenendo un costo di anonimizzazione ottimo</a:t>
            </a:r>
          </a:p>
          <a:p>
            <a:pPr lvl="0" algn="just"/>
            <a:r>
              <a:rPr lang="it-IT" dirty="0"/>
              <a:t>Nel caso di dati molto affidabili e coerenti con il grafo di provenienza, la scelta            consigliata dai dati ottenuti risulta essere l’utilizzo della combinazione </a:t>
            </a:r>
            <a:r>
              <a:rPr lang="it-IT" b="1" dirty="0"/>
              <a:t>Greedy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pPr lvl="0" algn="just"/>
            <a:r>
              <a:rPr lang="it-IT" dirty="0"/>
              <a:t>Per anonimizzazioni rapide su data set molto estesi (utile ad esempio per un web        service) la soluzione migliore risulta essere la combinazione </a:t>
            </a:r>
            <a:r>
              <a:rPr lang="it-IT" b="1" dirty="0"/>
              <a:t>Greedy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pPr lvl="0" algn="just"/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   costo di tempi di esecuzione molto elevati su istanze anche non estremamente estese.</a:t>
            </a:r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anonimizza secondo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03325" y="3438748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190937" y="3438748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0364" y="874514"/>
            <a:ext cx="8363272" cy="3394472"/>
          </a:xfrm>
        </p:spPr>
        <p:txBody>
          <a:bodyPr anchor="ctr">
            <a:normAutofit/>
          </a:bodyPr>
          <a:lstStyle/>
          <a:p>
            <a:r>
              <a:rPr lang="it-IT" dirty="0"/>
              <a:t>I grafi sono stati </a:t>
            </a:r>
            <a:r>
              <a:rPr lang="it-IT" b="1" dirty="0"/>
              <a:t>anonimizzati</a:t>
            </a:r>
            <a:r>
              <a:rPr lang="it-IT" dirty="0"/>
              <a:t> per svariati valori di </a:t>
            </a:r>
            <a:r>
              <a:rPr lang="it-IT" b="1" i="1" dirty="0"/>
              <a:t>K</a:t>
            </a:r>
            <a:r>
              <a:rPr lang="it-IT" dirty="0"/>
              <a:t> (incrementali)</a:t>
            </a:r>
          </a:p>
          <a:p>
            <a:r>
              <a:rPr lang="it-IT" dirty="0"/>
              <a:t>I seguenti </a:t>
            </a:r>
            <a:r>
              <a:rPr lang="it-IT" b="1" dirty="0"/>
              <a:t>algoritmi</a:t>
            </a:r>
            <a:r>
              <a:rPr lang="it-IT" dirty="0"/>
              <a:t> implementati in </a:t>
            </a:r>
            <a:r>
              <a:rPr lang="it-IT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tutte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cluster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/>
              <a:t>Implementazione semplificata rispetto a      </a:t>
            </a:r>
            <a:r>
              <a:rPr lang="it-IT" b="1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1865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it-IT" sz="2400" b="1" dirty="0"/>
              <a:t>Creazione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:a16="http://schemas.microsoft.com/office/drawing/2014/main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:a16="http://schemas.microsoft.com/office/drawing/2014/main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1526</Words>
  <Application>Microsoft Office PowerPoint</Application>
  <PresentationFormat>Presentazione su schermo (16:9)</PresentationFormat>
  <Paragraphs>176</Paragraphs>
  <Slides>25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Office Theme</vt:lpstr>
      <vt:lpstr>Presentazione standard di PowerPoint</vt:lpstr>
      <vt:lpstr>Obiettivo</vt:lpstr>
      <vt:lpstr>Presentazione algoritmo</vt:lpstr>
      <vt:lpstr>Tecniche di anonimizzazione 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Alessio Gilardi</cp:lastModifiedBy>
  <cp:revision>66</cp:revision>
  <dcterms:created xsi:type="dcterms:W3CDTF">2014-04-01T16:27:38Z</dcterms:created>
  <dcterms:modified xsi:type="dcterms:W3CDTF">2019-03-14T18:38:30Z</dcterms:modified>
</cp:coreProperties>
</file>