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68" r:id="rId14"/>
    <p:sldId id="263"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6" autoAdjust="0"/>
  </p:normalViewPr>
  <p:slideViewPr>
    <p:cSldViewPr>
      <p:cViewPr>
        <p:scale>
          <a:sx n="66" d="100"/>
          <a:sy n="66" d="100"/>
        </p:scale>
        <p:origin x="-1506" y="-64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smtClean="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2019-03-04</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smtClean="0">
                <a:solidFill>
                  <a:schemeClr val="bg1">
                    <a:lumMod val="65000"/>
                  </a:schemeClr>
                </a:solidFill>
                <a:latin typeface="Arial" pitchFamily="34" charset="0"/>
                <a:cs typeface="Arial" pitchFamily="34" charset="0"/>
              </a:rPr>
              <a:t>K-degree anonymization</a:t>
            </a:r>
            <a:endParaRPr lang="en-US" altLang="ko-KR" sz="2000" b="1" dirty="0" smtClean="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    </a:t>
            </a:r>
            <a:endParaRPr kumimoji="0" lang="en-US" altLang="ko-KR" sz="1200" b="1" dirty="0">
              <a:solidFill>
                <a:schemeClr val="bg1">
                  <a:lumMod val="65000"/>
                </a:schemeClr>
              </a:solidFill>
              <a:latin typeface="Arial" pitchFamily="34" charset="0"/>
              <a:cs typeface="Arial" pitchFamily="34" charset="0"/>
            </a:endParaRP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smtClean="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smtClean="0">
                <a:solidFill>
                  <a:schemeClr val="tx1">
                    <a:lumMod val="65000"/>
                    <a:lumOff val="35000"/>
                  </a:schemeClr>
                </a:solidFill>
                <a:latin typeface="Arial" pitchFamily="34" charset="0"/>
                <a:cs typeface="Arial" pitchFamily="34" charset="0"/>
              </a:rPr>
              <a:t>Angelini</a:t>
            </a:r>
            <a:r>
              <a:rPr lang="en-US" altLang="ko-KR" sz="1400" dirty="0" smtClean="0">
                <a:solidFill>
                  <a:schemeClr val="tx1">
                    <a:lumMod val="65000"/>
                    <a:lumOff val="35000"/>
                  </a:schemeClr>
                </a:solidFill>
                <a:latin typeface="Arial" pitchFamily="34" charset="0"/>
                <a:cs typeface="Arial" pitchFamily="34" charset="0"/>
              </a:rPr>
              <a:t> Mauro</a:t>
            </a:r>
          </a:p>
          <a:p>
            <a:r>
              <a:rPr lang="en-US" altLang="ko-KR" sz="1400" dirty="0" smtClean="0">
                <a:solidFill>
                  <a:schemeClr val="tx1">
                    <a:lumMod val="65000"/>
                    <a:lumOff val="35000"/>
                  </a:schemeClr>
                </a:solidFill>
                <a:latin typeface="Arial" pitchFamily="34" charset="0"/>
                <a:cs typeface="Arial" pitchFamily="34" charset="0"/>
              </a:rPr>
              <a:t>Caliendo Vincenzo</a:t>
            </a:r>
          </a:p>
          <a:p>
            <a:r>
              <a:rPr lang="en-US" altLang="ko-KR" sz="1400" dirty="0" err="1" smtClean="0">
                <a:solidFill>
                  <a:schemeClr val="tx1">
                    <a:lumMod val="65000"/>
                    <a:lumOff val="35000"/>
                  </a:schemeClr>
                </a:solidFill>
                <a:latin typeface="Arial" pitchFamily="34" charset="0"/>
                <a:cs typeface="Arial" pitchFamily="34" charset="0"/>
              </a:rPr>
              <a:t>Ghigo</a:t>
            </a:r>
            <a:r>
              <a:rPr lang="en-US" altLang="ko-KR" sz="1400" dirty="0" smtClean="0">
                <a:solidFill>
                  <a:schemeClr val="tx1">
                    <a:lumMod val="65000"/>
                    <a:lumOff val="35000"/>
                  </a:schemeClr>
                </a:solidFill>
                <a:latin typeface="Arial" pitchFamily="34" charset="0"/>
                <a:cs typeface="Arial" pitchFamily="34" charset="0"/>
              </a:rPr>
              <a:t> Paolo</a:t>
            </a:r>
          </a:p>
          <a:p>
            <a:r>
              <a:rPr lang="en-US" altLang="ko-KR" sz="1400" dirty="0" err="1" smtClean="0">
                <a:solidFill>
                  <a:schemeClr val="tx1">
                    <a:lumMod val="65000"/>
                    <a:lumOff val="35000"/>
                  </a:schemeClr>
                </a:solidFill>
                <a:latin typeface="Arial" pitchFamily="34" charset="0"/>
                <a:cs typeface="Arial" pitchFamily="34" charset="0"/>
              </a:rPr>
              <a:t>Gilardi</a:t>
            </a:r>
            <a:r>
              <a:rPr lang="en-US" altLang="ko-KR" sz="1400" dirty="0" smtClean="0">
                <a:solidFill>
                  <a:schemeClr val="tx1">
                    <a:lumMod val="65000"/>
                    <a:lumOff val="35000"/>
                  </a:schemeClr>
                </a:solidFill>
                <a:latin typeface="Arial" pitchFamily="34" charset="0"/>
                <a:cs typeface="Arial" pitchFamily="34" charset="0"/>
              </a:rPr>
              <a:t> </a:t>
            </a:r>
            <a:r>
              <a:rPr lang="en-US" altLang="ko-KR" sz="1400" dirty="0" err="1" smtClean="0">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10000"/>
          </a:bodyPr>
          <a:lstStyle/>
          <a:p>
            <a:pPr marL="0" indent="0">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buNone/>
            </a:pPr>
            <a:r>
              <a:rPr lang="it-IT" dirty="0"/>
              <a:t>Questa tecnica di costruzione del grafo</a:t>
            </a:r>
            <a:r>
              <a:rPr lang="it-IT" b="1" dirty="0"/>
              <a:t>, </a:t>
            </a:r>
            <a:r>
              <a:rPr lang="it-IT" dirty="0"/>
              <a:t>viceversa, parte dal grafo originale e aggiunge solamente ad ogni nodo un numero di archi necessario a portarlo al nuovo grado di </a:t>
            </a:r>
            <a:r>
              <a:rPr lang="it-IT" dirty="0" err="1"/>
              <a:t>anonimizzazione</a:t>
            </a:r>
            <a:r>
              <a:rPr lang="it-IT"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dirty="0" err="1"/>
              <a:t>anonimizzazione</a:t>
            </a:r>
            <a:r>
              <a:rPr lang="it-IT" dirty="0"/>
              <a:t>, è atteso che la complessità sia più elevata.</a:t>
            </a:r>
          </a:p>
          <a:p>
            <a:pPr marL="0" indent="0">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rPr>
              <a:t>Testing</a:t>
            </a:r>
            <a:endParaRPr lang="it-IT" dirty="0"/>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42937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3426889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lstStyle/>
          <a:p>
            <a:endParaRPr lang="it-IT"/>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Obiettivo</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79512" y="1707654"/>
            <a:ext cx="8712968" cy="2890416"/>
          </a:xfrm>
        </p:spPr>
        <p:txBody>
          <a:bodyPr>
            <a:normAutofit/>
          </a:bodyPr>
          <a:lstStyle/>
          <a:p>
            <a:pPr marL="0" indent="0">
              <a:buNone/>
            </a:pPr>
            <a:r>
              <a:rPr lang="it-IT" dirty="0" smtClean="0"/>
              <a:t>Implementare</a:t>
            </a:r>
            <a:r>
              <a:rPr lang="en-GB" dirty="0" smtClean="0"/>
              <a:t> </a:t>
            </a:r>
            <a:r>
              <a:rPr lang="en-GB" dirty="0" err="1" smtClean="0"/>
              <a:t>l’algoritmo</a:t>
            </a:r>
            <a:r>
              <a:rPr lang="en-GB" dirty="0" smtClean="0"/>
              <a:t> </a:t>
            </a:r>
            <a:r>
              <a:rPr lang="en-GB" dirty="0" err="1" smtClean="0"/>
              <a:t>descritto</a:t>
            </a:r>
            <a:r>
              <a:rPr lang="en-GB" dirty="0" smtClean="0"/>
              <a:t> dal </a:t>
            </a:r>
            <a:r>
              <a:rPr lang="en-GB" dirty="0"/>
              <a:t>paper </a:t>
            </a:r>
            <a:r>
              <a:rPr lang="en-GB" dirty="0" err="1" smtClean="0">
                <a:solidFill>
                  <a:srgbClr val="FF0000"/>
                </a:solidFill>
              </a:rPr>
              <a:t>T</a:t>
            </a:r>
            <a:r>
              <a:rPr lang="en-GB" i="1" dirty="0" err="1" smtClean="0">
                <a:solidFill>
                  <a:srgbClr val="FF0000"/>
                </a:solidFill>
              </a:rPr>
              <a:t>owards_Identity_Anonymization_on_Graphs</a:t>
            </a:r>
            <a:endParaRPr lang="en-GB" i="1" dirty="0">
              <a:solidFill>
                <a:srgbClr val="FF0000"/>
              </a:solidFill>
            </a:endParaRPr>
          </a:p>
          <a:p>
            <a:pPr marL="0" indent="0">
              <a:buNone/>
            </a:pPr>
            <a:r>
              <a:rPr lang="en-GB" dirty="0" err="1" smtClean="0"/>
              <a:t>verificandone</a:t>
            </a:r>
            <a:r>
              <a:rPr lang="en-GB" dirty="0" smtClean="0"/>
              <a:t> </a:t>
            </a:r>
            <a:r>
              <a:rPr lang="en-GB" dirty="0" err="1" smtClean="0"/>
              <a:t>ed</a:t>
            </a:r>
            <a:r>
              <a:rPr lang="en-GB" dirty="0" smtClean="0"/>
              <a:t> </a:t>
            </a:r>
            <a:r>
              <a:rPr lang="en-GB" dirty="0" err="1" smtClean="0"/>
              <a:t>analizzandone</a:t>
            </a:r>
            <a:r>
              <a:rPr lang="en-GB" dirty="0" smtClean="0"/>
              <a:t> I </a:t>
            </a:r>
            <a:r>
              <a:rPr lang="en-GB" dirty="0" err="1" smtClean="0"/>
              <a:t>risultati</a:t>
            </a:r>
            <a:r>
              <a:rPr lang="en-GB" dirty="0" smtClean="0"/>
              <a:t> </a:t>
            </a:r>
            <a:r>
              <a:rPr lang="en-GB" dirty="0" err="1" smtClean="0"/>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Presentazione</a:t>
            </a:r>
            <a:r>
              <a:rPr lang="en-GB" dirty="0" smtClean="0">
                <a:solidFill>
                  <a:schemeClr val="bg1">
                    <a:lumMod val="50000"/>
                  </a:schemeClr>
                </a:solidFill>
                <a:latin typeface="+mj-lt"/>
              </a:rPr>
              <a:t> </a:t>
            </a:r>
            <a:r>
              <a:rPr lang="en-GB" dirty="0" err="1" smtClean="0">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smtClean="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smtClean="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smtClean="0"/>
              <a:t>Approccio</a:t>
            </a:r>
            <a:endParaRPr lang="en-GB" sz="3200" dirty="0" smtClean="0"/>
          </a:p>
          <a:p>
            <a:pPr algn="ctr"/>
            <a:r>
              <a:rPr lang="en-GB" sz="3200" dirty="0" smtClean="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smtClean="0"/>
              <a:t>Approccio</a:t>
            </a:r>
            <a:endParaRPr lang="en-GB" sz="3200" dirty="0" smtClean="0"/>
          </a:p>
          <a:p>
            <a:pPr algn="ctr"/>
            <a:r>
              <a:rPr lang="en-GB" sz="3200" dirty="0" smtClean="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Presentazione</a:t>
            </a:r>
            <a:r>
              <a:rPr lang="en-GB" dirty="0" smtClean="0">
                <a:solidFill>
                  <a:schemeClr val="bg1">
                    <a:lumMod val="50000"/>
                  </a:schemeClr>
                </a:solidFill>
                <a:latin typeface="+mj-lt"/>
              </a:rPr>
              <a:t> </a:t>
            </a:r>
            <a:r>
              <a:rPr lang="en-GB" dirty="0" err="1" smtClean="0">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smtClean="0"/>
              <a:t>Per ciascun tipo di </a:t>
            </a:r>
            <a:r>
              <a:rPr lang="it-IT" dirty="0" err="1" smtClean="0"/>
              <a:t>anonimizzazione</a:t>
            </a:r>
            <a:r>
              <a:rPr lang="it-IT" dirty="0" smtClean="0"/>
              <a:t> vengono </a:t>
            </a:r>
            <a:r>
              <a:rPr lang="it-IT" dirty="0" err="1" smtClean="0"/>
              <a:t>vengono</a:t>
            </a:r>
            <a:r>
              <a:rPr lang="it-IT" dirty="0" smtClean="0"/>
              <a:t> costruiti i grafi utilizzando </a:t>
            </a:r>
          </a:p>
          <a:p>
            <a:pPr marL="0" indent="0">
              <a:buFont typeface="Arial" pitchFamily="34" charset="0"/>
              <a:buNone/>
            </a:pPr>
            <a:endParaRPr lang="en-GB" dirty="0"/>
          </a:p>
          <a:p>
            <a:pPr marL="0" indent="0">
              <a:buFont typeface="Arial" pitchFamily="34" charset="0"/>
              <a:buNone/>
            </a:pPr>
            <a:endParaRPr lang="it-IT" dirty="0" smtClean="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smtClean="0"/>
              <a:t>Tecnica</a:t>
            </a:r>
            <a:endParaRPr lang="en-GB" sz="3200" dirty="0" smtClean="0"/>
          </a:p>
          <a:p>
            <a:pPr algn="ctr"/>
            <a:r>
              <a:rPr lang="en-GB" sz="3200" dirty="0" smtClean="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smtClean="0"/>
              <a:t>Tecnica</a:t>
            </a:r>
            <a:endParaRPr lang="en-GB" sz="3200" dirty="0" smtClean="0"/>
          </a:p>
          <a:p>
            <a:pPr algn="ctr"/>
            <a:r>
              <a:rPr lang="en-GB" sz="3200" dirty="0" smtClean="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smtClean="0">
                <a:solidFill>
                  <a:schemeClr val="bg1">
                    <a:lumMod val="50000"/>
                  </a:schemeClr>
                </a:solidFill>
                <a:latin typeface="+mj-lt"/>
              </a:rPr>
              <a:t>Tecniche</a:t>
            </a:r>
            <a:r>
              <a:rPr lang="en-GB" dirty="0" smtClean="0">
                <a:solidFill>
                  <a:schemeClr val="bg1">
                    <a:lumMod val="50000"/>
                  </a:schemeClr>
                </a:solidFill>
                <a:latin typeface="+mj-lt"/>
              </a:rPr>
              <a:t> di </a:t>
            </a:r>
            <a:r>
              <a:rPr lang="en-GB" dirty="0" err="1" smtClean="0">
                <a:solidFill>
                  <a:schemeClr val="bg1">
                    <a:lumMod val="50000"/>
                  </a:schemeClr>
                </a:solidFill>
                <a:latin typeface="+mj-lt"/>
              </a:rPr>
              <a:t>anonimizzazione</a:t>
            </a:r>
            <a:r>
              <a:rPr lang="en-GB" dirty="0" smtClean="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just">
              <a:buNone/>
            </a:pPr>
            <a:r>
              <a:rPr lang="it-IT" dirty="0" smtClean="0"/>
              <a:t>I grafi sono stati anonimizzati in maniera</a:t>
            </a:r>
          </a:p>
          <a:p>
            <a:pPr marL="0" indent="0" algn="just">
              <a:buNone/>
            </a:pPr>
            <a:r>
              <a:rPr lang="it-IT" dirty="0" smtClean="0"/>
              <a:t>incrementale su K secondo i seguenti algoritmi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smtClean="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smtClean="0"/>
              <a:t>L’algoritmo </a:t>
            </a:r>
            <a:r>
              <a:rPr lang="it-IT" dirty="0"/>
              <a:t>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350873"/>
            <a:ext cx="8640960" cy="347648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a:t>
            </a:r>
            <a:r>
              <a:rPr lang="it-IT" dirty="0" smtClean="0"/>
              <a:t>per ogni nodo se</a:t>
            </a:r>
            <a:endParaRPr lang="en-GB" dirty="0"/>
          </a:p>
          <a:p>
            <a:pPr marL="0" indent="0">
              <a:buFont typeface="Arial" pitchFamily="34" charset="0"/>
              <a:buNone/>
            </a:pPr>
            <a:endParaRPr lang="it-IT" dirty="0" smtClean="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smtClean="0"/>
              <a:t>conveniene</a:t>
            </a:r>
            <a:r>
              <a:rPr lang="it-IT" sz="3200" dirty="0" smtClean="0"/>
              <a:t> </a:t>
            </a:r>
            <a:r>
              <a:rPr lang="it-IT" sz="3200" dirty="0"/>
              <a:t>creare un nuovo </a:t>
            </a:r>
            <a:r>
              <a:rPr lang="it-IT" sz="3200" dirty="0" smtClean="0"/>
              <a:t>cluster a partire da quel nodo</a:t>
            </a:r>
            <a:endParaRPr lang="it-IT" sz="3200" dirty="0"/>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275606"/>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smtClean="0"/>
              <a:t>Vengono valutate tutte le possibili combinazioni di cluster scegliendo quella a costo minore</a:t>
            </a:r>
          </a:p>
          <a:p>
            <a:endParaRPr lang="it-IT" dirty="0"/>
          </a:p>
        </p:txBody>
      </p:sp>
    </p:spTree>
    <p:extLst>
      <p:ext uri="{BB962C8B-B14F-4D97-AF65-F5344CB8AC3E}">
        <p14:creationId xmlns:p14="http://schemas.microsoft.com/office/powerpoint/2010/main" val="3784758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buNone/>
            </a:pPr>
            <a:r>
              <a:rPr lang="it-IT" dirty="0"/>
              <a:t>Questa variante utilizza un approccio più semplice andando a considerare per ogni nodo da inserire nel grafo anonimizzato il singolo costo di unione all’ultimo cluster confrontandolo con quello di creazione di un nuovo cluster. Questa variante ovviamente non esplora tutte le combinazioni possibili e non tenendo memoria degli ottimi locali per i singoli cluster trovati, e genera quindi soluzioni sub ottime rispetto al DP per quanto riguarda i costi di </a:t>
            </a:r>
            <a:r>
              <a:rPr lang="it-IT" dirty="0" err="1"/>
              <a:t>anonimizzazione</a:t>
            </a:r>
            <a:r>
              <a:rPr lang="it-IT" dirty="0"/>
              <a:t>.</a:t>
            </a:r>
          </a:p>
          <a:p>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solidFill>
                  <a:schemeClr val="bg1">
                    <a:lumMod val="50000"/>
                  </a:schemeClr>
                </a:solidFill>
                <a:latin typeface="+mj-lt"/>
              </a:rPr>
              <a:t>Tecniche</a:t>
            </a:r>
            <a:r>
              <a:rPr lang="en-GB" dirty="0" smtClean="0">
                <a:solidFill>
                  <a:schemeClr val="bg1">
                    <a:lumMod val="50000"/>
                  </a:schemeClr>
                </a:solidFill>
                <a:latin typeface="+mj-lt"/>
              </a:rPr>
              <a:t> di </a:t>
            </a:r>
            <a:r>
              <a:rPr lang="en-GB" dirty="0" err="1" smtClean="0">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397</Words>
  <Application>Microsoft Office PowerPoint</Application>
  <PresentationFormat>Presentazione su schermo (16:9)</PresentationFormat>
  <Paragraphs>45</Paragraphs>
  <Slides>14</Slides>
  <Notes>0</Notes>
  <HiddenSlides>0</HiddenSlides>
  <MMClips>0</MMClips>
  <ScaleCrop>false</ScaleCrop>
  <HeadingPairs>
    <vt:vector size="4" baseType="variant">
      <vt:variant>
        <vt:lpstr>Tema</vt:lpstr>
      </vt:variant>
      <vt:variant>
        <vt:i4>1</vt:i4>
      </vt:variant>
      <vt:variant>
        <vt:lpstr>Titoli diapositive</vt:lpstr>
      </vt:variant>
      <vt:variant>
        <vt:i4>14</vt:i4>
      </vt:variant>
    </vt:vector>
  </HeadingPairs>
  <TitlesOfParts>
    <vt:vector size="15" baseType="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Conclusioni</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Mauro</cp:lastModifiedBy>
  <cp:revision>29</cp:revision>
  <dcterms:created xsi:type="dcterms:W3CDTF">2014-04-01T16:27:38Z</dcterms:created>
  <dcterms:modified xsi:type="dcterms:W3CDTF">2019-03-04T16:46:17Z</dcterms:modified>
</cp:coreProperties>
</file>