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58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8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8" r:id="rId24"/>
    <p:sldId id="277" r:id="rId25"/>
    <p:sldId id="285" r:id="rId26"/>
    <p:sldId id="286" r:id="rId27"/>
    <p:sldId id="279" r:id="rId28"/>
    <p:sldId id="289" r:id="rId29"/>
    <p:sldId id="291" r:id="rId30"/>
    <p:sldId id="290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2EE172F5-1581-ADA4-F99B-300CD6C88063}" v="58" dt="2019-03-14T15:44:05.301"/>
    <p1510:client id="{35A4603D-76DC-37E8-9F43-8747B071C77F}" v="37" dt="2019-03-14T11:17:27.226"/>
    <p1510:client id="{8AA02FEC-AB14-4109-B76C-C10B11DA5FCE}" v="55" dt="2019-03-14T10:37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724" autoAdjust="0"/>
  </p:normalViewPr>
  <p:slideViewPr>
    <p:cSldViewPr>
      <p:cViewPr varScale="1">
        <p:scale>
          <a:sx n="95" d="100"/>
          <a:sy n="95" d="100"/>
        </p:scale>
        <p:origin x="-66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20/03/2019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72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1200" dirty="0"/>
              <a:t>Va però tenuto conto del </a:t>
            </a:r>
            <a:r>
              <a:rPr lang="it-IT" sz="1200" b="1" i="1" dirty="0"/>
              <a:t>trade-off</a:t>
            </a:r>
            <a:r>
              <a:rPr lang="it-IT" sz="1200" dirty="0"/>
              <a:t> tra </a:t>
            </a:r>
            <a:r>
              <a:rPr lang="it-IT" sz="1200" b="1" dirty="0"/>
              <a:t>tempi</a:t>
            </a:r>
            <a:r>
              <a:rPr lang="it-IT" sz="1200" dirty="0"/>
              <a:t> di esecuzione e reale risparmio in termini di </a:t>
            </a:r>
            <a:r>
              <a:rPr lang="it-IT" sz="1200" b="1" dirty="0"/>
              <a:t>costi</a:t>
            </a:r>
            <a:r>
              <a:rPr lang="it-IT" sz="1200" b="0" dirty="0"/>
              <a:t>.</a:t>
            </a:r>
          </a:p>
          <a:p>
            <a:pPr marL="0" indent="0" algn="just">
              <a:buNone/>
            </a:pPr>
            <a:r>
              <a:rPr lang="it-IT" sz="1200" b="0" dirty="0"/>
              <a:t>S</a:t>
            </a:r>
            <a:r>
              <a:rPr lang="it-IT" sz="1200" dirty="0"/>
              <a:t>u istanze di dimensione superiori al migliaio di nodi:</a:t>
            </a:r>
          </a:p>
          <a:p>
            <a:pPr algn="just"/>
            <a:r>
              <a:rPr lang="it-IT" sz="12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1200" dirty="0"/>
              <a:t>le differenze nei tempi di produzione del grafo anonimizzato incrementa fino a raddoppiare nella media i tempi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it-IT" dirty="0"/>
              <a:t>Nel caso di frequenti analisi su data set estesi è consigliabile l’utilizzo di una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elevati mantenendo un costo di </a:t>
            </a:r>
            <a:r>
              <a:rPr lang="it-IT" dirty="0" err="1"/>
              <a:t>anonimizzazione</a:t>
            </a:r>
            <a:r>
              <a:rPr lang="it-IT" dirty="0"/>
              <a:t> ottimo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1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Nel caso di dati molto affidabili e coerenti con il grafo di provenienza, la scelta consigliata dai dati ottenuti risulta essere l’utilizzo della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8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</a:t>
            </a:r>
            <a:r>
              <a:rPr lang="it-IT" dirty="0" err="1"/>
              <a:t>anonimizzazioni</a:t>
            </a:r>
            <a:r>
              <a:rPr lang="it-IT" dirty="0"/>
              <a:t> rapide su data set molto estesi (utile ad esempio per un web  service) la soluzione migliore risulta essere la combinazione </a:t>
            </a:r>
            <a:r>
              <a:rPr lang="it-IT" b="1" dirty="0" err="1"/>
              <a:t>Greedy</a:t>
            </a:r>
            <a:r>
              <a:rPr lang="it-IT" b="1" dirty="0"/>
              <a:t>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3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costo di tempi di esecuzione molto elevati su istanze anche non estremamente estese.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1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 variante utilizza la tecnica della programmazione dinamica per generare il grafo con costo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ottimo, cioè minimo. Per ottenere ciò, l’algoritmo valuta ad ogni passo se sia conveniente creare un nuovo cluster o unire il nodo considerato a questo passo al cluster precedente. Quest’operazione viene eseguita per ogni nodo e per ogni combinazione di sotto cluster che si è generata finora, tenendo in memoria, man mano che si procede nella computazione dei migliori cluster ottenuti in base al costo totale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ciascuno di loro (seppur parziale) comporta.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=""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=""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=""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avranno alcun </a:t>
            </a:r>
            <a:r>
              <a:rPr lang="it-IT" b="1" dirty="0"/>
              <a:t>riferimento</a:t>
            </a:r>
            <a:r>
              <a:rPr lang="it-IT" dirty="0"/>
              <a:t> con quelli presenti nel grafo originale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=""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BF690ECC-F9BF-4243-8C75-74D96F6F8784}"/>
              </a:ext>
            </a:extLst>
          </p:cNvPr>
          <p:cNvSpPr/>
          <p:nvPr/>
        </p:nvSpPr>
        <p:spPr>
          <a:xfrm>
            <a:off x="4241158" y="2902281"/>
            <a:ext cx="61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=""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362" y="2191727"/>
            <a:ext cx="3600400" cy="13161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맑은 고딕"/>
              </a:rPr>
              <a:t>Valutando per ogni nodo l’introduzione di ogni arco possibile, fino a raggiungere il grado richiesto</a:t>
            </a:r>
          </a:p>
          <a:p>
            <a:pPr marL="0" indent="0" algn="just">
              <a:buNone/>
            </a:pPr>
            <a:endParaRPr lang="it-IT" sz="2000" dirty="0">
              <a:ea typeface="맑은 고딕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="" xmlns:a16="http://schemas.microsoft.com/office/drawing/2014/main" id="{E62D292D-83CB-4ED4-9E10-DFFE302693F5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800" dirty="0"/>
              <a:t>Partendo dal grafo originale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="" xmlns:a16="http://schemas.microsoft.com/office/drawing/2014/main" id="{EF7056F1-E9E8-4E1F-A3EE-701CE856EBB4}"/>
              </a:ext>
            </a:extLst>
          </p:cNvPr>
          <p:cNvSpPr txBox="1">
            <a:spLocks/>
          </p:cNvSpPr>
          <p:nvPr/>
        </p:nvSpPr>
        <p:spPr>
          <a:xfrm>
            <a:off x="251216" y="2283718"/>
            <a:ext cx="37805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>
                <a:ea typeface="맑은 고딕"/>
              </a:rPr>
              <a:t>Aggiunge ad ogni </a:t>
            </a:r>
            <a:r>
              <a:rPr lang="it-IT" sz="1800" b="1" dirty="0">
                <a:ea typeface="맑은 고딕"/>
              </a:rPr>
              <a:t>nodo</a:t>
            </a:r>
            <a:r>
              <a:rPr lang="it-IT" sz="1800" dirty="0">
                <a:ea typeface="맑은 고딕"/>
              </a:rPr>
              <a:t>, solamente, il </a:t>
            </a:r>
            <a:r>
              <a:rPr lang="it-IT" sz="1800" b="1" dirty="0">
                <a:ea typeface="맑은 고딕"/>
              </a:rPr>
              <a:t>numero di archi necessario</a:t>
            </a:r>
            <a:r>
              <a:rPr lang="it-IT" sz="1800" dirty="0">
                <a:ea typeface="맑은 고딕"/>
              </a:rPr>
              <a:t> a portarlo al nuovo grado di </a:t>
            </a:r>
            <a:r>
              <a:rPr lang="it-IT" sz="1800" dirty="0" err="1">
                <a:ea typeface="맑은 고딕"/>
              </a:rPr>
              <a:t>anonimizzazione</a:t>
            </a:r>
            <a:endParaRPr lang="en-US" sz="1800" dirty="0">
              <a:ea typeface="맑은 고딕"/>
            </a:endParaRPr>
          </a:p>
        </p:txBody>
      </p:sp>
      <p:sp>
        <p:nvSpPr>
          <p:cNvPr id="10" name="Freccia a sinistra 9">
            <a:extLst>
              <a:ext uri="{FF2B5EF4-FFF2-40B4-BE49-F238E27FC236}">
                <a16:creationId xmlns="" xmlns:a16="http://schemas.microsoft.com/office/drawing/2014/main" id="{6918A887-C92F-4D38-A1AE-C8EFE67EC847}"/>
              </a:ext>
            </a:extLst>
          </p:cNvPr>
          <p:cNvSpPr/>
          <p:nvPr/>
        </p:nvSpPr>
        <p:spPr>
          <a:xfrm rot="16200000">
            <a:off x="1763691" y="1851670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="" xmlns:a16="http://schemas.microsoft.com/office/drawing/2014/main" id="{D3A2DC2F-7278-45F6-8857-ECBF372A8824}"/>
              </a:ext>
            </a:extLst>
          </p:cNvPr>
          <p:cNvSpPr/>
          <p:nvPr/>
        </p:nvSpPr>
        <p:spPr>
          <a:xfrm rot="10800000">
            <a:off x="4158009" y="2607753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D80C508C-F4D6-47DE-8C40-75E92D1F2B8D}"/>
              </a:ext>
            </a:extLst>
          </p:cNvPr>
          <p:cNvSpPr/>
          <p:nvPr/>
        </p:nvSpPr>
        <p:spPr>
          <a:xfrm>
            <a:off x="4262778" y="2351081"/>
            <a:ext cx="6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endParaRPr lang="it-IT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="" xmlns:a16="http://schemas.microsoft.com/office/drawing/2014/main" id="{AD4666D3-E737-4590-AB59-8C9E9647DE05}"/>
              </a:ext>
            </a:extLst>
          </p:cNvPr>
          <p:cNvSpPr/>
          <p:nvPr/>
        </p:nvSpPr>
        <p:spPr>
          <a:xfrm rot="16200000">
            <a:off x="5724128" y="3651869"/>
            <a:ext cx="57606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6">
            <a:extLst>
              <a:ext uri="{FF2B5EF4-FFF2-40B4-BE49-F238E27FC236}">
                <a16:creationId xmlns="" xmlns:a16="http://schemas.microsoft.com/office/drawing/2014/main" id="{02DEE03C-8DEF-4292-92AE-D6EEE1F72428}"/>
              </a:ext>
            </a:extLst>
          </p:cNvPr>
          <p:cNvSpPr txBox="1">
            <a:spLocks/>
          </p:cNvSpPr>
          <p:nvPr/>
        </p:nvSpPr>
        <p:spPr>
          <a:xfrm>
            <a:off x="4355976" y="4083918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1600" b="1" dirty="0">
                <a:ea typeface="맑은 고딕"/>
              </a:rPr>
              <a:t>Complessità maggiore di </a:t>
            </a:r>
            <a:r>
              <a:rPr lang="it-IT" sz="1600" b="1" dirty="0" err="1">
                <a:ea typeface="맑은 고딕"/>
              </a:rPr>
              <a:t>Contruct</a:t>
            </a:r>
            <a:endParaRPr lang="it-IT" sz="16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 animBg="1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347614"/>
            <a:ext cx="7848872" cy="24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</a:t>
            </a:r>
            <a:r>
              <a:rPr lang="it-IT" sz="2000" dirty="0"/>
              <a:t>produce soluzioni migliori in termini di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 </a:t>
            </a:r>
            <a:r>
              <a:rPr lang="it-IT" sz="2000" dirty="0"/>
              <a:t>)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176464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2432" y="2143125"/>
            <a:ext cx="7139136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Va però tenuto conto del </a:t>
            </a:r>
            <a:r>
              <a:rPr lang="it-IT" sz="2400" b="1" i="1" dirty="0"/>
              <a:t>trade-off</a:t>
            </a:r>
            <a:r>
              <a:rPr lang="it-IT" sz="2400" dirty="0"/>
              <a:t> tra </a:t>
            </a:r>
            <a:r>
              <a:rPr lang="it-IT" sz="2400" b="1" dirty="0"/>
              <a:t>tempi</a:t>
            </a:r>
            <a:r>
              <a:rPr lang="it-IT" sz="2400" dirty="0"/>
              <a:t> di esecuzione e reale risparmio in termini di </a:t>
            </a:r>
            <a:r>
              <a:rPr lang="it-IT" sz="2400" b="1" dirty="0"/>
              <a:t>costi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Su istanze di dimensione superiori al migliaio di nodi:</a:t>
            </a:r>
          </a:p>
          <a:p>
            <a:pPr algn="just"/>
            <a:r>
              <a:rPr lang="it-IT" sz="2400" dirty="0"/>
              <a:t>Il costo di </a:t>
            </a:r>
            <a:r>
              <a:rPr lang="it-IT" sz="2400" dirty="0" err="1"/>
              <a:t>anonimizzazione</a:t>
            </a:r>
            <a:r>
              <a:rPr lang="it-IT" sz="2400" dirty="0"/>
              <a:t> tra i due algoritmi varia nell’ordine del migliaio di archi</a:t>
            </a:r>
          </a:p>
          <a:p>
            <a:pPr algn="just"/>
            <a:r>
              <a:rPr lang="it-IT" sz="2400" dirty="0"/>
              <a:t>La differenza nei tempi di produzione del grafo anonimizzato si incrementa fino a raddoppiare nella media dei tempi</a:t>
            </a:r>
          </a:p>
        </p:txBody>
      </p:sp>
    </p:spTree>
    <p:extLst>
      <p:ext uri="{BB962C8B-B14F-4D97-AF65-F5344CB8AC3E}">
        <p14:creationId xmlns:p14="http://schemas.microsoft.com/office/powerpoint/2010/main" val="19903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0972" y="1849946"/>
            <a:ext cx="7962056" cy="1443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In sostanza: </a:t>
            </a:r>
            <a:r>
              <a:rPr lang="it-IT" sz="2800" b="1" dirty="0"/>
              <a:t>l’algoritmo migliore </a:t>
            </a:r>
            <a:r>
              <a:rPr lang="it-IT" sz="2800" dirty="0"/>
              <a:t>dipende dalle </a:t>
            </a:r>
            <a:r>
              <a:rPr lang="it-IT" sz="2800" b="1" dirty="0"/>
              <a:t>necessità</a:t>
            </a:r>
            <a:r>
              <a:rPr lang="it-IT" sz="2800" dirty="0"/>
              <a:t> di chi dovrà </a:t>
            </a:r>
            <a:r>
              <a:rPr lang="it-IT" sz="2800" b="1" dirty="0"/>
              <a:t>manipolare</a:t>
            </a:r>
            <a:r>
              <a:rPr lang="it-IT" sz="2800" dirty="0"/>
              <a:t> o </a:t>
            </a:r>
            <a:r>
              <a:rPr lang="it-IT" sz="2800" b="1" dirty="0"/>
              <a:t>analizzare</a:t>
            </a:r>
            <a:r>
              <a:rPr lang="it-IT" sz="2800" dirty="0"/>
              <a:t> il grafo anonimizzato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74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130727"/>
            <a:ext cx="2304256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Analisi </a:t>
            </a:r>
            <a:r>
              <a:rPr lang="it-IT" sz="2000" b="1" dirty="0"/>
              <a:t>frequenti</a:t>
            </a:r>
            <a:r>
              <a:rPr lang="it-IT" sz="2000" dirty="0"/>
              <a:t> su Data Set </a:t>
            </a:r>
            <a:r>
              <a:rPr lang="it-IT" sz="2000" b="1" dirty="0"/>
              <a:t>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186644" y="2930067"/>
            <a:ext cx="2018184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000" dirty="0"/>
              <a:t>Combinazione </a:t>
            </a:r>
            <a:r>
              <a:rPr lang="it-IT" sz="2000" b="1" dirty="0"/>
              <a:t>DP – </a:t>
            </a:r>
            <a:r>
              <a:rPr lang="it-IT" sz="2000" b="1" dirty="0" err="1"/>
              <a:t>Construct</a:t>
            </a:r>
            <a:endParaRPr 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87403" y="2231130"/>
            <a:ext cx="3168352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Tempi</a:t>
            </a:r>
            <a:r>
              <a:rPr lang="it-IT" sz="1800" dirty="0"/>
              <a:t> di computazione </a:t>
            </a:r>
            <a:r>
              <a:rPr lang="it-IT" sz="1800" b="1" dirty="0"/>
              <a:t>non</a:t>
            </a:r>
            <a:r>
              <a:rPr lang="it-IT" sz="1800" dirty="0"/>
              <a:t> eccessivamente </a:t>
            </a:r>
            <a:r>
              <a:rPr lang="it-IT" sz="1800" b="1" dirty="0"/>
              <a:t>elevati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=""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87403" y="3003798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ottimo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="" xmlns:a16="http://schemas.microsoft.com/office/drawing/2014/main" id="{45FF0A01-F6A5-41C4-BF0C-17F93411D298}"/>
              </a:ext>
            </a:extLst>
          </p:cNvPr>
          <p:cNvSpPr/>
          <p:nvPr/>
        </p:nvSpPr>
        <p:spPr>
          <a:xfrm rot="10800000">
            <a:off x="3782496" y="3219820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>
            <a:extLst>
              <a:ext uri="{FF2B5EF4-FFF2-40B4-BE49-F238E27FC236}">
                <a16:creationId xmlns="" xmlns:a16="http://schemas.microsoft.com/office/drawing/2014/main" id="{57F6291A-A3EE-4B60-9B86-7BDD9DD70CDB}"/>
              </a:ext>
            </a:extLst>
          </p:cNvPr>
          <p:cNvSpPr/>
          <p:nvPr/>
        </p:nvSpPr>
        <p:spPr>
          <a:xfrm rot="9624270">
            <a:off x="3707904" y="2736312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9">
            <a:extLst>
              <a:ext uri="{FF2B5EF4-FFF2-40B4-BE49-F238E27FC236}">
                <a16:creationId xmlns="" xmlns:a16="http://schemas.microsoft.com/office/drawing/2014/main" id="{65303005-63C0-4B0B-9230-9E165A672FEA}"/>
              </a:ext>
            </a:extLst>
          </p:cNvPr>
          <p:cNvSpPr/>
          <p:nvPr/>
        </p:nvSpPr>
        <p:spPr>
          <a:xfrm rot="11930903">
            <a:off x="3731333" y="3736453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="" xmlns:a16="http://schemas.microsoft.com/office/drawing/2014/main" id="{2F57A88A-B3AF-4493-B6F4-5CBDF2361A29}"/>
              </a:ext>
            </a:extLst>
          </p:cNvPr>
          <p:cNvSpPr txBox="1">
            <a:spLocks/>
          </p:cNvSpPr>
          <p:nvPr/>
        </p:nvSpPr>
        <p:spPr>
          <a:xfrm>
            <a:off x="4987403" y="3831890"/>
            <a:ext cx="282495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dirty="0"/>
              <a:t>Dati </a:t>
            </a:r>
            <a:r>
              <a:rPr lang="it-IT" sz="1800" b="1" dirty="0"/>
              <a:t>NON</a:t>
            </a:r>
            <a:r>
              <a:rPr lang="it-IT" sz="1800" dirty="0"/>
              <a:t> coerenti con il grafo originale</a:t>
            </a:r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36037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Necessità di dati </a:t>
            </a:r>
            <a:r>
              <a:rPr lang="it-IT" sz="2000" b="1" dirty="0"/>
              <a:t>affidabili</a:t>
            </a:r>
            <a:r>
              <a:rPr lang="it-IT" sz="2000" dirty="0"/>
              <a:t> e  </a:t>
            </a:r>
            <a:r>
              <a:rPr lang="it-IT" sz="2000" b="1" dirty="0"/>
              <a:t>coerenti</a:t>
            </a:r>
            <a:r>
              <a:rPr lang="it-IT" sz="2000" dirty="0"/>
              <a:t> con il grafo originale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899592" y="2930067"/>
            <a:ext cx="259228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Priority</a:t>
            </a:r>
            <a:r>
              <a:rPr lang="it-IT" sz="1800" b="1" dirty="0"/>
              <a:t> </a:t>
            </a:r>
            <a:endParaRPr lang="it-IT" sz="14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6F19C448-41DA-4A1F-A840-40BEC5D113AC}"/>
              </a:ext>
            </a:extLst>
          </p:cNvPr>
          <p:cNvSpPr txBox="1">
            <a:spLocks/>
          </p:cNvSpPr>
          <p:nvPr/>
        </p:nvSpPr>
        <p:spPr>
          <a:xfrm>
            <a:off x="4972159" y="3626817"/>
            <a:ext cx="2896965" cy="721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medi di esecuzione di poco </a:t>
            </a:r>
            <a:r>
              <a:rPr lang="it-IT" sz="1800" b="1" dirty="0"/>
              <a:t>più alti </a:t>
            </a:r>
            <a:r>
              <a:rPr lang="it-IT" sz="1800" dirty="0"/>
              <a:t>rispetto a </a:t>
            </a:r>
            <a:r>
              <a:rPr lang="it-IT" sz="1800" b="1" dirty="0"/>
              <a:t>DP - </a:t>
            </a:r>
            <a:r>
              <a:rPr lang="it-IT" sz="1800" b="1" dirty="0" err="1"/>
              <a:t>Construct</a:t>
            </a:r>
            <a:endParaRPr lang="it-IT" sz="18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="" xmlns:a16="http://schemas.microsoft.com/office/drawing/2014/main" id="{21BD1C16-510B-462B-B13D-C7EBD07B538E}"/>
              </a:ext>
            </a:extLst>
          </p:cNvPr>
          <p:cNvSpPr txBox="1">
            <a:spLocks/>
          </p:cNvSpPr>
          <p:nvPr/>
        </p:nvSpPr>
        <p:spPr>
          <a:xfrm>
            <a:off x="4972159" y="2895785"/>
            <a:ext cx="296995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</a:t>
            </a:r>
            <a:r>
              <a:rPr lang="it-IT" sz="1800" dirty="0"/>
              <a:t> di </a:t>
            </a:r>
            <a:r>
              <a:rPr lang="it-IT" sz="1800" dirty="0" err="1"/>
              <a:t>anonimizzazione</a:t>
            </a:r>
            <a:r>
              <a:rPr lang="it-IT" sz="1800" dirty="0"/>
              <a:t> (archi) </a:t>
            </a:r>
            <a:r>
              <a:rPr lang="it-IT" sz="1800" b="1" dirty="0"/>
              <a:t>NON ottimo</a:t>
            </a:r>
          </a:p>
        </p:txBody>
      </p:sp>
      <p:sp>
        <p:nvSpPr>
          <p:cNvPr id="10" name="Freccia a sinistra 9">
            <a:extLst>
              <a:ext uri="{FF2B5EF4-FFF2-40B4-BE49-F238E27FC236}">
                <a16:creationId xmlns="" xmlns:a16="http://schemas.microsoft.com/office/drawing/2014/main" id="{C1B292C1-40FC-4AEE-A345-9D296CB99FCF}"/>
              </a:ext>
            </a:extLst>
          </p:cNvPr>
          <p:cNvSpPr/>
          <p:nvPr/>
        </p:nvSpPr>
        <p:spPr>
          <a:xfrm rot="10800000">
            <a:off x="3782496" y="3075804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extLst>
              <a:ext uri="{FF2B5EF4-FFF2-40B4-BE49-F238E27FC236}">
                <a16:creationId xmlns="" xmlns:a16="http://schemas.microsoft.com/office/drawing/2014/main" id="{C92C966D-5F66-493C-B802-9D8381BD8A1A}"/>
              </a:ext>
            </a:extLst>
          </p:cNvPr>
          <p:cNvSpPr/>
          <p:nvPr/>
        </p:nvSpPr>
        <p:spPr>
          <a:xfrm rot="9624270">
            <a:off x="3707904" y="2592296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="" xmlns:a16="http://schemas.microsoft.com/office/drawing/2014/main" id="{FE0CB7B8-9FAB-4619-8EFA-2FC82084A435}"/>
              </a:ext>
            </a:extLst>
          </p:cNvPr>
          <p:cNvSpPr/>
          <p:nvPr/>
        </p:nvSpPr>
        <p:spPr>
          <a:xfrm rot="11930903">
            <a:off x="3731333" y="3592437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="" xmlns:a16="http://schemas.microsoft.com/office/drawing/2014/main" id="{FAB91D41-4679-4D48-8DA8-C4DC00098328}"/>
              </a:ext>
            </a:extLst>
          </p:cNvPr>
          <p:cNvSpPr txBox="1">
            <a:spLocks/>
          </p:cNvSpPr>
          <p:nvPr/>
        </p:nvSpPr>
        <p:spPr>
          <a:xfrm>
            <a:off x="4972159" y="2207493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Coerenza </a:t>
            </a:r>
            <a:r>
              <a:rPr lang="it-IT" sz="1800" dirty="0"/>
              <a:t>dei dati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951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80053"/>
            <a:ext cx="3672408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dirty="0"/>
              <a:t>Per </a:t>
            </a:r>
            <a:r>
              <a:rPr lang="it-IT" sz="2000" dirty="0" err="1"/>
              <a:t>anonimizzazioni</a:t>
            </a:r>
            <a:r>
              <a:rPr lang="it-IT" sz="2000" dirty="0"/>
              <a:t> </a:t>
            </a:r>
            <a:r>
              <a:rPr lang="it-IT" sz="2000" b="1" dirty="0"/>
              <a:t>rapide</a:t>
            </a:r>
            <a:r>
              <a:rPr lang="it-IT" sz="2000" dirty="0"/>
              <a:t> su Data Set </a:t>
            </a:r>
            <a:r>
              <a:rPr lang="it-IT" sz="2000" b="1" dirty="0"/>
              <a:t>molto estesi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908997" y="2391297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539554" y="3068775"/>
            <a:ext cx="3888430" cy="4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 err="1"/>
              <a:t>Greedy</a:t>
            </a:r>
            <a:r>
              <a:rPr lang="it-IT" sz="1800" b="1" dirty="0"/>
              <a:t> – </a:t>
            </a:r>
            <a:r>
              <a:rPr lang="it-IT" sz="1800" b="1" dirty="0" err="1"/>
              <a:t>Construct</a:t>
            </a:r>
            <a:endParaRPr lang="it-IT" sz="1400" dirty="0"/>
          </a:p>
        </p:txBody>
      </p:sp>
      <p:sp>
        <p:nvSpPr>
          <p:cNvPr id="14" name="Freccia a sinistra 13">
            <a:extLst>
              <a:ext uri="{FF2B5EF4-FFF2-40B4-BE49-F238E27FC236}">
                <a16:creationId xmlns="" xmlns:a16="http://schemas.microsoft.com/office/drawing/2014/main" id="{C6799C66-25D1-4FDC-A2B4-77A59FA57C85}"/>
              </a:ext>
            </a:extLst>
          </p:cNvPr>
          <p:cNvSpPr/>
          <p:nvPr/>
        </p:nvSpPr>
        <p:spPr>
          <a:xfrm rot="10800000">
            <a:off x="4211960" y="1496936"/>
            <a:ext cx="1008114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="" xmlns:a16="http://schemas.microsoft.com/office/drawing/2014/main" id="{40D43C98-CF30-4320-8A33-D0F8DC91FE35}"/>
              </a:ext>
            </a:extLst>
          </p:cNvPr>
          <p:cNvSpPr txBox="1">
            <a:spLocks/>
          </p:cNvSpPr>
          <p:nvPr/>
        </p:nvSpPr>
        <p:spPr>
          <a:xfrm>
            <a:off x="5364088" y="1427151"/>
            <a:ext cx="2736304" cy="4276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Esempio: Web Service</a:t>
            </a:r>
          </a:p>
        </p:txBody>
      </p:sp>
    </p:spTree>
    <p:extLst>
      <p:ext uri="{BB962C8B-B14F-4D97-AF65-F5344CB8AC3E}">
        <p14:creationId xmlns:p14="http://schemas.microsoft.com/office/powerpoint/2010/main" val="9023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23132"/>
            <a:ext cx="8424936" cy="1697236"/>
          </a:xfrm>
        </p:spPr>
        <p:txBody>
          <a:bodyPr anchor="ctr">
            <a:normAutofit/>
          </a:bodyPr>
          <a:lstStyle/>
          <a:p>
            <a:pPr algn="just"/>
            <a:r>
              <a:rPr lang="it-IT" sz="2800" dirty="0"/>
              <a:t>I </a:t>
            </a:r>
            <a:r>
              <a:rPr lang="it-IT" sz="2800" b="1" dirty="0"/>
              <a:t>grafi</a:t>
            </a:r>
            <a:r>
              <a:rPr lang="it-IT" sz="2800" dirty="0"/>
              <a:t> sono stati </a:t>
            </a:r>
            <a:r>
              <a:rPr lang="it-IT" sz="2800" b="1" dirty="0"/>
              <a:t>anonimizzati</a:t>
            </a:r>
            <a:r>
              <a:rPr lang="it-IT" sz="2800" dirty="0"/>
              <a:t> per svariati valori di </a:t>
            </a:r>
            <a:r>
              <a:rPr lang="it-IT" sz="2800" b="1" i="1" dirty="0"/>
              <a:t>K</a:t>
            </a:r>
            <a:r>
              <a:rPr lang="it-IT" sz="2800" dirty="0"/>
              <a:t> (incrementali)</a:t>
            </a:r>
          </a:p>
          <a:p>
            <a:pPr algn="just"/>
            <a:r>
              <a:rPr lang="it-IT" sz="2800" dirty="0"/>
              <a:t>Gli </a:t>
            </a:r>
            <a:r>
              <a:rPr lang="it-IT" sz="2800" b="1" dirty="0"/>
              <a:t>algoritmi</a:t>
            </a:r>
            <a:r>
              <a:rPr lang="it-IT" sz="2800" dirty="0"/>
              <a:t> sono stati implementati in </a:t>
            </a:r>
            <a:r>
              <a:rPr lang="it-IT" sz="2800" b="1" i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136900"/>
            <a:ext cx="2880320" cy="72180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2000" b="1" dirty="0"/>
              <a:t>Massima precisione </a:t>
            </a:r>
            <a:r>
              <a:rPr lang="it-IT" sz="2000" dirty="0"/>
              <a:t>e </a:t>
            </a:r>
            <a:r>
              <a:rPr lang="it-IT" sz="2000" b="1" dirty="0"/>
              <a:t>coerenza </a:t>
            </a:r>
            <a:r>
              <a:rPr lang="it-IT" sz="2000" dirty="0"/>
              <a:t>dei dati</a:t>
            </a:r>
            <a:endParaRPr lang="it-IT" sz="2000" b="1" dirty="0"/>
          </a:p>
        </p:txBody>
      </p:sp>
      <p:sp>
        <p:nvSpPr>
          <p:cNvPr id="4" name="Freccia a sinistra 3">
            <a:extLst>
              <a:ext uri="{FF2B5EF4-FFF2-40B4-BE49-F238E27FC236}">
                <a16:creationId xmlns="" xmlns:a16="http://schemas.microsoft.com/office/drawing/2014/main" id="{52AAD68B-C27E-4FFA-9271-129D6C7B0C9E}"/>
              </a:ext>
            </a:extLst>
          </p:cNvPr>
          <p:cNvSpPr/>
          <p:nvPr/>
        </p:nvSpPr>
        <p:spPr>
          <a:xfrm rot="16200000">
            <a:off x="1764981" y="2247281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A2F20AAD-39E9-48BB-9E24-A3B662A0B11F}"/>
              </a:ext>
            </a:extLst>
          </p:cNvPr>
          <p:cNvSpPr txBox="1">
            <a:spLocks/>
          </p:cNvSpPr>
          <p:nvPr/>
        </p:nvSpPr>
        <p:spPr>
          <a:xfrm>
            <a:off x="1259632" y="2923892"/>
            <a:ext cx="1872208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Combinazione </a:t>
            </a:r>
            <a:r>
              <a:rPr lang="it-IT" sz="1800" b="1" dirty="0"/>
              <a:t>DP – </a:t>
            </a:r>
            <a:r>
              <a:rPr lang="it-IT" sz="1800" b="1" dirty="0" err="1"/>
              <a:t>Priority</a:t>
            </a:r>
            <a:endParaRPr lang="it-IT" sz="1400" dirty="0"/>
          </a:p>
        </p:txBody>
      </p:sp>
      <p:sp>
        <p:nvSpPr>
          <p:cNvPr id="16" name="Freccia a sinistra 15">
            <a:extLst>
              <a:ext uri="{FF2B5EF4-FFF2-40B4-BE49-F238E27FC236}">
                <a16:creationId xmlns="" xmlns:a16="http://schemas.microsoft.com/office/drawing/2014/main" id="{8502FCEF-2C24-4650-A921-0C7108C2B8FB}"/>
              </a:ext>
            </a:extLst>
          </p:cNvPr>
          <p:cNvSpPr/>
          <p:nvPr/>
        </p:nvSpPr>
        <p:spPr>
          <a:xfrm rot="9624270">
            <a:off x="3659249" y="2723655"/>
            <a:ext cx="861512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="" xmlns:a16="http://schemas.microsoft.com/office/drawing/2014/main" id="{6C068BFB-0AF3-4820-A2FF-7F02C6A940D0}"/>
              </a:ext>
            </a:extLst>
          </p:cNvPr>
          <p:cNvSpPr/>
          <p:nvPr/>
        </p:nvSpPr>
        <p:spPr>
          <a:xfrm rot="11930903">
            <a:off x="3682678" y="3493765"/>
            <a:ext cx="861512" cy="2880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aposto contenuto 2">
            <a:extLst>
              <a:ext uri="{FF2B5EF4-FFF2-40B4-BE49-F238E27FC236}">
                <a16:creationId xmlns="" xmlns:a16="http://schemas.microsoft.com/office/drawing/2014/main" id="{FA988C52-EE1B-433A-9585-DF13F09BFFF9}"/>
              </a:ext>
            </a:extLst>
          </p:cNvPr>
          <p:cNvSpPr txBox="1">
            <a:spLocks/>
          </p:cNvSpPr>
          <p:nvPr/>
        </p:nvSpPr>
        <p:spPr>
          <a:xfrm>
            <a:off x="4934094" y="3639245"/>
            <a:ext cx="2969953" cy="72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/>
              <a:t>Tempi</a:t>
            </a:r>
            <a:r>
              <a:rPr lang="it-IT" sz="1800" dirty="0"/>
              <a:t> molto elevati anche su istanze piccole</a:t>
            </a:r>
            <a:endParaRPr lang="it-IT" sz="1800" b="1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="" xmlns:a16="http://schemas.microsoft.com/office/drawing/2014/main" id="{A1A5938C-0587-4480-B804-562F15190190}"/>
              </a:ext>
            </a:extLst>
          </p:cNvPr>
          <p:cNvSpPr txBox="1">
            <a:spLocks/>
          </p:cNvSpPr>
          <p:nvPr/>
        </p:nvSpPr>
        <p:spPr>
          <a:xfrm>
            <a:off x="4934094" y="2387946"/>
            <a:ext cx="2969953" cy="367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1800" b="1" dirty="0"/>
              <a:t>Costo </a:t>
            </a:r>
            <a:r>
              <a:rPr lang="it-IT" sz="1800" dirty="0"/>
              <a:t>(</a:t>
            </a:r>
            <a:r>
              <a:rPr lang="it-IT" sz="1800" i="1" dirty="0"/>
              <a:t>archi</a:t>
            </a:r>
            <a:r>
              <a:rPr lang="it-IT" sz="1800" dirty="0"/>
              <a:t>) ottimo</a:t>
            </a:r>
            <a:endParaRPr lang="it-IT" sz="1800" b="1" i="1" dirty="0"/>
          </a:p>
        </p:txBody>
      </p:sp>
    </p:spTree>
    <p:extLst>
      <p:ext uri="{BB962C8B-B14F-4D97-AF65-F5344CB8AC3E}">
        <p14:creationId xmlns:p14="http://schemas.microsoft.com/office/powerpoint/2010/main" val="33932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può seguire due approcci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4128" y="3515433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3507852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     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</a:t>
            </a:r>
            <a:r>
              <a:rPr lang="it-IT" b="1" dirty="0"/>
              <a:t>tutte</a:t>
            </a:r>
            <a:r>
              <a:rPr lang="it-IT" dirty="0"/>
              <a:t>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</a:t>
            </a:r>
            <a:r>
              <a:rPr lang="it-IT" b="1" dirty="0"/>
              <a:t>cluster</a:t>
            </a:r>
            <a:r>
              <a:rPr lang="it-IT" dirty="0"/>
              <a:t>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 dirty="0"/>
              <a:t>Implementazione </a:t>
            </a:r>
            <a:r>
              <a:rPr lang="it-IT" b="1" dirty="0"/>
              <a:t>semplificata</a:t>
            </a:r>
            <a:r>
              <a:rPr lang="it-IT" dirty="0"/>
              <a:t> rispetto a      </a:t>
            </a:r>
            <a:r>
              <a:rPr lang="it-IT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47455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t-IT" sz="2400" b="1" dirty="0"/>
              <a:t>Creazione di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=""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=""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=""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1995</Words>
  <Application>Microsoft Office PowerPoint</Application>
  <PresentationFormat>Presentazione su schermo (16:9)</PresentationFormat>
  <Paragraphs>220</Paragraphs>
  <Slides>30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Office Theme</vt:lpstr>
      <vt:lpstr>Presentazione standard di PowerPoint</vt:lpstr>
      <vt:lpstr>Obiettivo</vt:lpstr>
      <vt:lpstr>Tecniche di anonimizzazione </vt:lpstr>
      <vt:lpstr>Presentazione algoritmo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Mauro</cp:lastModifiedBy>
  <cp:revision>95</cp:revision>
  <dcterms:created xsi:type="dcterms:W3CDTF">2014-04-01T16:27:38Z</dcterms:created>
  <dcterms:modified xsi:type="dcterms:W3CDTF">2019-03-20T08:13:42Z</dcterms:modified>
</cp:coreProperties>
</file>