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4" r:id="rId3"/>
    <p:sldId id="258" r:id="rId4"/>
    <p:sldId id="265" r:id="rId5"/>
    <p:sldId id="259" r:id="rId6"/>
    <p:sldId id="266" r:id="rId7"/>
    <p:sldId id="269" r:id="rId8"/>
    <p:sldId id="260" r:id="rId9"/>
    <p:sldId id="261" r:id="rId10"/>
    <p:sldId id="267" r:id="rId11"/>
    <p:sldId id="262" r:id="rId12"/>
    <p:sldId id="270" r:id="rId13"/>
    <p:sldId id="271" r:id="rId14"/>
    <p:sldId id="272" r:id="rId15"/>
    <p:sldId id="273" r:id="rId16"/>
    <p:sldId id="274" r:id="rId17"/>
    <p:sldId id="275" r:id="rId18"/>
    <p:sldId id="276" r:id="rId19"/>
    <p:sldId id="263" r:id="rId20"/>
    <p:sldId id="277" r:id="rId21"/>
    <p:sldId id="278" r:id="rId22"/>
    <p:sldId id="279"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15" autoAdjust="0"/>
  </p:normalViewPr>
  <p:slideViewPr>
    <p:cSldViewPr>
      <p:cViewPr varScale="1">
        <p:scale>
          <a:sx n="141" d="100"/>
          <a:sy n="141" d="100"/>
        </p:scale>
        <p:origin x="800"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BA7C1-22AE-0645-AD7C-34C9095A0266}" type="datetimeFigureOut">
              <a:rPr lang="it-IT" smtClean="0"/>
              <a:t>07/03/19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09A9-B521-EB4C-B992-CAA49A2F48FB}" type="slidenum">
              <a:rPr lang="it-IT" smtClean="0"/>
              <a:t>‹N›</a:t>
            </a:fld>
            <a:endParaRPr lang="it-IT"/>
          </a:p>
        </p:txBody>
      </p:sp>
    </p:spTree>
    <p:extLst>
      <p:ext uri="{BB962C8B-B14F-4D97-AF65-F5344CB8AC3E}">
        <p14:creationId xmlns:p14="http://schemas.microsoft.com/office/powerpoint/2010/main" val="339585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11</a:t>
            </a:fld>
            <a:endParaRPr lang="it-IT"/>
          </a:p>
        </p:txBody>
      </p:sp>
    </p:spTree>
    <p:extLst>
      <p:ext uri="{BB962C8B-B14F-4D97-AF65-F5344CB8AC3E}">
        <p14:creationId xmlns:p14="http://schemas.microsoft.com/office/powerpoint/2010/main" val="361120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17</a:t>
            </a:fld>
            <a:endParaRPr lang="it-IT"/>
          </a:p>
        </p:txBody>
      </p:sp>
    </p:spTree>
    <p:extLst>
      <p:ext uri="{BB962C8B-B14F-4D97-AF65-F5344CB8AC3E}">
        <p14:creationId xmlns:p14="http://schemas.microsoft.com/office/powerpoint/2010/main" val="3960706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2" y="2053177"/>
            <a:ext cx="4860030" cy="584775"/>
          </a:xfrm>
          <a:prstGeom prst="rect">
            <a:avLst/>
          </a:prstGeom>
          <a:noFill/>
        </p:spPr>
        <p:txBody>
          <a:bodyPr wrap="square">
            <a:spAutoFit/>
          </a:bodyPr>
          <a:lstStyle/>
          <a:p>
            <a:pPr algn="r">
              <a:defRPr/>
            </a:pPr>
            <a:r>
              <a:rPr lang="en-US" altLang="ko-KR" sz="2000" b="1" dirty="0">
                <a:solidFill>
                  <a:schemeClr val="bg1">
                    <a:lumMod val="65000"/>
                  </a:schemeClr>
                </a:solidFill>
                <a:latin typeface="Arial" pitchFamily="34" charset="0"/>
                <a:cs typeface="Arial" pitchFamily="34" charset="0"/>
              </a:rPr>
              <a:t>K-degree anonymization</a:t>
            </a:r>
            <a:endParaRPr lang="en-US" altLang="ko-KR" sz="2000" b="1" dirty="0">
              <a:solidFill>
                <a:schemeClr val="tx1">
                  <a:lumMod val="65000"/>
                  <a:lumOff val="35000"/>
                </a:schemeClr>
              </a:solidFill>
              <a:latin typeface="Arial" pitchFamily="34" charset="0"/>
              <a:ea typeface="맑은 고딕" pitchFamily="50" charset="-127"/>
              <a:cs typeface="Arial" pitchFamily="34" charset="0"/>
            </a:endParaRPr>
          </a:p>
          <a:p>
            <a:pPr algn="r" fontAlgn="auto">
              <a:spcBef>
                <a:spcPts val="0"/>
              </a:spcBef>
              <a:spcAft>
                <a:spcPts val="0"/>
              </a:spcAft>
              <a:defRPr/>
            </a:pPr>
            <a:r>
              <a:rPr kumimoji="0" lang="en-US" altLang="ko-KR" sz="1200" b="1" dirty="0">
                <a:solidFill>
                  <a:schemeClr val="bg1">
                    <a:lumMod val="65000"/>
                  </a:schemeClr>
                </a:solidFill>
                <a:latin typeface="Arial" pitchFamily="34" charset="0"/>
                <a:cs typeface="Arial" pitchFamily="34" charset="0"/>
              </a:rPr>
              <a:t>    </a:t>
            </a:r>
          </a:p>
        </p:txBody>
      </p:sp>
      <p:sp>
        <p:nvSpPr>
          <p:cNvPr id="5" name="TextBox 1"/>
          <p:cNvSpPr txBox="1">
            <a:spLocks noChangeArrowheads="1"/>
          </p:cNvSpPr>
          <p:nvPr/>
        </p:nvSpPr>
        <p:spPr bwMode="auto">
          <a:xfrm>
            <a:off x="3851920" y="483517"/>
            <a:ext cx="4860032" cy="1569660"/>
          </a:xfrm>
          <a:prstGeom prst="rect">
            <a:avLst/>
          </a:prstGeom>
          <a:noFill/>
          <a:ln w="9525">
            <a:noFill/>
            <a:miter lim="800000"/>
            <a:headEnd/>
            <a:tailEnd/>
          </a:ln>
        </p:spPr>
        <p:txBody>
          <a:bodyPr wrap="square">
            <a:spAutoFit/>
          </a:bodyPr>
          <a:lstStyle/>
          <a:p>
            <a:pPr algn="r"/>
            <a:r>
              <a:rPr lang="en-US" altLang="ko-KR" sz="3200" b="1" dirty="0">
                <a:solidFill>
                  <a:schemeClr val="tx1">
                    <a:lumMod val="65000"/>
                    <a:lumOff val="35000"/>
                  </a:schemeClr>
                </a:solidFill>
                <a:latin typeface="Arial" pitchFamily="34" charset="0"/>
                <a:ea typeface="맑은 고딕" pitchFamily="50" charset="-127"/>
                <a:cs typeface="Arial" pitchFamily="34" charset="0"/>
              </a:rPr>
              <a:t>Towards Identity Anonymization on Graph</a:t>
            </a:r>
          </a:p>
        </p:txBody>
      </p:sp>
      <p:sp>
        <p:nvSpPr>
          <p:cNvPr id="7" name="TextBox 6">
            <a:hlinkClick r:id="rId2"/>
          </p:cNvPr>
          <p:cNvSpPr txBox="1"/>
          <p:nvPr/>
        </p:nvSpPr>
        <p:spPr>
          <a:xfrm>
            <a:off x="6911752" y="2787774"/>
            <a:ext cx="1800200" cy="954107"/>
          </a:xfrm>
          <a:prstGeom prst="rect">
            <a:avLst/>
          </a:prstGeom>
          <a:noFill/>
        </p:spPr>
        <p:txBody>
          <a:bodyPr wrap="square" rtlCol="0">
            <a:spAutoFit/>
          </a:bodyPr>
          <a:lstStyle/>
          <a:p>
            <a:r>
              <a:rPr lang="en-US" altLang="ko-KR" sz="1400" dirty="0" err="1">
                <a:solidFill>
                  <a:schemeClr val="tx1">
                    <a:lumMod val="65000"/>
                    <a:lumOff val="35000"/>
                  </a:schemeClr>
                </a:solidFill>
                <a:latin typeface="Arial" pitchFamily="34" charset="0"/>
                <a:cs typeface="Arial" pitchFamily="34" charset="0"/>
              </a:rPr>
              <a:t>Angelini</a:t>
            </a:r>
            <a:r>
              <a:rPr lang="en-US" altLang="ko-KR" sz="1400" dirty="0">
                <a:solidFill>
                  <a:schemeClr val="tx1">
                    <a:lumMod val="65000"/>
                    <a:lumOff val="35000"/>
                  </a:schemeClr>
                </a:solidFill>
                <a:latin typeface="Arial" pitchFamily="34" charset="0"/>
                <a:cs typeface="Arial" pitchFamily="34" charset="0"/>
              </a:rPr>
              <a:t> Mauro</a:t>
            </a:r>
          </a:p>
          <a:p>
            <a:r>
              <a:rPr lang="en-US" altLang="ko-KR" sz="1400" dirty="0">
                <a:solidFill>
                  <a:schemeClr val="tx1">
                    <a:lumMod val="65000"/>
                    <a:lumOff val="35000"/>
                  </a:schemeClr>
                </a:solidFill>
                <a:latin typeface="Arial" pitchFamily="34" charset="0"/>
                <a:cs typeface="Arial" pitchFamily="34" charset="0"/>
              </a:rPr>
              <a:t>Caliendo Vincenzo</a:t>
            </a:r>
          </a:p>
          <a:p>
            <a:r>
              <a:rPr lang="en-US" altLang="ko-KR" sz="1400" dirty="0" err="1">
                <a:solidFill>
                  <a:schemeClr val="tx1">
                    <a:lumMod val="65000"/>
                    <a:lumOff val="35000"/>
                  </a:schemeClr>
                </a:solidFill>
                <a:latin typeface="Arial" pitchFamily="34" charset="0"/>
                <a:cs typeface="Arial" pitchFamily="34" charset="0"/>
              </a:rPr>
              <a:t>Ghigo</a:t>
            </a:r>
            <a:r>
              <a:rPr lang="en-US" altLang="ko-KR" sz="1400" dirty="0">
                <a:solidFill>
                  <a:schemeClr val="tx1">
                    <a:lumMod val="65000"/>
                    <a:lumOff val="35000"/>
                  </a:schemeClr>
                </a:solidFill>
                <a:latin typeface="Arial" pitchFamily="34" charset="0"/>
                <a:cs typeface="Arial" pitchFamily="34" charset="0"/>
              </a:rPr>
              <a:t> Paolo</a:t>
            </a:r>
          </a:p>
          <a:p>
            <a:r>
              <a:rPr lang="en-US" altLang="ko-KR" sz="1400" dirty="0" err="1">
                <a:solidFill>
                  <a:schemeClr val="tx1">
                    <a:lumMod val="65000"/>
                    <a:lumOff val="35000"/>
                  </a:schemeClr>
                </a:solidFill>
                <a:latin typeface="Arial" pitchFamily="34" charset="0"/>
                <a:cs typeface="Arial" pitchFamily="34" charset="0"/>
              </a:rPr>
              <a:t>Gilardi</a:t>
            </a:r>
            <a:r>
              <a:rPr lang="en-US" altLang="ko-KR" sz="1400" dirty="0">
                <a:solidFill>
                  <a:schemeClr val="tx1">
                    <a:lumMod val="65000"/>
                    <a:lumOff val="35000"/>
                  </a:schemeClr>
                </a:solidFill>
                <a:latin typeface="Arial" pitchFamily="34" charset="0"/>
                <a:cs typeface="Arial" pitchFamily="34" charset="0"/>
              </a:rPr>
              <a:t> </a:t>
            </a:r>
            <a:r>
              <a:rPr lang="en-US" altLang="ko-KR" sz="1400" dirty="0" err="1">
                <a:solidFill>
                  <a:schemeClr val="tx1">
                    <a:lumMod val="65000"/>
                    <a:lumOff val="35000"/>
                  </a:schemeClr>
                </a:solidFill>
                <a:latin typeface="Arial" pitchFamily="34" charset="0"/>
                <a:cs typeface="Arial" pitchFamily="34" charset="0"/>
              </a:rPr>
              <a:t>Alessio</a:t>
            </a:r>
            <a:endParaRPr lang="ko-KR" altLang="en-US" sz="1400" dirty="0">
              <a:solidFill>
                <a:schemeClr val="tx1">
                  <a:lumMod val="65000"/>
                  <a:lumOff val="35000"/>
                </a:schemeClr>
              </a:solidFill>
              <a:latin typeface="Arial" pitchFamily="34" charset="0"/>
              <a:cs typeface="Arial" pitchFamily="34" charset="0"/>
            </a:endParaRPr>
          </a:p>
        </p:txBody>
      </p:sp>
      <p:pic>
        <p:nvPicPr>
          <p:cNvPr id="9" name="Immagin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10" name="Im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4675414"/>
            <a:ext cx="1008112" cy="319346"/>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4603002"/>
            <a:ext cx="828600" cy="464170"/>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4288" y="4803998"/>
            <a:ext cx="925919" cy="241896"/>
          </a:xfrm>
          <a:prstGeom prst="rect">
            <a:avLst/>
          </a:prstGeom>
        </p:spPr>
      </p:pic>
      <p:pic>
        <p:nvPicPr>
          <p:cNvPr id="14" name="Immagin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2080" y="4675414"/>
            <a:ext cx="1355913" cy="573931"/>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Construct</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92500" lnSpcReduction="20000"/>
          </a:bodyPr>
          <a:lstStyle/>
          <a:p>
            <a:pPr marL="0" indent="0" algn="ctr">
              <a:buNone/>
            </a:pPr>
            <a:r>
              <a:rPr lang="it-IT" dirty="0"/>
              <a:t>Questa tecnica di costruzione del grafo         </a:t>
            </a:r>
            <a:r>
              <a:rPr lang="it-IT" dirty="0" err="1"/>
              <a:t>riassembla</a:t>
            </a:r>
            <a:r>
              <a:rPr lang="it-IT" dirty="0"/>
              <a:t> i vari nodi in maniera </a:t>
            </a:r>
            <a:r>
              <a:rPr lang="it-IT" dirty="0" err="1"/>
              <a:t>randomica</a:t>
            </a:r>
            <a:r>
              <a:rPr lang="it-IT" dirty="0"/>
              <a:t>:   ciò comporta che ad ogni persona venga     attribuito un numero di archi pari al numero  indicato dal grado di </a:t>
            </a:r>
            <a:r>
              <a:rPr lang="it-IT" dirty="0" err="1"/>
              <a:t>anonimizzazione</a:t>
            </a:r>
            <a:r>
              <a:rPr lang="it-IT" dirty="0"/>
              <a:t>         presente nel vettore sopra citato,                 tuttavia gli archi così generati non avranno    alcun riferimento con quelli presenti nel grafo originale non anonimizzato.</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90975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Priority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lnSpcReduction="10000"/>
          </a:bodyPr>
          <a:lstStyle/>
          <a:p>
            <a:pPr marL="0" indent="0" algn="ctr">
              <a:buNone/>
            </a:pPr>
            <a:r>
              <a:rPr lang="it-IT" sz="2400" dirty="0"/>
              <a:t>Questa tecnica di costruzione del grafo,</a:t>
            </a:r>
            <a:r>
              <a:rPr lang="it-IT" sz="2400" b="1" dirty="0"/>
              <a:t> </a:t>
            </a:r>
            <a:r>
              <a:rPr lang="it-IT" sz="2400" dirty="0"/>
              <a:t>viceversa, parte dal grafo originale e aggiunge solamente ad ogni nodo un numero di archi necessario a portarlo al nuovo grado di </a:t>
            </a:r>
            <a:r>
              <a:rPr lang="it-IT" sz="2400" dirty="0" err="1"/>
              <a:t>anonimizzazione</a:t>
            </a:r>
            <a:r>
              <a:rPr lang="it-IT" sz="2400" dirty="0"/>
              <a:t> precedentemente calcolato,            mantenendo una coerenza col grafo originale.             Dato che questa versione dell’algoritmo di costruzione   del grafo deve valutare per ogni nodo l’introduzione di  ogni possibile arco fino al raggiungimento del grado      richiesto per l’</a:t>
            </a:r>
            <a:r>
              <a:rPr lang="it-IT" sz="2400" dirty="0" err="1"/>
              <a:t>anonimizzazione</a:t>
            </a:r>
            <a:r>
              <a:rPr lang="it-IT" sz="2400" dirty="0"/>
              <a:t>, è atteso che la              complessità sia più elevata.</a:t>
            </a:r>
          </a:p>
          <a:p>
            <a:pPr marL="0" indent="0" algn="ctr">
              <a:buNone/>
            </a:pPr>
            <a:endParaRPr lang="it-IT" sz="2400" dirty="0"/>
          </a:p>
          <a:p>
            <a:pPr marL="0" indent="0" algn="ctr">
              <a:buNone/>
            </a:pPr>
            <a:endParaRPr lang="it-IT" sz="2400" dirty="0"/>
          </a:p>
        </p:txBody>
      </p:sp>
      <p:pic>
        <p:nvPicPr>
          <p:cNvPr id="4" name="Immagin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21357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Testing</a:t>
            </a:r>
            <a:endParaRPr lang="it-IT" dirty="0"/>
          </a:p>
        </p:txBody>
      </p:sp>
      <p:sp>
        <p:nvSpPr>
          <p:cNvPr id="3" name="Segnaposto contenuto 2"/>
          <p:cNvSpPr>
            <a:spLocks noGrp="1"/>
          </p:cNvSpPr>
          <p:nvPr>
            <p:ph idx="1"/>
          </p:nvPr>
        </p:nvSpPr>
        <p:spPr/>
        <p:txBody>
          <a:bodyPr>
            <a:normAutofit/>
          </a:bodyPr>
          <a:lstStyle/>
          <a:p>
            <a:pPr marL="0" indent="0" algn="ctr">
              <a:buNone/>
            </a:pPr>
            <a:r>
              <a:rPr lang="it-IT" sz="2400" dirty="0"/>
              <a:t>Per il </a:t>
            </a:r>
            <a:r>
              <a:rPr lang="it-IT" sz="2400" dirty="0" err="1"/>
              <a:t>testing</a:t>
            </a:r>
            <a:r>
              <a:rPr lang="it-IT" sz="2400" dirty="0"/>
              <a:t> abbiamo eseguito l’algoritmo su istanze di diverse dimensioni, in particolare da 100,300,750           (di quest’ultima due versioni, uno più denso e uno più   sparso),1000 e 2000 nodi, scrivendo un programma in     </a:t>
            </a:r>
            <a:r>
              <a:rPr lang="it-IT" sz="2400" dirty="0" err="1"/>
              <a:t>python</a:t>
            </a:r>
            <a:r>
              <a:rPr lang="it-IT" sz="2400" dirty="0"/>
              <a:t> che in maniera automatica anonimizza il grafo    sulle diverse istanze con valori di K crescenti utilizzando  le 4 combinazioni possibili delle tecniche proposte in     precedenza, e presentando i risultati (a livello di costo         e tempo) in maniera grafica, che presentiamo di seguito:</a:t>
            </a:r>
          </a:p>
          <a:p>
            <a:pPr marL="0" indent="0" algn="ctr">
              <a:buNone/>
            </a:pPr>
            <a:endParaRPr lang="it-IT" sz="2400" dirty="0"/>
          </a:p>
        </p:txBody>
      </p:sp>
      <p:pic>
        <p:nvPicPr>
          <p:cNvPr id="4" name="Immagine 3">
            <a:extLst>
              <a:ext uri="{FF2B5EF4-FFF2-40B4-BE49-F238E27FC236}">
                <a16:creationId xmlns:a16="http://schemas.microsoft.com/office/drawing/2014/main" id="{C6253586-9EFE-314E-8B11-B2B9249819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29378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 nodi, k da 3 a 30:</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6" name="Immagine 5">
            <a:extLst>
              <a:ext uri="{FF2B5EF4-FFF2-40B4-BE49-F238E27FC236}">
                <a16:creationId xmlns:a16="http://schemas.microsoft.com/office/drawing/2014/main" id="{1C306236-CC00-7647-92D5-B35B47F62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684" y="1620206"/>
            <a:ext cx="5688632" cy="3394472"/>
          </a:xfrm>
          <a:prstGeom prst="rect">
            <a:avLst/>
          </a:prstGeom>
        </p:spPr>
      </p:pic>
    </p:spTree>
    <p:extLst>
      <p:ext uri="{BB962C8B-B14F-4D97-AF65-F5344CB8AC3E}">
        <p14:creationId xmlns:p14="http://schemas.microsoft.com/office/powerpoint/2010/main" val="124757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300 nodi, k da 3 a 75:</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7" name="Immagine 6">
            <a:extLst>
              <a:ext uri="{FF2B5EF4-FFF2-40B4-BE49-F238E27FC236}">
                <a16:creationId xmlns:a16="http://schemas.microsoft.com/office/drawing/2014/main" id="{A441418F-23FF-5346-B922-35384CDCB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386" y="1646551"/>
            <a:ext cx="5707228" cy="3394472"/>
          </a:xfrm>
          <a:prstGeom prst="rect">
            <a:avLst/>
          </a:prstGeom>
        </p:spPr>
      </p:pic>
    </p:spTree>
    <p:extLst>
      <p:ext uri="{BB962C8B-B14F-4D97-AF65-F5344CB8AC3E}">
        <p14:creationId xmlns:p14="http://schemas.microsoft.com/office/powerpoint/2010/main" val="59198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(sparso), k da 3 a 100:</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6" name="Immagine 5">
            <a:extLst>
              <a:ext uri="{FF2B5EF4-FFF2-40B4-BE49-F238E27FC236}">
                <a16:creationId xmlns:a16="http://schemas.microsoft.com/office/drawing/2014/main" id="{91528184-72CB-764E-AF76-E970CF53B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092" y="1618210"/>
            <a:ext cx="5653815" cy="3394472"/>
          </a:xfrm>
          <a:prstGeom prst="rect">
            <a:avLst/>
          </a:prstGeom>
        </p:spPr>
      </p:pic>
    </p:spTree>
    <p:extLst>
      <p:ext uri="{BB962C8B-B14F-4D97-AF65-F5344CB8AC3E}">
        <p14:creationId xmlns:p14="http://schemas.microsoft.com/office/powerpoint/2010/main" val="374696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(denso), k da 3 a 100:</a:t>
            </a:r>
          </a:p>
          <a:p>
            <a:pPr marL="0" indent="0" algn="ctr">
              <a:buNone/>
            </a:pPr>
            <a:r>
              <a:rPr lang="it-IT" sz="2000" dirty="0"/>
              <a:t>(hardware: </a:t>
            </a:r>
            <a:r>
              <a:rPr lang="it-IT" sz="2000" dirty="0" err="1"/>
              <a:t>intel</a:t>
            </a:r>
            <a:r>
              <a:rPr lang="it-IT" sz="2000" dirty="0"/>
              <a:t> core  ?? , 8GB RAM)</a:t>
            </a:r>
          </a:p>
        </p:txBody>
      </p:sp>
      <p:pic>
        <p:nvPicPr>
          <p:cNvPr id="7" name="Immagine 6">
            <a:extLst>
              <a:ext uri="{FF2B5EF4-FFF2-40B4-BE49-F238E27FC236}">
                <a16:creationId xmlns:a16="http://schemas.microsoft.com/office/drawing/2014/main" id="{97C3AC0D-C308-DE49-B289-2466A91E9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273" y="1635646"/>
            <a:ext cx="6753454" cy="3318330"/>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5019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1000 nodi, k da 3 a 100:</a:t>
            </a:r>
          </a:p>
          <a:p>
            <a:pPr marL="0" indent="0" algn="ctr">
              <a:buNone/>
            </a:pPr>
            <a:r>
              <a:rPr lang="it-IT" sz="2000" dirty="0"/>
              <a:t>(hardware: </a:t>
            </a:r>
            <a:r>
              <a:rPr lang="it-IT" sz="2000" dirty="0" err="1"/>
              <a:t>intel</a:t>
            </a:r>
            <a:r>
              <a:rPr lang="it-IT" sz="2000" dirty="0"/>
              <a:t> core i7 2,40GHz , 8GB RAM)</a:t>
            </a:r>
          </a:p>
        </p:txBody>
      </p:sp>
      <p:pic>
        <p:nvPicPr>
          <p:cNvPr id="6" name="Immagine 5">
            <a:extLst>
              <a:ext uri="{FF2B5EF4-FFF2-40B4-BE49-F238E27FC236}">
                <a16:creationId xmlns:a16="http://schemas.microsoft.com/office/drawing/2014/main" id="{21A85A62-F1D3-7E4A-9612-54BAC294F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50430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2000 nodi, k da 3 a 100:</a:t>
            </a:r>
          </a:p>
          <a:p>
            <a:pPr marL="0" indent="0" algn="ctr">
              <a:buNone/>
            </a:pPr>
            <a:r>
              <a:rPr lang="it-IT" sz="2000" dirty="0"/>
              <a:t>(hardware: </a:t>
            </a:r>
            <a:r>
              <a:rPr lang="it-IT" sz="2000" dirty="0" err="1"/>
              <a:t>intel</a:t>
            </a:r>
            <a:r>
              <a:rPr lang="it-IT" sz="2000" dirty="0"/>
              <a:t> core i7 2,40GHz , 8GB RAM)</a:t>
            </a:r>
          </a:p>
        </p:txBody>
      </p:sp>
      <p:pic>
        <p:nvPicPr>
          <p:cNvPr id="7" name="Immagine 6">
            <a:extLst>
              <a:ext uri="{FF2B5EF4-FFF2-40B4-BE49-F238E27FC236}">
                <a16:creationId xmlns:a16="http://schemas.microsoft.com/office/drawing/2014/main" id="{BFC88322-0986-0F42-B06B-EF278F7D7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3702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85000" lnSpcReduction="20000"/>
          </a:bodyPr>
          <a:lstStyle/>
          <a:p>
            <a:pPr marL="0" indent="0" algn="ctr">
              <a:buNone/>
            </a:pPr>
            <a:r>
              <a:rPr lang="it-IT" dirty="0"/>
              <a:t>Analizzando i risultati prodotti dagli script si evince che a livello computazionale il carico comportato  dall’esecuzione dell’algoritmo di </a:t>
            </a:r>
            <a:r>
              <a:rPr lang="it-IT" dirty="0" err="1"/>
              <a:t>anonimizzazione</a:t>
            </a:r>
            <a:r>
              <a:rPr lang="it-IT" dirty="0"/>
              <a:t>  DP risulta nettamente superiore rispetto alla computazione prodotta tramite l’algoritmo </a:t>
            </a:r>
            <a:r>
              <a:rPr lang="it-IT" dirty="0" err="1"/>
              <a:t>greedy</a:t>
            </a:r>
            <a:r>
              <a:rPr lang="it-IT" dirty="0"/>
              <a:t>,        indipendentemente dalla tecnica di costruzione del grafo scelto. Per quanto riguarda i costi ottenuti, i risultati avvalorano la tesi esposta nel </a:t>
            </a:r>
            <a:r>
              <a:rPr lang="it-IT" dirty="0" err="1"/>
              <a:t>paper</a:t>
            </a:r>
            <a:r>
              <a:rPr lang="it-IT" dirty="0"/>
              <a:t>,        evidenziando il fatto che l’algoritmo DP produce in ogni caso soluzioni migliori.</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8795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lumMod val="50000"/>
                  </a:schemeClr>
                </a:solidFill>
                <a:latin typeface="+mj-lt"/>
              </a:rPr>
              <a:t>Obiettivo</a:t>
            </a:r>
          </a:p>
        </p:txBody>
      </p:sp>
      <p:sp>
        <p:nvSpPr>
          <p:cNvPr id="3" name="Segnaposto contenuto 2"/>
          <p:cNvSpPr>
            <a:spLocks noGrp="1"/>
          </p:cNvSpPr>
          <p:nvPr>
            <p:ph idx="1"/>
          </p:nvPr>
        </p:nvSpPr>
        <p:spPr>
          <a:xfrm>
            <a:off x="179512" y="1707654"/>
            <a:ext cx="8712968" cy="2890416"/>
          </a:xfrm>
        </p:spPr>
        <p:txBody>
          <a:bodyPr>
            <a:normAutofit/>
          </a:bodyPr>
          <a:lstStyle/>
          <a:p>
            <a:pPr marL="0" indent="0" algn="ctr">
              <a:buNone/>
            </a:pPr>
            <a:r>
              <a:rPr lang="it-IT" dirty="0"/>
              <a:t>Implementare</a:t>
            </a:r>
            <a:r>
              <a:rPr lang="en-GB" dirty="0"/>
              <a:t> </a:t>
            </a:r>
            <a:r>
              <a:rPr lang="en-GB" dirty="0" err="1"/>
              <a:t>l’algoritmo</a:t>
            </a:r>
            <a:r>
              <a:rPr lang="en-GB" dirty="0"/>
              <a:t> </a:t>
            </a:r>
            <a:r>
              <a:rPr lang="en-GB" dirty="0" err="1"/>
              <a:t>descritto</a:t>
            </a:r>
            <a:r>
              <a:rPr lang="en-GB" dirty="0"/>
              <a:t> dal paper </a:t>
            </a:r>
            <a:r>
              <a:rPr lang="en-GB" dirty="0" err="1">
                <a:solidFill>
                  <a:srgbClr val="FF0000"/>
                </a:solidFill>
              </a:rPr>
              <a:t>T</a:t>
            </a:r>
            <a:r>
              <a:rPr lang="en-GB" i="1" dirty="0" err="1">
                <a:solidFill>
                  <a:srgbClr val="FF0000"/>
                </a:solidFill>
              </a:rPr>
              <a:t>owards_Identity_Anonymization_on_Graphs</a:t>
            </a:r>
            <a:endParaRPr lang="en-GB" i="1" dirty="0">
              <a:solidFill>
                <a:srgbClr val="FF0000"/>
              </a:solidFill>
            </a:endParaRPr>
          </a:p>
          <a:p>
            <a:pPr marL="0" indent="0" algn="ctr">
              <a:buNone/>
            </a:pPr>
            <a:r>
              <a:rPr lang="en-GB" dirty="0" err="1"/>
              <a:t>verificandone</a:t>
            </a:r>
            <a:r>
              <a:rPr lang="en-GB" dirty="0"/>
              <a:t> </a:t>
            </a:r>
            <a:r>
              <a:rPr lang="en-GB" dirty="0" err="1"/>
              <a:t>ed</a:t>
            </a:r>
            <a:r>
              <a:rPr lang="en-GB" dirty="0"/>
              <a:t> </a:t>
            </a:r>
            <a:r>
              <a:rPr lang="en-GB" dirty="0" err="1"/>
              <a:t>analizzandone</a:t>
            </a:r>
            <a:r>
              <a:rPr lang="en-GB" dirty="0"/>
              <a:t> I </a:t>
            </a:r>
            <a:r>
              <a:rPr lang="en-GB" dirty="0" err="1"/>
              <a:t>risultati</a:t>
            </a:r>
            <a:r>
              <a:rPr lang="en-GB" dirty="0"/>
              <a:t> </a:t>
            </a:r>
          </a:p>
          <a:p>
            <a:pPr marL="0" indent="0" algn="ctr">
              <a:buNone/>
            </a:pPr>
            <a:r>
              <a:rPr lang="en-GB" dirty="0" err="1"/>
              <a:t>prodotti</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36003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sz="2400" dirty="0"/>
              <a:t>Tuttavia va tenuto conto del </a:t>
            </a:r>
            <a:r>
              <a:rPr lang="it-IT" sz="2400" dirty="0" err="1"/>
              <a:t>trade</a:t>
            </a:r>
            <a:r>
              <a:rPr lang="it-IT" sz="2400" dirty="0"/>
              <a:t>-off tra tempi di         esecuzione e reale risparmio in termini di costi: su istanze di dimensione superiori al migliaio di nodi la differenza  di costo per lo stesso data set anonimizzato con lo        stesso parametro k varia nell’ordine di un migliaio mentre invece le differenze nei tempi di produzione del grafo    anonimizzato incrementa fino a raddoppiare nella media i tempi</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02936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77500" lnSpcReduction="20000"/>
          </a:bodyPr>
          <a:lstStyle/>
          <a:p>
            <a:pPr marL="0" indent="0" algn="ctr">
              <a:buNone/>
            </a:pPr>
            <a:r>
              <a:rPr lang="it-IT" dirty="0"/>
              <a:t>Inoltre possiamo concludere che l’algoritmo di           costruzione del grafo anonimizzato </a:t>
            </a:r>
            <a:r>
              <a:rPr lang="it-IT" i="1" dirty="0" err="1"/>
              <a:t>construct</a:t>
            </a:r>
            <a:r>
              <a:rPr lang="it-IT" i="1" dirty="0"/>
              <a:t> </a:t>
            </a:r>
            <a:r>
              <a:rPr lang="it-IT" dirty="0"/>
              <a:t>produce un a soluzione in tempi molto ristretti, tuttavia non mantiene coerenza col grafo originale introducendo        molto rumore e rendendo la soluzione poco utile ad   analisi successive.</a:t>
            </a:r>
          </a:p>
          <a:p>
            <a:pPr marL="0" indent="0" algn="ctr">
              <a:buNone/>
            </a:pPr>
            <a:r>
              <a:rPr lang="it-IT" dirty="0"/>
              <a:t>Per contro, l’algoritmo </a:t>
            </a:r>
            <a:r>
              <a:rPr lang="it-IT" i="1" dirty="0" err="1"/>
              <a:t>priority</a:t>
            </a:r>
            <a:r>
              <a:rPr lang="it-IT" i="1" dirty="0"/>
              <a:t> </a:t>
            </a:r>
            <a:r>
              <a:rPr lang="it-IT" dirty="0"/>
              <a:t>mantiene coerenza col  grafo originale al prezzo di un onere computazionale  decisamente più alto, crescente con la dimensione     dell’istanza.</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42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47500" lnSpcReduction="20000"/>
          </a:bodyPr>
          <a:lstStyle/>
          <a:p>
            <a:pPr marL="0" indent="0" algn="ctr">
              <a:buNone/>
            </a:pPr>
            <a:r>
              <a:rPr lang="it-IT" dirty="0"/>
              <a:t>In conclusione l’algoritmo migliore dipende dalle necessità di chi deve manipolare             successivamente il grafo anonimizzato:</a:t>
            </a:r>
          </a:p>
          <a:p>
            <a:pPr lvl="0" algn="just"/>
            <a:r>
              <a:rPr lang="it-IT" dirty="0"/>
              <a:t>Nel caso di frequenti analisi su data set estesi è consigliabile l’utilizzo di una               combinazione </a:t>
            </a:r>
            <a:r>
              <a:rPr lang="it-IT" b="1" dirty="0"/>
              <a:t>DP – </a:t>
            </a:r>
            <a:r>
              <a:rPr lang="it-IT" b="1" dirty="0" err="1"/>
              <a:t>Construct</a:t>
            </a:r>
            <a:r>
              <a:rPr lang="it-IT" b="1" dirty="0"/>
              <a:t> </a:t>
            </a:r>
            <a:r>
              <a:rPr lang="it-IT" dirty="0"/>
              <a:t>per non incombere in tempi computazionali troppo        elevati mantenendo un costo di </a:t>
            </a:r>
            <a:r>
              <a:rPr lang="it-IT" dirty="0" err="1"/>
              <a:t>anonimizzazione</a:t>
            </a:r>
            <a:r>
              <a:rPr lang="it-IT" dirty="0"/>
              <a:t> ottimo</a:t>
            </a:r>
          </a:p>
          <a:p>
            <a:pPr lvl="0" algn="just"/>
            <a:r>
              <a:rPr lang="it-IT" dirty="0"/>
              <a:t>Nel caso di dati molto affidabili e coerenti con il grafo di provenienza, la scelta            consigliata dai dati ottenuti risulta essere l’utilizzo della combinazione </a:t>
            </a:r>
            <a:r>
              <a:rPr lang="it-IT" b="1" dirty="0" err="1"/>
              <a:t>Greedy</a:t>
            </a:r>
            <a:r>
              <a:rPr lang="it-IT" b="1" dirty="0"/>
              <a:t> – </a:t>
            </a:r>
            <a:r>
              <a:rPr lang="it-IT" b="1" dirty="0" err="1"/>
              <a:t>Priority</a:t>
            </a:r>
            <a:r>
              <a:rPr lang="it-IT" b="1" dirty="0"/>
              <a:t> </a:t>
            </a:r>
            <a:r>
              <a:rPr lang="it-IT" dirty="0"/>
              <a:t>che conferisce tempi medi di esecuzione leggermente più alti di quelli ottenuti con il    caso precedente, introducendo però la coerenza dei dati.</a:t>
            </a:r>
          </a:p>
          <a:p>
            <a:pPr lvl="0" algn="just"/>
            <a:r>
              <a:rPr lang="it-IT" dirty="0"/>
              <a:t>Per </a:t>
            </a:r>
            <a:r>
              <a:rPr lang="it-IT" dirty="0" err="1"/>
              <a:t>anonimizzazioni</a:t>
            </a:r>
            <a:r>
              <a:rPr lang="it-IT" dirty="0"/>
              <a:t> rapide su data set molto estesi (utile ad esempio per un web        service) la soluzione migliore risulta essere la combinazione </a:t>
            </a:r>
            <a:r>
              <a:rPr lang="it-IT" b="1" dirty="0" err="1"/>
              <a:t>Greedy</a:t>
            </a:r>
            <a:r>
              <a:rPr lang="it-IT" b="1" dirty="0"/>
              <a:t> – </a:t>
            </a:r>
            <a:r>
              <a:rPr lang="it-IT" b="1" dirty="0" err="1"/>
              <a:t>Construct</a:t>
            </a:r>
            <a:r>
              <a:rPr lang="it-IT" dirty="0"/>
              <a:t>.</a:t>
            </a:r>
          </a:p>
          <a:p>
            <a:pPr lvl="0" algn="just"/>
            <a:r>
              <a:rPr lang="it-IT" dirty="0"/>
              <a:t>Per la massima precisione e coerenza dei dati è necessario utilizzare </a:t>
            </a:r>
            <a:r>
              <a:rPr lang="it-IT" b="1" dirty="0"/>
              <a:t>DP – </a:t>
            </a:r>
            <a:r>
              <a:rPr lang="it-IT" b="1" dirty="0" err="1"/>
              <a:t>Priority</a:t>
            </a:r>
            <a:r>
              <a:rPr lang="it-IT" b="1" dirty="0"/>
              <a:t> </a:t>
            </a:r>
            <a:r>
              <a:rPr lang="it-IT"/>
              <a:t>al     costo </a:t>
            </a:r>
            <a:r>
              <a:rPr lang="it-IT" dirty="0"/>
              <a:t>di tempi di esecuzione molto elevati su istanze anche non estremamente estese.</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98245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Dato un grafo non anonimizzato l’algoritmo anonimizza secondo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61350" y="3363725"/>
            <a:ext cx="2068771"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Greedy</a:t>
            </a:r>
            <a:endParaRPr lang="it-IT" sz="3200" dirty="0"/>
          </a:p>
        </p:txBody>
      </p:sp>
      <p:sp>
        <p:nvSpPr>
          <p:cNvPr id="11" name="CasellaDiTesto 10"/>
          <p:cNvSpPr txBox="1"/>
          <p:nvPr/>
        </p:nvSpPr>
        <p:spPr>
          <a:xfrm>
            <a:off x="3851920" y="3349596"/>
            <a:ext cx="4607928"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Dynamic Programming</a:t>
            </a:r>
            <a:endParaRPr lang="it-IT" sz="3200" dirty="0"/>
          </a:p>
        </p:txBody>
      </p:sp>
      <p:pic>
        <p:nvPicPr>
          <p:cNvPr id="15" name="Immagin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52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Per ciascun tipo di </a:t>
            </a:r>
            <a:r>
              <a:rPr lang="it-IT" dirty="0" err="1"/>
              <a:t>anonimizzazione</a:t>
            </a:r>
            <a:r>
              <a:rPr lang="it-IT" dirty="0"/>
              <a:t> vengono </a:t>
            </a:r>
            <a:r>
              <a:rPr lang="it-IT" dirty="0" err="1"/>
              <a:t>vengono</a:t>
            </a:r>
            <a:r>
              <a:rPr lang="it-IT" dirty="0"/>
              <a:t> costruiti i grafi utilizzando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212937" y="3363725"/>
            <a:ext cx="1965603"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Construct</a:t>
            </a:r>
            <a:endParaRPr lang="it-IT" sz="3200" dirty="0"/>
          </a:p>
        </p:txBody>
      </p:sp>
      <p:sp>
        <p:nvSpPr>
          <p:cNvPr id="11" name="CasellaDiTesto 10"/>
          <p:cNvSpPr txBox="1"/>
          <p:nvPr/>
        </p:nvSpPr>
        <p:spPr>
          <a:xfrm>
            <a:off x="5397120" y="3349596"/>
            <a:ext cx="1517531"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Priority</a:t>
            </a:r>
            <a:endParaRPr lang="it-IT" sz="3200" dirty="0"/>
          </a:p>
        </p:txBody>
      </p:sp>
      <p:pic>
        <p:nvPicPr>
          <p:cNvPr id="12" name="Immagin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9848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 calcmode="lin" valueType="num">
                                      <p:cBhvr additive="base">
                                        <p:cTn id="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 calcmode="lin" valueType="num">
                                      <p:cBhvr additive="base">
                                        <p:cTn id="3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anonimizzazione</a:t>
            </a:r>
            <a:r>
              <a:rPr lang="en-GB" dirty="0">
                <a:solidFill>
                  <a:schemeClr val="bg1">
                    <a:lumMod val="50000"/>
                  </a:schemeClr>
                </a:solidFill>
                <a:latin typeface="+mj-lt"/>
              </a:rPr>
              <a:t> </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323528" y="1200151"/>
            <a:ext cx="8363272" cy="3394472"/>
          </a:xfrm>
        </p:spPr>
        <p:txBody>
          <a:bodyPr anchor="ctr">
            <a:normAutofit/>
          </a:bodyPr>
          <a:lstStyle/>
          <a:p>
            <a:pPr marL="0" indent="0" algn="ctr">
              <a:buNone/>
            </a:pPr>
            <a:r>
              <a:rPr lang="it-IT" dirty="0"/>
              <a:t>I grafi sono stati anonimizzati in maniera</a:t>
            </a:r>
          </a:p>
          <a:p>
            <a:pPr marL="0" indent="0" algn="ctr">
              <a:buNone/>
            </a:pPr>
            <a:r>
              <a:rPr lang="it-IT" dirty="0"/>
              <a:t>incrementale su K secondo i seguenti </a:t>
            </a:r>
          </a:p>
          <a:p>
            <a:pPr marL="0" indent="0" algn="ctr">
              <a:buNone/>
            </a:pPr>
            <a:r>
              <a:rPr lang="it-IT" dirty="0"/>
              <a:t>algoritmi implementati in Java</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1282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a:solidFill>
                  <a:schemeClr val="bg1">
                    <a:lumMod val="50000"/>
                  </a:schemeClr>
                </a:solidFill>
                <a:latin typeface="+mj-lt"/>
              </a:rPr>
              <a:t>Dynamic Programming</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1044624" y="-3980978"/>
            <a:ext cx="8229600" cy="3394472"/>
          </a:xfrm>
        </p:spPr>
        <p:txBody>
          <a:bodyPr>
            <a:normAutofit/>
          </a:bodyPr>
          <a:lstStyle/>
          <a:p>
            <a:pPr marL="0" indent="0" algn="just">
              <a:buNone/>
            </a:pPr>
            <a:r>
              <a:rPr lang="it-IT" dirty="0"/>
              <a:t>L’algoritmo valuta ad ogni passo se sia conveniente creare un nuovo cluster o unire il nodo considerato a questo passo al cluster precedente. </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
        <p:nvSpPr>
          <p:cNvPr id="6" name="Segnaposto contenuto 2"/>
          <p:cNvSpPr txBox="1">
            <a:spLocks/>
          </p:cNvSpPr>
          <p:nvPr/>
        </p:nvSpPr>
        <p:spPr>
          <a:xfrm>
            <a:off x="179512" y="1059582"/>
            <a:ext cx="8640960" cy="3767778"/>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t-IT" dirty="0"/>
              <a:t>L’algoritmo valuta per ogni nodo se</a:t>
            </a:r>
          </a:p>
          <a:p>
            <a:pPr marL="0" indent="0" algn="ctr">
              <a:buNone/>
            </a:pPr>
            <a:endParaRPr lang="en-GB" dirty="0"/>
          </a:p>
          <a:p>
            <a:pPr marL="0" indent="0">
              <a:buFont typeface="Arial" pitchFamily="34" charset="0"/>
              <a:buNone/>
            </a:pPr>
            <a:endParaRPr lang="it-IT" dirty="0"/>
          </a:p>
          <a:p>
            <a:pPr marL="0" indent="0">
              <a:buNone/>
            </a:pPr>
            <a:endParaRPr lang="it-IT" dirty="0"/>
          </a:p>
        </p:txBody>
      </p:sp>
      <p:sp>
        <p:nvSpPr>
          <p:cNvPr id="7" name="Freccia a sinistra 6"/>
          <p:cNvSpPr/>
          <p:nvPr/>
        </p:nvSpPr>
        <p:spPr>
          <a:xfrm rot="19367332">
            <a:off x="2708322" y="214885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sinistra 7"/>
          <p:cNvSpPr/>
          <p:nvPr/>
        </p:nvSpPr>
        <p:spPr>
          <a:xfrm rot="13151535">
            <a:off x="4610134" y="216408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43992" y="2948552"/>
            <a:ext cx="3779936" cy="2062103"/>
          </a:xfrm>
          <a:prstGeom prst="rect">
            <a:avLst/>
          </a:prstGeom>
          <a:noFill/>
        </p:spPr>
        <p:txBody>
          <a:bodyPr wrap="square" rtlCol="0">
            <a:spAutoFit/>
          </a:bodyPr>
          <a:lstStyle/>
          <a:p>
            <a:pPr algn="ctr"/>
            <a:r>
              <a:rPr lang="it-IT" sz="3200" dirty="0" err="1"/>
              <a:t>conveniene</a:t>
            </a:r>
            <a:r>
              <a:rPr lang="it-IT" sz="3200" dirty="0"/>
              <a:t> creare un nuovo cluster a partire da quel </a:t>
            </a:r>
          </a:p>
          <a:p>
            <a:pPr algn="ctr"/>
            <a:r>
              <a:rPr lang="it-IT" sz="3200" dirty="0"/>
              <a:t>nodo</a:t>
            </a:r>
          </a:p>
        </p:txBody>
      </p:sp>
      <p:sp>
        <p:nvSpPr>
          <p:cNvPr id="10" name="CasellaDiTesto 9"/>
          <p:cNvSpPr txBox="1"/>
          <p:nvPr/>
        </p:nvSpPr>
        <p:spPr>
          <a:xfrm>
            <a:off x="4124498" y="2948552"/>
            <a:ext cx="4093724" cy="1569660"/>
          </a:xfrm>
          <a:prstGeom prst="rect">
            <a:avLst/>
          </a:prstGeom>
          <a:noFill/>
        </p:spPr>
        <p:txBody>
          <a:bodyPr wrap="square" rtlCol="0">
            <a:spAutoFit/>
          </a:bodyPr>
          <a:lstStyle/>
          <a:p>
            <a:pPr algn="ctr"/>
            <a:r>
              <a:rPr lang="it-IT" sz="3200" dirty="0"/>
              <a:t>unire il nodo considerato a questo passo al cluster precedente</a:t>
            </a:r>
          </a:p>
        </p:txBody>
      </p:sp>
    </p:spTree>
    <p:extLst>
      <p:ext uri="{BB962C8B-B14F-4D97-AF65-F5344CB8AC3E}">
        <p14:creationId xmlns:p14="http://schemas.microsoft.com/office/powerpoint/2010/main" val="31021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allAtOnce"/>
      <p:bldP spid="1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Dynamic Programming</a:t>
            </a:r>
            <a:endParaRPr lang="it-IT" dirty="0"/>
          </a:p>
        </p:txBody>
      </p:sp>
      <p:sp>
        <p:nvSpPr>
          <p:cNvPr id="4" name="Segnaposto contenuto 2"/>
          <p:cNvSpPr txBox="1">
            <a:spLocks/>
          </p:cNvSpPr>
          <p:nvPr/>
        </p:nvSpPr>
        <p:spPr>
          <a:xfrm>
            <a:off x="323528" y="1923678"/>
            <a:ext cx="822960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Vengono valutate tutte le possibili </a:t>
            </a:r>
          </a:p>
          <a:p>
            <a:pPr marL="0" indent="0" algn="ctr">
              <a:buFont typeface="Arial" pitchFamily="34" charset="0"/>
              <a:buNone/>
            </a:pPr>
            <a:r>
              <a:rPr lang="it-IT" dirty="0"/>
              <a:t>combinazioni di cluster scegliendo quella a costo minore</a:t>
            </a:r>
          </a:p>
          <a:p>
            <a:pPr marL="0" indent="0">
              <a:buNone/>
            </a:pPr>
            <a:endParaRPr lang="it-IT" dirty="0"/>
          </a:p>
        </p:txBody>
      </p:sp>
    </p:spTree>
    <p:extLst>
      <p:ext uri="{BB962C8B-B14F-4D97-AF65-F5344CB8AC3E}">
        <p14:creationId xmlns:p14="http://schemas.microsoft.com/office/powerpoint/2010/main" val="378475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Greedy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wrap="square">
            <a:normAutofit fontScale="70000" lnSpcReduction="20000"/>
          </a:bodyPr>
          <a:lstStyle/>
          <a:p>
            <a:pPr marL="0" indent="0" algn="ctr">
              <a:buNone/>
            </a:pPr>
            <a:r>
              <a:rPr lang="it-IT" dirty="0"/>
              <a:t>Questa variante utilizza un approccio più semplice andando a</a:t>
            </a:r>
          </a:p>
          <a:p>
            <a:pPr marL="0" indent="0" algn="ctr">
              <a:buNone/>
            </a:pPr>
            <a:r>
              <a:rPr lang="it-IT" dirty="0"/>
              <a:t> considerare per ogni nodo da inserire </a:t>
            </a:r>
          </a:p>
          <a:p>
            <a:pPr marL="0" indent="0" algn="ctr">
              <a:buNone/>
            </a:pPr>
            <a:r>
              <a:rPr lang="it-IT" dirty="0"/>
              <a:t>nel grafo anonimizzato il singolo costo di unione </a:t>
            </a:r>
          </a:p>
          <a:p>
            <a:pPr marL="0" indent="0" algn="ctr">
              <a:buNone/>
            </a:pPr>
            <a:r>
              <a:rPr lang="it-IT" dirty="0"/>
              <a:t>all’ultimo cluster confrontandolo con quello di </a:t>
            </a:r>
          </a:p>
          <a:p>
            <a:pPr marL="0" indent="0" algn="ctr">
              <a:buNone/>
            </a:pPr>
            <a:r>
              <a:rPr lang="it-IT" dirty="0"/>
              <a:t>creazione di un nuovo cluster. Questa variante </a:t>
            </a:r>
          </a:p>
          <a:p>
            <a:pPr marL="0" indent="0" algn="ctr">
              <a:buNone/>
            </a:pPr>
            <a:r>
              <a:rPr lang="it-IT" dirty="0"/>
              <a:t>ovviamente non esplora tutte le combinazioni possibili e non</a:t>
            </a:r>
          </a:p>
          <a:p>
            <a:pPr marL="0" indent="0" algn="ctr">
              <a:buNone/>
            </a:pPr>
            <a:r>
              <a:rPr lang="it-IT" dirty="0"/>
              <a:t>  tenendo memoria degli ottimi locali per i singoli cluster </a:t>
            </a:r>
          </a:p>
          <a:p>
            <a:pPr marL="0" indent="0" algn="ctr">
              <a:buNone/>
            </a:pPr>
            <a:r>
              <a:rPr lang="it-IT" dirty="0"/>
              <a:t>trovati e genera quindi soluzioni sub ottime rispetto al DP per</a:t>
            </a:r>
          </a:p>
          <a:p>
            <a:pPr marL="0" indent="0" algn="ctr">
              <a:buNone/>
            </a:pPr>
            <a:r>
              <a:rPr lang="it-IT" dirty="0"/>
              <a:t> quanto riguarda i costi di </a:t>
            </a:r>
            <a:r>
              <a:rPr lang="it-IT" dirty="0" err="1"/>
              <a:t>anonimizzazione</a:t>
            </a:r>
            <a:r>
              <a:rPr lang="it-IT" dirty="0"/>
              <a:t>.</a:t>
            </a:r>
          </a:p>
          <a:p>
            <a:pPr algn="ct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04906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costruzione</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dirty="0"/>
              <a:t>Entrambe le tecniche proposte utilizzano il vettore dei gradi generato da una delle    due tecniche di </a:t>
            </a:r>
            <a:r>
              <a:rPr lang="it-IT" dirty="0" err="1"/>
              <a:t>anonimizzazione</a:t>
            </a:r>
            <a:r>
              <a:rPr lang="it-IT" dirty="0"/>
              <a:t> viste      precedentemente per ricreare una versione del grafo che rispetti il vincolo di            </a:t>
            </a:r>
            <a:r>
              <a:rPr lang="it-IT" dirty="0" err="1"/>
              <a:t>anonimizzazione</a:t>
            </a:r>
            <a:r>
              <a:rPr lang="it-IT" dirty="0"/>
              <a:t> K.</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661557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TotalTime>
  <Words>1018</Words>
  <Application>Microsoft Macintosh PowerPoint</Application>
  <PresentationFormat>Presentazione su schermo (16:9)</PresentationFormat>
  <Paragraphs>90</Paragraphs>
  <Slides>22</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맑은 고딕</vt:lpstr>
      <vt:lpstr>Arial</vt:lpstr>
      <vt:lpstr>Calibri</vt:lpstr>
      <vt:lpstr>Office Theme</vt:lpstr>
      <vt:lpstr>Presentazione standard di PowerPoint</vt:lpstr>
      <vt:lpstr>Obiettivo</vt:lpstr>
      <vt:lpstr>Presentazione algoritmo</vt:lpstr>
      <vt:lpstr>Presentazione algoritmo</vt:lpstr>
      <vt:lpstr>Tecniche di anonimizzazione </vt:lpstr>
      <vt:lpstr>Dynamic Programming</vt:lpstr>
      <vt:lpstr>Dynamic Programming</vt:lpstr>
      <vt:lpstr>Greedy</vt:lpstr>
      <vt:lpstr>Tecniche di costruzione</vt:lpstr>
      <vt:lpstr>Construct</vt:lpstr>
      <vt:lpstr>Priority</vt:lpstr>
      <vt:lpstr>Testing</vt:lpstr>
      <vt:lpstr>Risultati</vt:lpstr>
      <vt:lpstr>Risultati</vt:lpstr>
      <vt:lpstr>Risultati</vt:lpstr>
      <vt:lpstr>Risultati</vt:lpstr>
      <vt:lpstr>Risultati</vt:lpstr>
      <vt:lpstr>Risultati</vt:lpstr>
      <vt:lpstr>Conclusioni</vt:lpstr>
      <vt:lpstr>Conclusioni</vt:lpstr>
      <vt:lpstr>Conclusioni</vt:lpstr>
      <vt:lpstr>Conclusioni</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Vincenzo Caliendo</cp:lastModifiedBy>
  <cp:revision>48</cp:revision>
  <dcterms:created xsi:type="dcterms:W3CDTF">2014-04-01T16:27:38Z</dcterms:created>
  <dcterms:modified xsi:type="dcterms:W3CDTF">2019-03-07T13:50:38Z</dcterms:modified>
</cp:coreProperties>
</file>