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8" r:id="rId4"/>
    <p:sldId id="259" r:id="rId5"/>
    <p:sldId id="266" r:id="rId6"/>
    <p:sldId id="269" r:id="rId7"/>
    <p:sldId id="281" r:id="rId8"/>
    <p:sldId id="284" r:id="rId9"/>
    <p:sldId id="282" r:id="rId10"/>
    <p:sldId id="280" r:id="rId11"/>
    <p:sldId id="261" r:id="rId12"/>
    <p:sldId id="267" r:id="rId13"/>
    <p:sldId id="262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77" r:id="rId24"/>
    <p:sldId id="278" r:id="rId25"/>
    <p:sldId id="279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Gilardi" initials="AG" lastIdx="4" clrIdx="0">
    <p:extLst>
      <p:ext uri="{19B8F6BF-5375-455C-9EA6-DF929625EA0E}">
        <p15:presenceInfo xmlns:p15="http://schemas.microsoft.com/office/powerpoint/2012/main" userId="S-1-12-1-416434936-1257934124-2827684486-2471108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BA9C-7E3A-45A7-8C8D-6162147F030B}" v="790" dt="2019-03-14T16:19:10.455"/>
    <p1510:client id="{2EE172F5-1581-ADA4-F99B-300CD6C88063}" v="58" dt="2019-03-14T15:44:05.301"/>
    <p1510:client id="{35A4603D-76DC-37E8-9F43-8747B071C77F}" v="37" dt="2019-03-14T11:17:27.226"/>
    <p1510:client id="{8AA02FEC-AB14-4109-B76C-C10B11DA5FCE}" v="55" dt="2019-03-14T10:37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3878" autoAdjust="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BA7C1-22AE-0645-AD7C-34C9095A0266}" type="datetimeFigureOut">
              <a:rPr lang="it-IT" smtClean="0"/>
              <a:t>15/03/2019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09A9-B521-EB4C-B992-CAA49A2F48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8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70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Analizzando i risultati prodotti dagli script si evince che a livello computazionale il carico comportato  dall’esecuzione dell’algoritmo di </a:t>
            </a:r>
            <a:r>
              <a:rPr lang="it-IT" dirty="0" err="1"/>
              <a:t>anonimizzazione</a:t>
            </a:r>
            <a:r>
              <a:rPr lang="it-IT" dirty="0"/>
              <a:t>  DP risulta nettamente superiore rispetto alla computazione prodotta tramite l’algoritmo </a:t>
            </a:r>
            <a:r>
              <a:rPr lang="it-IT" dirty="0" err="1"/>
              <a:t>greedy</a:t>
            </a:r>
            <a:r>
              <a:rPr lang="it-IT" dirty="0"/>
              <a:t>, indipendentemente dalla tecnica di costruzione del grafo scelto. Per quanto riguarda i costi ottenuti, i risultati avvalorano la tesi esposta nel paper, evidenziando il fatto che l’algoritmo DP produce in ogni caso soluzioni migliori.</a:t>
            </a:r>
          </a:p>
          <a:p>
            <a:pPr marL="0" indent="0" algn="ctr">
              <a:buNone/>
            </a:pPr>
            <a:endParaRPr lang="it-IT" sz="105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9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it-IT" dirty="0"/>
          </a:p>
          <a:p>
            <a:pPr marL="0" indent="0" algn="ctr">
              <a:buNone/>
            </a:pPr>
            <a:r>
              <a:rPr lang="it-IT" dirty="0"/>
              <a:t>Inoltre possiamo concludere che l’algoritmo di           costruzione del grafo anonimizzato </a:t>
            </a:r>
            <a:r>
              <a:rPr lang="it-IT" i="1" dirty="0" err="1"/>
              <a:t>construct</a:t>
            </a:r>
            <a:r>
              <a:rPr lang="it-IT" i="1" dirty="0"/>
              <a:t> </a:t>
            </a:r>
            <a:r>
              <a:rPr lang="it-IT" dirty="0"/>
              <a:t>produce una soluzione in tempi molto ristretti, tuttavia non mantiene coerenza col grafo originale, introducendo        molto rumore e rendendo la soluzione poco utile per   analisi successive.</a:t>
            </a:r>
          </a:p>
          <a:p>
            <a:pPr marL="0" indent="0" algn="ctr">
              <a:buNone/>
            </a:pPr>
            <a:r>
              <a:rPr lang="it-IT" dirty="0"/>
              <a:t>Per contro, l’algoritmo </a:t>
            </a:r>
            <a:r>
              <a:rPr lang="it-IT" i="1" dirty="0" err="1"/>
              <a:t>priority</a:t>
            </a:r>
            <a:r>
              <a:rPr lang="it-IT" i="1" dirty="0"/>
              <a:t> </a:t>
            </a:r>
            <a:r>
              <a:rPr lang="it-IT" dirty="0"/>
              <a:t>mantiene coerenza col  grafo originale al prezzo di un onere computazionale  decisamente più alto, crescente con la dimensione     dell’istanza.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6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6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4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Questa variante utilizza un approccio più semplice, andando a</a:t>
            </a:r>
          </a:p>
          <a:p>
            <a:pPr marL="0" indent="0" algn="ctr">
              <a:buNone/>
            </a:pPr>
            <a:r>
              <a:rPr lang="it-IT" dirty="0"/>
              <a:t> considerare per ogni nodo da inserire </a:t>
            </a:r>
          </a:p>
          <a:p>
            <a:pPr marL="0" indent="0" algn="ctr">
              <a:buNone/>
            </a:pPr>
            <a:r>
              <a:rPr lang="it-IT" dirty="0"/>
              <a:t>nel grafo anonimizzato il singolo costo di unione </a:t>
            </a:r>
          </a:p>
          <a:p>
            <a:pPr marL="0" indent="0" algn="ctr">
              <a:buNone/>
            </a:pPr>
            <a:r>
              <a:rPr lang="it-IT" dirty="0"/>
              <a:t>all’ultimo cluster confrontandolo con quello di </a:t>
            </a:r>
          </a:p>
          <a:p>
            <a:pPr marL="0" indent="0" algn="ctr">
              <a:buNone/>
            </a:pPr>
            <a:r>
              <a:rPr lang="it-IT" dirty="0"/>
              <a:t>creazione di un nuovo cluster. Questa variante </a:t>
            </a:r>
          </a:p>
          <a:p>
            <a:pPr marL="0" indent="0" algn="ctr">
              <a:buNone/>
            </a:pPr>
            <a:r>
              <a:rPr lang="it-IT" dirty="0"/>
              <a:t>ovviamente non esplora tutte le combinazioni possibili e non</a:t>
            </a:r>
          </a:p>
          <a:p>
            <a:pPr marL="0" indent="0" algn="ctr">
              <a:buNone/>
            </a:pPr>
            <a:r>
              <a:rPr lang="it-IT" dirty="0"/>
              <a:t>  tenendo memoria degli ottimi locali per i singoli cluster </a:t>
            </a:r>
          </a:p>
          <a:p>
            <a:pPr marL="0" indent="0" algn="ctr">
              <a:buNone/>
            </a:pPr>
            <a:r>
              <a:rPr lang="it-IT" dirty="0"/>
              <a:t>,genera quindi soluzioni sub-ottime rispetto al DP per</a:t>
            </a:r>
          </a:p>
          <a:p>
            <a:pPr marL="0" indent="0" algn="ctr">
              <a:buNone/>
            </a:pPr>
            <a:r>
              <a:rPr lang="it-IT" dirty="0"/>
              <a:t> quanto riguarda i costi di </a:t>
            </a:r>
            <a:r>
              <a:rPr lang="it-IT" dirty="0" err="1"/>
              <a:t>anonimizzazione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1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Entrambe le tecniche proposte utilizzano il vettore dei gradi generato da una delle due tecniche di </a:t>
            </a:r>
            <a:r>
              <a:rPr lang="it-IT" err="1"/>
              <a:t>anonimizzazione</a:t>
            </a:r>
            <a:r>
              <a:rPr lang="it-IT" dirty="0"/>
              <a:t> viste precedentemente per ricreare una versione del grafo che rispetti il vincolo di </a:t>
            </a:r>
            <a:r>
              <a:rPr lang="it-IT" err="1"/>
              <a:t>anonimizzazione</a:t>
            </a:r>
            <a:r>
              <a:rPr lang="it-IT" dirty="0"/>
              <a:t> K</a:t>
            </a:r>
          </a:p>
          <a:p>
            <a:pPr marL="0" indent="0" algn="ctr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07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tecnica di costruzione del grafo </a:t>
            </a:r>
            <a:r>
              <a:rPr lang="it-IT" dirty="0" err="1"/>
              <a:t>riassembla</a:t>
            </a:r>
            <a:r>
              <a:rPr lang="it-IT" dirty="0"/>
              <a:t> i vari nodi in maniera randomica: ciò comporta che ad ogni persona viene attribuito un numero di archi pari al numero indicato dal grado di </a:t>
            </a:r>
            <a:r>
              <a:rPr lang="it-IT" dirty="0" err="1"/>
              <a:t>anonimizzazione</a:t>
            </a:r>
            <a:r>
              <a:rPr lang="it-IT" dirty="0"/>
              <a:t> presente nel vettore sopra citato, tuttavia gli archi così generati non avranno alcun riferimento con quelli presenti nel grafo originale non anonimizzato.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7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ea typeface="맑은 고딕"/>
              </a:rPr>
              <a:t>Parte dal grafo originale e aggiunge solamente ad ogni nodo un numero di archi necessario a portarlo al nuovo grado di 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 precedentemente calcolato. </a:t>
            </a:r>
            <a:endParaRPr lang="en-US" dirty="0">
              <a:ea typeface="맑은 고딕"/>
            </a:endParaRPr>
          </a:p>
          <a:p>
            <a:pPr algn="ctr"/>
            <a:r>
              <a:rPr lang="it-IT" dirty="0">
                <a:ea typeface="맑은 고딕"/>
              </a:rPr>
              <a:t>Dato che questa versione dell’algoritmo di costruzione   del grafo deve valutare per ogni nodo l’introduzione di  ogni possibile arco fino al raggiungimento del grado      richiesto per l’</a:t>
            </a:r>
            <a:r>
              <a:rPr lang="it-IT" dirty="0" err="1">
                <a:ea typeface="맑은 고딕"/>
              </a:rPr>
              <a:t>anonimizzazione</a:t>
            </a:r>
            <a:r>
              <a:rPr lang="it-IT" dirty="0">
                <a:ea typeface="맑은 고딕"/>
              </a:rPr>
              <a:t>, è atteso che la              complessità sia più elevata.</a:t>
            </a:r>
            <a:endParaRPr lang="en-US" dirty="0">
              <a:ea typeface="맑은 고딕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120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6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200" dirty="0"/>
              <a:t>Per il testing abbiamo eseguito l’algoritmo su istanze di diverse dimensioni, in particolare da 100,300,750 (di quest’ultima due versioni, uno più denso e uno più   sparso),1000 e 2000 nodi, scrivendo un programma in Python che automaticamente anonimizza il grafo sulle diverse istanze con valori di K crescenti utilizzando le 4 combinazioni possibili delle tecniche proposte in precedenza, e presentando i risultati (a livello di costo e tempo) in maniera grafica, che presentiamo di seguito:</a:t>
            </a:r>
          </a:p>
          <a:p>
            <a:pPr marL="0" indent="0" algn="ctr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09A9-B521-EB4C-B992-CAA49A2F48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4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697FF78-6249-45CA-87E4-75DEBD5CB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1" y="4265558"/>
            <a:ext cx="1512168" cy="7773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E0C2C66-B069-4D6B-A5AF-C03D37897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3" y="4445155"/>
            <a:ext cx="1886986" cy="5977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5EB95F6-B157-48AC-B02E-275509424A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6" y="100593"/>
            <a:ext cx="1512168" cy="8470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26063C-61A9-4B0C-8AC5-5CE10DDB01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7" y="1275606"/>
            <a:ext cx="2205033" cy="5760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33C969-1E51-4A09-AFCB-EF72864DCF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1" y="195486"/>
            <a:ext cx="2300739" cy="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2BE1A7-F7AE-464A-8A0E-CCDD4D0A5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8277"/>
            <a:ext cx="1114320" cy="5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2" y="2053177"/>
            <a:ext cx="486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K-degree anonymization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483517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Towards Identity Anonymization on Graph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911752" y="2787774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Angelini Mauro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Caliendo Vincenzo</a:t>
            </a:r>
          </a:p>
          <a:p>
            <a:pPr algn="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Ghigo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Paolo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Gilardi Alessio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75204"/>
            <a:ext cx="8640960" cy="102188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800" dirty="0"/>
              <a:t>Per ciascun tipo di </a:t>
            </a:r>
            <a:r>
              <a:rPr lang="it-IT" sz="2800" b="1" err="1"/>
              <a:t>anonimizzazione</a:t>
            </a:r>
            <a:r>
              <a:rPr lang="it-IT" sz="2800" dirty="0"/>
              <a:t> vengono        costruiti i grafi utilizzando 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it-IT" sz="2800" dirty="0"/>
          </a:p>
          <a:p>
            <a:pPr marL="0" indent="0" algn="ctr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687750" y="274429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5012627" y="274050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06636" y="3510756"/>
            <a:ext cx="2069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Construct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68144" y="3510756"/>
            <a:ext cx="1618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Tecnica</a:t>
            </a:r>
          </a:p>
          <a:p>
            <a:pPr algn="ctr"/>
            <a:r>
              <a:rPr lang="en-GB" sz="3200" b="1" dirty="0"/>
              <a:t>Priority</a:t>
            </a:r>
            <a:endParaRPr lang="it-IT" sz="32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752DB-7FEF-4E25-80C7-7ADA3B21B36B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</p:spTree>
    <p:extLst>
      <p:ext uri="{BB962C8B-B14F-4D97-AF65-F5344CB8AC3E}">
        <p14:creationId xmlns:p14="http://schemas.microsoft.com/office/powerpoint/2010/main" val="22239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Tecniche</a:t>
            </a:r>
            <a:r>
              <a:rPr lang="en-GB" dirty="0">
                <a:latin typeface="+mj-lt"/>
              </a:rPr>
              <a:t> di </a:t>
            </a:r>
            <a:r>
              <a:rPr lang="it-IT" dirty="0">
                <a:latin typeface="+mj-lt"/>
              </a:rPr>
              <a:t>costruzione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1"/>
            <a:ext cx="8640960" cy="1026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Entrambe utilizzano il </a:t>
            </a:r>
            <a:r>
              <a:rPr lang="it-IT" sz="2800" b="1" dirty="0"/>
              <a:t>vettore dei gradi </a:t>
            </a:r>
            <a:r>
              <a:rPr lang="it-IT" sz="2800" dirty="0"/>
              <a:t>generato in fase di </a:t>
            </a:r>
            <a:r>
              <a:rPr lang="it-IT" sz="2800" b="1" dirty="0" err="1"/>
              <a:t>anonimizzazione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319EFB-796A-4FB0-B0C2-95945AC81C0D}"/>
              </a:ext>
            </a:extLst>
          </p:cNvPr>
          <p:cNvSpPr txBox="1"/>
          <p:nvPr/>
        </p:nvSpPr>
        <p:spPr>
          <a:xfrm>
            <a:off x="251520" y="3201819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Costruiscono una </a:t>
            </a:r>
            <a:r>
              <a:rPr lang="it-IT" sz="2400" b="1" dirty="0"/>
              <a:t>nuova versione del grafo </a:t>
            </a:r>
            <a:r>
              <a:rPr lang="it-IT" sz="2400" dirty="0"/>
              <a:t>anonimizzato  secondo </a:t>
            </a:r>
            <a:r>
              <a:rPr lang="it-IT" sz="2400" b="1" i="1" dirty="0"/>
              <a:t>K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E64BDADA-A1F6-4C74-B1B9-3D850F892DE4}"/>
              </a:ext>
            </a:extLst>
          </p:cNvPr>
          <p:cNvSpPr/>
          <p:nvPr/>
        </p:nvSpPr>
        <p:spPr>
          <a:xfrm rot="16200000">
            <a:off x="4103949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5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Construct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 err="1"/>
              <a:t>Riassembla</a:t>
            </a:r>
            <a:r>
              <a:rPr lang="it-IT" sz="2800" dirty="0"/>
              <a:t> i vari nodi in maniera casuale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34A724-68AD-4F95-8197-FB6C99014F47}"/>
              </a:ext>
            </a:extLst>
          </p:cNvPr>
          <p:cNvSpPr txBox="1">
            <a:spLocks/>
          </p:cNvSpPr>
          <p:nvPr/>
        </p:nvSpPr>
        <p:spPr>
          <a:xfrm>
            <a:off x="251520" y="2571750"/>
            <a:ext cx="381642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dirty="0"/>
              <a:t>Ad </a:t>
            </a:r>
            <a:r>
              <a:rPr lang="it-IT" sz="1800" b="1" dirty="0"/>
              <a:t>ogni persona </a:t>
            </a:r>
            <a:r>
              <a:rPr lang="it-IT" sz="1800" dirty="0"/>
              <a:t>viene attribuito un numero di archi pari al numero indicato dal grado di                 </a:t>
            </a:r>
            <a:r>
              <a:rPr lang="it-IT" sz="1800" b="1" dirty="0" err="1"/>
              <a:t>anonimizzazione</a:t>
            </a:r>
            <a:r>
              <a:rPr lang="it-IT" sz="1800" dirty="0"/>
              <a:t> presente nel     </a:t>
            </a:r>
            <a:r>
              <a:rPr lang="it-IT" sz="1800" b="1" dirty="0"/>
              <a:t>vettore dei gradi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CD6A550-58F3-4FB9-8C5C-574669F7B4C7}"/>
              </a:ext>
            </a:extLst>
          </p:cNvPr>
          <p:cNvSpPr/>
          <p:nvPr/>
        </p:nvSpPr>
        <p:spPr>
          <a:xfrm rot="16200000">
            <a:off x="1655678" y="2031689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9D1354-3416-4792-9AEA-A60C514E5E86}"/>
              </a:ext>
            </a:extLst>
          </p:cNvPr>
          <p:cNvSpPr/>
          <p:nvPr/>
        </p:nvSpPr>
        <p:spPr>
          <a:xfrm>
            <a:off x="5004048" y="271576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/>
              <a:t>Ma</a:t>
            </a:r>
            <a:r>
              <a:rPr lang="it-IT" dirty="0"/>
              <a:t>: gli </a:t>
            </a:r>
            <a:r>
              <a:rPr lang="it-IT" b="1" dirty="0"/>
              <a:t>archi</a:t>
            </a:r>
            <a:r>
              <a:rPr lang="it-IT" dirty="0"/>
              <a:t> così generati </a:t>
            </a:r>
            <a:r>
              <a:rPr lang="it-IT" b="1" dirty="0"/>
              <a:t>NON</a:t>
            </a:r>
            <a:r>
              <a:rPr lang="it-IT" dirty="0"/>
              <a:t>   avranno alcun </a:t>
            </a:r>
            <a:r>
              <a:rPr lang="it-IT" b="1" dirty="0"/>
              <a:t>riferimento</a:t>
            </a:r>
            <a:r>
              <a:rPr lang="it-IT" dirty="0"/>
              <a:t> con     quelli presenti nel grafo originale  non anonimizzato</a:t>
            </a:r>
          </a:p>
        </p:txBody>
      </p:sp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588EBAFE-7638-48D7-83A4-C07F693D70F1}"/>
              </a:ext>
            </a:extLst>
          </p:cNvPr>
          <p:cNvSpPr/>
          <p:nvPr/>
        </p:nvSpPr>
        <p:spPr>
          <a:xfrm rot="10800000">
            <a:off x="4139952" y="3147814"/>
            <a:ext cx="792088" cy="2880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7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Priority</a:t>
            </a:r>
            <a:endParaRPr lang="it-IT" dirty="0">
              <a:latin typeface="+mj-lt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BDE2B9-67F9-4ECC-AFDD-EBCA7654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it-IT" sz="2000" dirty="0">
                <a:ea typeface="맑은 고딕"/>
              </a:rPr>
              <a:t>Parte dal grafo originale</a:t>
            </a:r>
          </a:p>
          <a:p>
            <a:pPr marL="285750" indent="-285750" algn="just"/>
            <a:r>
              <a:rPr lang="it-IT" sz="2000" dirty="0">
                <a:ea typeface="맑은 고딕"/>
              </a:rPr>
              <a:t>Aggiunge, solamente, ad ogni nodo un numero di archi             necessario a portarlo al nuovo grado di 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 precedentemente calcolato. </a:t>
            </a:r>
            <a:endParaRPr lang="en-US" sz="2000" dirty="0">
              <a:ea typeface="맑은 고딕"/>
            </a:endParaRPr>
          </a:p>
          <a:p>
            <a:pPr marL="285750" indent="-285750" algn="just"/>
            <a:r>
              <a:rPr lang="it-IT" sz="2000" dirty="0">
                <a:ea typeface="맑은 고딕"/>
              </a:rPr>
              <a:t>Dovendo</a:t>
            </a:r>
            <a:r>
              <a:rPr lang="en-US" sz="2000" dirty="0">
                <a:ea typeface="맑은 고딕"/>
              </a:rPr>
              <a:t> </a:t>
            </a:r>
            <a:r>
              <a:rPr lang="it-IT" sz="2000" dirty="0">
                <a:ea typeface="맑은 고딕"/>
              </a:rPr>
              <a:t>valutare per ogni nodo l’introduzione di  ogni possibile arco fino al raggiungimento del grado richiesto per l’</a:t>
            </a:r>
            <a:r>
              <a:rPr lang="it-IT" sz="2000" dirty="0" err="1">
                <a:ea typeface="맑은 고딕"/>
              </a:rPr>
              <a:t>anonimizzazione</a:t>
            </a:r>
            <a:r>
              <a:rPr lang="it-IT" sz="2000" dirty="0">
                <a:ea typeface="맑은 고딕"/>
              </a:rPr>
              <a:t>, è atteso che la complessità sia più elevata.</a:t>
            </a:r>
            <a:endParaRPr 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57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Esecuzione dell’</a:t>
            </a:r>
            <a:r>
              <a:rPr lang="it-IT" sz="2800" b="1" dirty="0"/>
              <a:t>algoritmo</a:t>
            </a:r>
            <a:r>
              <a:rPr lang="it-IT" sz="2800" dirty="0"/>
              <a:t> su istanze di diverse  dimensioni (</a:t>
            </a:r>
            <a:r>
              <a:rPr lang="it-IT" sz="2800" i="1" dirty="0"/>
              <a:t>nodi </a:t>
            </a:r>
            <a:r>
              <a:rPr lang="it-IT" sz="2800" dirty="0"/>
              <a:t>):</a:t>
            </a:r>
          </a:p>
          <a:p>
            <a:pPr lvl="1"/>
            <a:r>
              <a:rPr lang="it-IT" sz="2000" dirty="0"/>
              <a:t>100</a:t>
            </a:r>
          </a:p>
          <a:p>
            <a:pPr lvl="1"/>
            <a:r>
              <a:rPr lang="it-IT" sz="2000" dirty="0"/>
              <a:t>300</a:t>
            </a:r>
          </a:p>
          <a:p>
            <a:pPr lvl="1"/>
            <a:r>
              <a:rPr lang="it-IT" sz="2000" dirty="0"/>
              <a:t>750  (due versioni, uno più denso e uno più sparso)</a:t>
            </a:r>
          </a:p>
          <a:p>
            <a:pPr lvl="1"/>
            <a:r>
              <a:rPr lang="it-IT" sz="2000" dirty="0"/>
              <a:t>1000 </a:t>
            </a:r>
          </a:p>
          <a:p>
            <a:pPr lvl="1"/>
            <a:r>
              <a:rPr lang="it-IT" sz="2000" dirty="0"/>
              <a:t>2000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93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131590"/>
            <a:ext cx="7920880" cy="3600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t-IT" sz="2400" dirty="0"/>
              <a:t>È stato utilizzato uno script </a:t>
            </a:r>
            <a:r>
              <a:rPr lang="it-IT" sz="2400" b="1" i="1" dirty="0"/>
              <a:t>Python</a:t>
            </a:r>
            <a:r>
              <a:rPr lang="it-IT" sz="2400" dirty="0"/>
              <a:t> che: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Esegue il programma in </a:t>
            </a:r>
            <a:r>
              <a:rPr lang="it-IT" sz="2400" b="1" i="1" dirty="0"/>
              <a:t>Java</a:t>
            </a:r>
            <a:r>
              <a:rPr lang="it-IT" sz="2400" dirty="0"/>
              <a:t> che implementa gli    algoritmi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Combina le 4 tecniche proposte in precedenza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Anonimizza il grafo sulle diverse istanze con       valori crescenti di </a:t>
            </a:r>
            <a:r>
              <a:rPr lang="it-IT" sz="2400" b="1" i="1" dirty="0"/>
              <a:t>K</a:t>
            </a:r>
            <a:endParaRPr lang="it-IT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sz="2400" dirty="0"/>
              <a:t>Rappresenta i risultati (</a:t>
            </a:r>
            <a:r>
              <a:rPr lang="it-IT" sz="2400" i="1" dirty="0"/>
              <a:t>costo</a:t>
            </a:r>
            <a:r>
              <a:rPr lang="it-IT" sz="2400" dirty="0"/>
              <a:t> e </a:t>
            </a:r>
            <a:r>
              <a:rPr lang="it-IT" sz="2400" i="1" dirty="0"/>
              <a:t>tempo</a:t>
            </a:r>
            <a:r>
              <a:rPr lang="it-IT" sz="2400" dirty="0"/>
              <a:t>) su grafici     con </a:t>
            </a:r>
            <a:r>
              <a:rPr lang="it-IT" sz="2400" b="1" i="1" dirty="0"/>
              <a:t>K</a:t>
            </a:r>
            <a:r>
              <a:rPr lang="it-IT" sz="2400" dirty="0"/>
              <a:t> in ascissa</a:t>
            </a:r>
          </a:p>
        </p:txBody>
      </p:sp>
    </p:spTree>
    <p:extLst>
      <p:ext uri="{BB962C8B-B14F-4D97-AF65-F5344CB8AC3E}">
        <p14:creationId xmlns:p14="http://schemas.microsoft.com/office/powerpoint/2010/main" val="8190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 nodi, k da 3 a 30: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06236-CC00-7647-92D5-B35B47F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620206"/>
            <a:ext cx="568863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300 nodi, k da 3 a 75: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41418F-23FF-5346-B922-35384CDCB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6" y="1646551"/>
            <a:ext cx="570722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(sparso),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i5 1,8GHz,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528184-72CB-764E-AF76-E970CF53B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2" y="1618210"/>
            <a:ext cx="565381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750 nodi (denso),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 ??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C3AC0D-C308-DE49-B289-2466A91E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73" y="1635646"/>
            <a:ext cx="6753454" cy="33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Obiettivo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890416"/>
          </a:xfrm>
        </p:spPr>
        <p:txBody>
          <a:bodyPr>
            <a:normAutofit/>
          </a:bodyPr>
          <a:lstStyle/>
          <a:p>
            <a:pPr algn="just"/>
            <a:endParaRPr lang="it-IT" sz="2800" dirty="0"/>
          </a:p>
          <a:p>
            <a:pPr algn="just"/>
            <a:r>
              <a:rPr lang="it-IT" sz="2800" dirty="0"/>
              <a:t>Implementare l’algoritmo descritto nel paper:</a:t>
            </a:r>
          </a:p>
          <a:p>
            <a:pPr marL="0" indent="0" algn="just">
              <a:buNone/>
            </a:pPr>
            <a:r>
              <a:rPr lang="it-IT" sz="2800" i="1" dirty="0">
                <a:solidFill>
                  <a:srgbClr val="FF0000"/>
                </a:solidFill>
              </a:rPr>
              <a:t>	</a:t>
            </a:r>
            <a:r>
              <a:rPr lang="en-GB" sz="2800" i="1" dirty="0">
                <a:solidFill>
                  <a:srgbClr val="FF0000"/>
                </a:solidFill>
              </a:rPr>
              <a:t>Towards Identity Anonymization on Graphs</a:t>
            </a:r>
          </a:p>
          <a:p>
            <a:pPr algn="just"/>
            <a:r>
              <a:rPr lang="en-GB" sz="2800" dirty="0" err="1"/>
              <a:t>Verificarne</a:t>
            </a:r>
            <a:r>
              <a:rPr lang="en-GB" sz="2800" dirty="0"/>
              <a:t> ed </a:t>
            </a:r>
            <a:r>
              <a:rPr lang="en-GB" sz="2800" dirty="0" err="1"/>
              <a:t>analizzarne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risultati</a:t>
            </a:r>
            <a:r>
              <a:rPr lang="en-GB" sz="2800" dirty="0"/>
              <a:t> </a:t>
            </a:r>
            <a:r>
              <a:rPr lang="en-GB" sz="2800" dirty="0" err="1"/>
              <a:t>prodotti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6003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1000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A85A62-F1D3-7E4A-9612-54BAC294F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Risultati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97217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err="1"/>
              <a:t>Anonimizzazione</a:t>
            </a:r>
            <a:r>
              <a:rPr lang="it-IT" sz="2000" dirty="0"/>
              <a:t> di un grafo da 2000 nodi, k da 3 a 100:</a:t>
            </a:r>
          </a:p>
          <a:p>
            <a:pPr marL="0" indent="0" algn="ctr">
              <a:buNone/>
            </a:pPr>
            <a:r>
              <a:rPr lang="it-IT" sz="2000" dirty="0"/>
              <a:t>(hardware: </a:t>
            </a:r>
            <a:r>
              <a:rPr lang="it-IT" sz="2000" dirty="0" err="1"/>
              <a:t>intel</a:t>
            </a:r>
            <a:r>
              <a:rPr lang="it-IT" sz="2000" dirty="0"/>
              <a:t> core i7 2,40GHz , 8GB RAM)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C88322-0986-0F42-B06B-EF278F7D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1" y="1646551"/>
            <a:ext cx="6908417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564" y="1491630"/>
            <a:ext cx="7848872" cy="2880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Analizzando i risultati:</a:t>
            </a:r>
          </a:p>
          <a:p>
            <a:pPr algn="just"/>
            <a:r>
              <a:rPr lang="it-IT" sz="2000" dirty="0"/>
              <a:t>L’onere computazionale (</a:t>
            </a:r>
            <a:r>
              <a:rPr lang="it-IT" sz="2000" i="1" dirty="0"/>
              <a:t>tempo</a:t>
            </a:r>
            <a:r>
              <a:rPr lang="it-IT" sz="2000" dirty="0"/>
              <a:t>) dell’algoritmo di </a:t>
            </a:r>
            <a:r>
              <a:rPr lang="it-IT" sz="2000" b="1" dirty="0" err="1"/>
              <a:t>anonimizzazione</a:t>
            </a:r>
            <a:r>
              <a:rPr lang="it-IT" sz="2000" dirty="0"/>
              <a:t> con </a:t>
            </a:r>
            <a:r>
              <a:rPr lang="it-IT" sz="2000" b="1" i="1" dirty="0"/>
              <a:t>Dynamic Programming </a:t>
            </a:r>
            <a:r>
              <a:rPr lang="it-IT" sz="2000" dirty="0"/>
              <a:t>risulta nettamente </a:t>
            </a:r>
            <a:r>
              <a:rPr lang="it-IT" sz="2000" b="1" dirty="0"/>
              <a:t>superiore</a:t>
            </a:r>
            <a:r>
              <a:rPr lang="it-IT" sz="2000" dirty="0"/>
              <a:t> rispetto alla versione </a:t>
            </a:r>
            <a:r>
              <a:rPr lang="it-IT" sz="2000" b="1" i="1" dirty="0" err="1"/>
              <a:t>Greedy</a:t>
            </a:r>
            <a:endParaRPr lang="it-IT" sz="2000" dirty="0"/>
          </a:p>
          <a:p>
            <a:pPr algn="just"/>
            <a:r>
              <a:rPr lang="it-IT" sz="2000" dirty="0"/>
              <a:t>Riguardo i </a:t>
            </a:r>
            <a:r>
              <a:rPr lang="it-IT" sz="2000" b="1" dirty="0"/>
              <a:t>costi</a:t>
            </a:r>
            <a:r>
              <a:rPr lang="it-IT" sz="2000" dirty="0"/>
              <a:t> (</a:t>
            </a:r>
            <a:r>
              <a:rPr lang="it-IT" sz="2000" i="1" dirty="0"/>
              <a:t>numero di archi</a:t>
            </a:r>
            <a:r>
              <a:rPr lang="it-IT" sz="2000" dirty="0"/>
              <a:t>): la </a:t>
            </a:r>
            <a:r>
              <a:rPr lang="it-IT" sz="2000" b="1" i="1" dirty="0"/>
              <a:t>Dynamic </a:t>
            </a:r>
            <a:r>
              <a:rPr lang="it-IT" sz="2000" b="1" i="1" dirty="0" err="1"/>
              <a:t>Programmig</a:t>
            </a:r>
            <a:r>
              <a:rPr lang="it-IT" sz="2000" b="1" i="1" dirty="0"/>
              <a:t>  </a:t>
            </a:r>
            <a:r>
              <a:rPr lang="it-IT" sz="2000" dirty="0"/>
              <a:t>produce soluzioni migliori</a:t>
            </a:r>
          </a:p>
          <a:p>
            <a:pPr algn="just"/>
            <a:r>
              <a:rPr lang="it-IT" sz="2000" dirty="0"/>
              <a:t>Tutto ciò avvalora la tesi del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28554-59DD-4404-818A-45D1ED00AE7D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8795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dirty="0"/>
              <a:t>Tuttavia va tenuto conto del trade-off tra tempi di         esecuzione e reale risparmio in termini di costi: su istanze di dimensione superiori al migliaio di nodi</a:t>
            </a:r>
          </a:p>
          <a:p>
            <a:pPr algn="just"/>
            <a:r>
              <a:rPr lang="it-IT" sz="2400" dirty="0"/>
              <a:t>la differenza  di costo per lo stesso data set anonimizzato con lo stesso parametro k varia nell’ordine di un migliaio mentre invece</a:t>
            </a:r>
          </a:p>
          <a:p>
            <a:pPr algn="just"/>
            <a:r>
              <a:rPr lang="it-IT" sz="2400" dirty="0"/>
              <a:t>le differenze nei tempi di produzione del grafo    anonimizzato incrementa fino a raddoppiare nella media i tempi</a:t>
            </a:r>
          </a:p>
        </p:txBody>
      </p:sp>
    </p:spTree>
    <p:extLst>
      <p:ext uri="{BB962C8B-B14F-4D97-AF65-F5344CB8AC3E}">
        <p14:creationId xmlns:p14="http://schemas.microsoft.com/office/powerpoint/2010/main" val="402936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01422"/>
            <a:ext cx="4032448" cy="3270829"/>
          </a:xfrm>
        </p:spPr>
        <p:txBody>
          <a:bodyPr>
            <a:normAutofit/>
          </a:bodyPr>
          <a:lstStyle/>
          <a:p>
            <a:r>
              <a:rPr lang="it-IT" sz="2000" dirty="0"/>
              <a:t>Algoritmo</a:t>
            </a:r>
            <a:r>
              <a:rPr lang="it-IT" sz="2000" b="1" dirty="0"/>
              <a:t> </a:t>
            </a:r>
            <a:r>
              <a:rPr lang="it-IT" sz="2000" b="1" i="1" dirty="0" err="1"/>
              <a:t>construct</a:t>
            </a:r>
            <a:endParaRPr lang="it-IT" sz="2000" b="1" i="1" dirty="0"/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Soluzione ottenuta in tempi molto ristretti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Non mantiene coerenza col grafo originale</a:t>
            </a:r>
          </a:p>
          <a:p>
            <a:pPr lvl="1"/>
            <a:r>
              <a:rPr lang="it-IT" sz="1600" dirty="0"/>
              <a:t>Introduce molto rumore </a:t>
            </a:r>
          </a:p>
          <a:p>
            <a:pPr lvl="1"/>
            <a:r>
              <a:rPr lang="it-IT" sz="1600" dirty="0"/>
              <a:t>Rende la soluzione poco utile per analisi successive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458470-5C51-4050-A326-F214F0F1DD83}"/>
              </a:ext>
            </a:extLst>
          </p:cNvPr>
          <p:cNvSpPr txBox="1"/>
          <p:nvPr/>
        </p:nvSpPr>
        <p:spPr>
          <a:xfrm>
            <a:off x="1206636" y="67124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Costruzione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E3E1FC3-46AB-4023-8163-A5243852AD3A}"/>
              </a:ext>
            </a:extLst>
          </p:cNvPr>
          <p:cNvSpPr txBox="1">
            <a:spLocks/>
          </p:cNvSpPr>
          <p:nvPr/>
        </p:nvSpPr>
        <p:spPr>
          <a:xfrm>
            <a:off x="4860032" y="1200151"/>
            <a:ext cx="4032448" cy="327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Algoritmo </a:t>
            </a:r>
            <a:r>
              <a:rPr lang="it-IT" sz="2000" b="1" i="1" dirty="0" err="1"/>
              <a:t>priority</a:t>
            </a:r>
            <a:r>
              <a:rPr lang="it-IT" sz="2000" b="1" i="1" dirty="0"/>
              <a:t> </a:t>
            </a:r>
          </a:p>
          <a:p>
            <a:pPr marL="457200" lvl="1" indent="0">
              <a:buNone/>
            </a:pPr>
            <a:r>
              <a:rPr lang="it-IT" sz="1600" b="1" dirty="0"/>
              <a:t>PRO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Mantiene coerenza col  grafo originale</a:t>
            </a:r>
          </a:p>
          <a:p>
            <a:pPr marL="457200" lvl="1" indent="0">
              <a:buNone/>
            </a:pPr>
            <a:r>
              <a:rPr lang="it-IT" sz="1600" b="1" dirty="0"/>
              <a:t>CONTRO</a:t>
            </a:r>
            <a:r>
              <a:rPr lang="it-IT" sz="1600" dirty="0"/>
              <a:t>:</a:t>
            </a:r>
          </a:p>
          <a:p>
            <a:pPr lvl="1"/>
            <a:r>
              <a:rPr lang="it-IT" sz="1600" dirty="0"/>
              <a:t>Onere computazionale  decisamente più alto</a:t>
            </a:r>
          </a:p>
          <a:p>
            <a:pPr lvl="1"/>
            <a:r>
              <a:rPr lang="it-IT" sz="1600" dirty="0"/>
              <a:t>Onere computazionale crescente con la dimensione dell’istanza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642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j-lt"/>
              </a:rPr>
              <a:t>Conclusioni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dirty="0"/>
              <a:t>In conclusione l’algoritmo migliore dipende dalle necessità di chi deve manipolare             successivamente il grafo anonimizzato:</a:t>
            </a:r>
          </a:p>
          <a:p>
            <a:pPr lvl="0" algn="just"/>
            <a:r>
              <a:rPr lang="it-IT" dirty="0"/>
              <a:t>Nel caso di frequenti analisi su data set estesi è consigliabile l’utilizzo di una               combinazione </a:t>
            </a:r>
            <a:r>
              <a:rPr lang="it-IT" b="1" dirty="0"/>
              <a:t>DP – </a:t>
            </a:r>
            <a:r>
              <a:rPr lang="it-IT" b="1" dirty="0" err="1"/>
              <a:t>Construct</a:t>
            </a:r>
            <a:r>
              <a:rPr lang="it-IT" b="1" dirty="0"/>
              <a:t> </a:t>
            </a:r>
            <a:r>
              <a:rPr lang="it-IT" dirty="0"/>
              <a:t>per non incombere in tempi computazionali troppo        elevati mantenendo un costo di anonimizzazione ottimo</a:t>
            </a:r>
          </a:p>
          <a:p>
            <a:pPr lvl="0" algn="just"/>
            <a:r>
              <a:rPr lang="it-IT" dirty="0"/>
              <a:t>Nel caso di dati molto affidabili e coerenti con il grafo di provenienza, la scelta            consigliata dai dati ottenuti risulta essere l’utilizzo della combinazione </a:t>
            </a:r>
            <a:r>
              <a:rPr lang="it-IT" b="1" dirty="0"/>
              <a:t>Greedy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che conferisce tempi medi di esecuzione leggermente più alti di quelli ottenuti con il    caso precedente, introducendo però la coerenza dei dati.</a:t>
            </a:r>
          </a:p>
          <a:p>
            <a:pPr lvl="0" algn="just"/>
            <a:r>
              <a:rPr lang="it-IT" dirty="0"/>
              <a:t>Per anonimizzazioni rapide su data set molto estesi (utile ad esempio per un web        service) la soluzione migliore risulta essere la combinazione </a:t>
            </a:r>
            <a:r>
              <a:rPr lang="it-IT" b="1" dirty="0"/>
              <a:t>Greedy – </a:t>
            </a:r>
            <a:r>
              <a:rPr lang="it-IT" b="1" dirty="0" err="1"/>
              <a:t>Construct</a:t>
            </a:r>
            <a:r>
              <a:rPr lang="it-IT" dirty="0"/>
              <a:t>.</a:t>
            </a:r>
          </a:p>
          <a:p>
            <a:pPr lvl="0" algn="just"/>
            <a:r>
              <a:rPr lang="it-IT" dirty="0"/>
              <a:t>Per la massima precisione e coerenza dei dati è necessario utilizzare </a:t>
            </a:r>
            <a:r>
              <a:rPr lang="it-IT" b="1" dirty="0"/>
              <a:t>DP – </a:t>
            </a:r>
            <a:r>
              <a:rPr lang="it-IT" b="1" dirty="0" err="1"/>
              <a:t>Priority</a:t>
            </a:r>
            <a:r>
              <a:rPr lang="it-IT" b="1" dirty="0"/>
              <a:t> </a:t>
            </a:r>
            <a:r>
              <a:rPr lang="it-IT" dirty="0"/>
              <a:t>al     costo di tempi di esecuzione molto elevati su istanze anche non estremamente estese.</a:t>
            </a:r>
          </a:p>
          <a:p>
            <a:pPr marL="0" indent="0" algn="just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8245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Presentazione</a:t>
            </a:r>
            <a:r>
              <a:rPr lang="en-GB" dirty="0">
                <a:latin typeface="+mj-lt"/>
              </a:rPr>
              <a:t> </a:t>
            </a:r>
            <a:r>
              <a:rPr lang="it-IT" dirty="0">
                <a:latin typeface="+mj-lt"/>
              </a:rPr>
              <a:t>algoritmo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51520" y="1224546"/>
            <a:ext cx="8640960" cy="10081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dirty="0"/>
              <a:t>Dato un grafo </a:t>
            </a:r>
            <a:r>
              <a:rPr lang="it-IT" sz="2800" b="1" dirty="0"/>
              <a:t>NON</a:t>
            </a:r>
            <a:r>
              <a:rPr lang="it-IT" sz="2800" dirty="0"/>
              <a:t> anonimizzato l’algoritmo        anonimizza secondo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it-IT" sz="2800" dirty="0"/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8" name="Freccia a sinistra 7"/>
          <p:cNvSpPr/>
          <p:nvPr/>
        </p:nvSpPr>
        <p:spPr>
          <a:xfrm rot="19004854">
            <a:off x="2837771" y="2672289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 rot="13428926">
            <a:off x="4828308" y="2676080"/>
            <a:ext cx="1440160" cy="39593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3325" y="3438748"/>
            <a:ext cx="2168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Greedy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90937" y="3438748"/>
            <a:ext cx="4701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/>
              <a:t>Approccio</a:t>
            </a:r>
          </a:p>
          <a:p>
            <a:pPr algn="ctr"/>
            <a:r>
              <a:rPr lang="en-GB" sz="3200" b="1" dirty="0"/>
              <a:t>Dynamic Programming</a:t>
            </a:r>
            <a:endParaRPr lang="it-IT" sz="3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766F73-C325-44DD-B203-D5A0D0911082}"/>
              </a:ext>
            </a:extLst>
          </p:cNvPr>
          <p:cNvSpPr txBox="1"/>
          <p:nvPr/>
        </p:nvSpPr>
        <p:spPr>
          <a:xfrm>
            <a:off x="1003325" y="627534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Anonimizzazione</a:t>
            </a:r>
          </a:p>
        </p:txBody>
      </p:sp>
    </p:spTree>
    <p:extLst>
      <p:ext uri="{BB962C8B-B14F-4D97-AF65-F5344CB8AC3E}">
        <p14:creationId xmlns:p14="http://schemas.microsoft.com/office/powerpoint/2010/main" val="16652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allAtOnce"/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it-IT" dirty="0">
                <a:latin typeface="+mj-lt"/>
              </a:rPr>
              <a:t>Tecniche di </a:t>
            </a:r>
            <a:r>
              <a:rPr lang="it-IT" dirty="0" err="1">
                <a:latin typeface="+mj-lt"/>
              </a:rPr>
              <a:t>anonimizzazione</a:t>
            </a:r>
            <a:r>
              <a:rPr lang="it-IT" dirty="0">
                <a:latin typeface="+mj-lt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0364" y="874514"/>
            <a:ext cx="8363272" cy="3394472"/>
          </a:xfrm>
        </p:spPr>
        <p:txBody>
          <a:bodyPr anchor="ctr">
            <a:normAutofit/>
          </a:bodyPr>
          <a:lstStyle/>
          <a:p>
            <a:r>
              <a:rPr lang="it-IT" dirty="0"/>
              <a:t>I grafi sono stati </a:t>
            </a:r>
            <a:r>
              <a:rPr lang="it-IT" b="1" dirty="0"/>
              <a:t>anonimizzati</a:t>
            </a:r>
            <a:r>
              <a:rPr lang="it-IT" dirty="0"/>
              <a:t> per svariati valori di </a:t>
            </a:r>
            <a:r>
              <a:rPr lang="it-IT" b="1" i="1" dirty="0"/>
              <a:t>K</a:t>
            </a:r>
            <a:r>
              <a:rPr lang="it-IT" dirty="0"/>
              <a:t> (incrementali)</a:t>
            </a:r>
          </a:p>
          <a:p>
            <a:r>
              <a:rPr lang="it-IT" dirty="0"/>
              <a:t>I seguenti </a:t>
            </a:r>
            <a:r>
              <a:rPr lang="it-IT" b="1" dirty="0"/>
              <a:t>algoritmi</a:t>
            </a:r>
            <a:r>
              <a:rPr lang="it-IT" dirty="0"/>
              <a:t> implementati in </a:t>
            </a:r>
            <a:r>
              <a:rPr lang="it-IT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282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216"/>
            <a:ext cx="9144000" cy="744334"/>
          </a:xfrm>
        </p:spPr>
        <p:txBody>
          <a:bodyPr/>
          <a:lstStyle/>
          <a:p>
            <a:r>
              <a:rPr lang="en-GB" dirty="0">
                <a:latin typeface="+mj-lt"/>
              </a:rPr>
              <a:t>Dynamic Programming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044624" y="-3980978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L’algoritmo valuta ad ogni passo se sia conveniente creare un nuovo cluster o unire il nodo considerato a questo passo al cluster precedente. 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9512" y="1059582"/>
            <a:ext cx="8640960" cy="376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L’algoritmo valuta per ogni nodo 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Freccia a sinistra 6"/>
          <p:cNvSpPr/>
          <p:nvPr/>
        </p:nvSpPr>
        <p:spPr>
          <a:xfrm rot="18915208">
            <a:off x="2549697" y="2089807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sinistra 7"/>
          <p:cNvSpPr/>
          <p:nvPr/>
        </p:nvSpPr>
        <p:spPr>
          <a:xfrm rot="13500123">
            <a:off x="5152518" y="208817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86478" y="2883589"/>
            <a:ext cx="414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Creare un </a:t>
            </a:r>
            <a:r>
              <a:rPr lang="it-IT" sz="2400" b="1" dirty="0"/>
              <a:t>nuovo cluster </a:t>
            </a:r>
            <a:r>
              <a:rPr lang="it-IT" sz="2400" dirty="0"/>
              <a:t>a partire da quel </a:t>
            </a:r>
          </a:p>
          <a:p>
            <a:pPr algn="ctr"/>
            <a:r>
              <a:rPr lang="it-IT" sz="2400" dirty="0"/>
              <a:t>nodo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2883589"/>
            <a:ext cx="428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Unire</a:t>
            </a:r>
            <a:r>
              <a:rPr lang="it-IT" sz="2400" dirty="0"/>
              <a:t> il nodo considerato a questo passo al </a:t>
            </a:r>
            <a:r>
              <a:rPr lang="it-IT" sz="2400" b="1" dirty="0"/>
              <a:t>cluster precedente</a:t>
            </a:r>
          </a:p>
        </p:txBody>
      </p:sp>
    </p:spTree>
    <p:extLst>
      <p:ext uri="{BB962C8B-B14F-4D97-AF65-F5344CB8AC3E}">
        <p14:creationId xmlns:p14="http://schemas.microsoft.com/office/powerpoint/2010/main" val="31021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174365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dirty="0"/>
              <a:t>Vengono valutate tutte le possibili </a:t>
            </a:r>
          </a:p>
          <a:p>
            <a:pPr marL="0" indent="0" algn="ctr">
              <a:buFont typeface="Arial" pitchFamily="34" charset="0"/>
              <a:buNone/>
            </a:pPr>
            <a:r>
              <a:rPr lang="it-IT" dirty="0"/>
              <a:t>combinazioni di cluster scegliendo quella a </a:t>
            </a:r>
            <a:r>
              <a:rPr lang="it-IT" b="1" dirty="0"/>
              <a:t>costo minore</a:t>
            </a:r>
            <a:r>
              <a:rPr lang="it-IT" dirty="0"/>
              <a:t>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127731"/>
            <a:ext cx="8640960" cy="1227582"/>
          </a:xfrm>
        </p:spPr>
        <p:txBody>
          <a:bodyPr wrap="square">
            <a:normAutofit/>
          </a:bodyPr>
          <a:lstStyle/>
          <a:p>
            <a:pPr marL="0" indent="0" algn="ctr">
              <a:buNone/>
            </a:pPr>
            <a:r>
              <a:rPr lang="it-IT"/>
              <a:t>Implementazione semplificata rispetto a      </a:t>
            </a:r>
            <a:r>
              <a:rPr lang="it-IT" b="1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062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Greedy</a:t>
            </a:r>
            <a:endParaRPr lang="it-IT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6707CD-056C-44E0-A596-192752800AC1}"/>
              </a:ext>
            </a:extLst>
          </p:cNvPr>
          <p:cNvSpPr txBox="1"/>
          <p:nvPr/>
        </p:nvSpPr>
        <p:spPr>
          <a:xfrm>
            <a:off x="708994" y="1198556"/>
            <a:ext cx="7726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Viene </a:t>
            </a:r>
            <a:r>
              <a:rPr lang="it-IT" sz="2400" b="1" dirty="0"/>
              <a:t>messo a confronto</a:t>
            </a:r>
            <a:r>
              <a:rPr lang="it-IT" sz="2400" dirty="0"/>
              <a:t>, per ogni nodo da inserire </a:t>
            </a:r>
          </a:p>
          <a:p>
            <a:pPr algn="ctr"/>
            <a:r>
              <a:rPr lang="it-IT" sz="2400" dirty="0"/>
              <a:t>nel grafo anonimizzato, il </a:t>
            </a:r>
            <a:r>
              <a:rPr lang="it-IT" sz="2400" b="1" dirty="0"/>
              <a:t>costo</a:t>
            </a:r>
            <a:r>
              <a:rPr lang="it-IT" sz="2400" dirty="0"/>
              <a:t> di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FB9536-6D87-40EE-BE02-E74E100076F5}"/>
              </a:ext>
            </a:extLst>
          </p:cNvPr>
          <p:cNvSpPr txBox="1"/>
          <p:nvPr/>
        </p:nvSpPr>
        <p:spPr>
          <a:xfrm>
            <a:off x="5553831" y="3298613"/>
            <a:ext cx="218652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it-IT" sz="2400" b="1" dirty="0"/>
              <a:t>Creazione un nuovo cluster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D9A0-F468-46B4-87EA-9ABB89E5A85E}"/>
              </a:ext>
            </a:extLst>
          </p:cNvPr>
          <p:cNvSpPr txBox="1"/>
          <p:nvPr/>
        </p:nvSpPr>
        <p:spPr>
          <a:xfrm>
            <a:off x="971600" y="3298613"/>
            <a:ext cx="261857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dirty="0"/>
              <a:t>Unione</a:t>
            </a:r>
          </a:p>
          <a:p>
            <a:pPr algn="ctr"/>
            <a:r>
              <a:rPr lang="it-IT" sz="2400" b="1" dirty="0"/>
              <a:t>all’ultimo cluster</a:t>
            </a:r>
            <a:endParaRPr lang="en-US" sz="2400" b="1" dirty="0">
              <a:ea typeface="맑은 고딕"/>
            </a:endParaRPr>
          </a:p>
        </p:txBody>
      </p:sp>
      <p:sp>
        <p:nvSpPr>
          <p:cNvPr id="8" name="Freccia a sinistra 6">
            <a:extLst>
              <a:ext uri="{FF2B5EF4-FFF2-40B4-BE49-F238E27FC236}">
                <a16:creationId xmlns:a16="http://schemas.microsoft.com/office/drawing/2014/main" id="{087203C0-2577-40B6-9440-9041D7630F57}"/>
              </a:ext>
            </a:extLst>
          </p:cNvPr>
          <p:cNvSpPr/>
          <p:nvPr/>
        </p:nvSpPr>
        <p:spPr>
          <a:xfrm rot="19000252">
            <a:off x="2870091" y="2434532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sinistra 7">
            <a:extLst>
              <a:ext uri="{FF2B5EF4-FFF2-40B4-BE49-F238E27FC236}">
                <a16:creationId xmlns:a16="http://schemas.microsoft.com/office/drawing/2014/main" id="{8814F101-5DA6-4571-802A-BF15B9270B16}"/>
              </a:ext>
            </a:extLst>
          </p:cNvPr>
          <p:cNvSpPr/>
          <p:nvPr/>
        </p:nvSpPr>
        <p:spPr>
          <a:xfrm rot="13489914">
            <a:off x="4821338" y="2444400"/>
            <a:ext cx="1440160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Greedy</a:t>
            </a:r>
            <a:endParaRPr lang="it-IT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936106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it-IT" sz="2400" b="1" dirty="0"/>
              <a:t>NON</a:t>
            </a:r>
            <a:r>
              <a:rPr lang="it-IT" sz="2400" dirty="0"/>
              <a:t> esplora tutte le </a:t>
            </a:r>
            <a:r>
              <a:rPr lang="it-IT" sz="2400" b="1" dirty="0"/>
              <a:t>combinazioni possibili </a:t>
            </a:r>
            <a:r>
              <a:rPr lang="it-IT" sz="2400" dirty="0"/>
              <a:t>e </a:t>
            </a:r>
            <a:r>
              <a:rPr lang="it-IT" sz="2400" b="1" dirty="0"/>
              <a:t>NON</a:t>
            </a:r>
          </a:p>
          <a:p>
            <a:pPr marL="0" indent="0" algn="ctr">
              <a:buNone/>
            </a:pPr>
            <a:r>
              <a:rPr lang="it-IT" sz="2400" dirty="0"/>
              <a:t>  tiene memoria degli </a:t>
            </a:r>
            <a:r>
              <a:rPr lang="it-IT" sz="2400" b="1" dirty="0"/>
              <a:t>ottimi locali </a:t>
            </a:r>
            <a:r>
              <a:rPr lang="it-IT" sz="2400" dirty="0"/>
              <a:t>per i singoli cluster 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A1755853-E9EB-407A-9A81-5BE7C3F8CFFF}"/>
              </a:ext>
            </a:extLst>
          </p:cNvPr>
          <p:cNvSpPr/>
          <p:nvPr/>
        </p:nvSpPr>
        <p:spPr>
          <a:xfrm rot="16200000">
            <a:off x="4103948" y="2477013"/>
            <a:ext cx="936104" cy="40549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39374F-6357-4868-B879-196C3A864CF4}"/>
              </a:ext>
            </a:extLst>
          </p:cNvPr>
          <p:cNvSpPr/>
          <p:nvPr/>
        </p:nvSpPr>
        <p:spPr>
          <a:xfrm>
            <a:off x="457200" y="330771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Soluzioni </a:t>
            </a:r>
            <a:r>
              <a:rPr lang="it-IT" sz="2000" b="1" dirty="0"/>
              <a:t>sub-ottime</a:t>
            </a:r>
            <a:r>
              <a:rPr lang="it-IT" sz="2000" dirty="0"/>
              <a:t> rispetto a </a:t>
            </a:r>
            <a:r>
              <a:rPr lang="it-IT" sz="2000" b="1" dirty="0"/>
              <a:t>Dynamic Programming </a:t>
            </a:r>
            <a:r>
              <a:rPr lang="it-IT" sz="2000" dirty="0"/>
              <a:t>per</a:t>
            </a:r>
          </a:p>
          <a:p>
            <a:pPr algn="ctr"/>
            <a:r>
              <a:rPr lang="it-IT" sz="2000" dirty="0"/>
              <a:t> quanto riguarda i </a:t>
            </a:r>
            <a:r>
              <a:rPr lang="it-IT" sz="2000" b="1" dirty="0"/>
              <a:t>costi di </a:t>
            </a:r>
            <a:r>
              <a:rPr lang="it-IT" sz="2000" b="1" dirty="0" err="1"/>
              <a:t>anonimizzazione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0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1526</Words>
  <Application>Microsoft Office PowerPoint</Application>
  <PresentationFormat>Presentazione su schermo (16:9)</PresentationFormat>
  <Paragraphs>176</Paragraphs>
  <Slides>25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Presentazione standard di PowerPoint</vt:lpstr>
      <vt:lpstr>Obiettivo</vt:lpstr>
      <vt:lpstr>Presentazione algoritmo</vt:lpstr>
      <vt:lpstr>Tecniche di anonimizzazione </vt:lpstr>
      <vt:lpstr>Dynamic Programming</vt:lpstr>
      <vt:lpstr>Dynamic Programming</vt:lpstr>
      <vt:lpstr>Greedy</vt:lpstr>
      <vt:lpstr>Greedy</vt:lpstr>
      <vt:lpstr>Greedy</vt:lpstr>
      <vt:lpstr>Presentazione algoritmo</vt:lpstr>
      <vt:lpstr>Tecniche di costruzione</vt:lpstr>
      <vt:lpstr>Construct</vt:lpstr>
      <vt:lpstr>Priority</vt:lpstr>
      <vt:lpstr>Testing</vt:lpstr>
      <vt:lpstr>Testing</vt:lpstr>
      <vt:lpstr>Risultati</vt:lpstr>
      <vt:lpstr>Risultati</vt:lpstr>
      <vt:lpstr>Risultati</vt:lpstr>
      <vt:lpstr>Risultati</vt:lpstr>
      <vt:lpstr>Risultati</vt:lpstr>
      <vt:lpstr>Risultati</vt:lpstr>
      <vt:lpstr>Conclusioni</vt:lpstr>
      <vt:lpstr>Conclusioni</vt:lpstr>
      <vt:lpstr>Conclusioni</vt:lpstr>
      <vt:lpstr>Conclusioni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Alessio Gilardi</cp:lastModifiedBy>
  <cp:revision>67</cp:revision>
  <dcterms:created xsi:type="dcterms:W3CDTF">2014-04-01T16:27:38Z</dcterms:created>
  <dcterms:modified xsi:type="dcterms:W3CDTF">2019-03-15T14:27:59Z</dcterms:modified>
</cp:coreProperties>
</file>