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swald Medium"/>
      <p:regular r:id="rId20"/>
      <p:bold r:id="rId21"/>
    </p:embeddedFont>
    <p:embeddedFont>
      <p:font typeface="Roboto"/>
      <p:regular r:id="rId22"/>
      <p:bold r:id="rId23"/>
      <p:italic r:id="rId24"/>
      <p:boldItalic r:id="rId25"/>
    </p:embeddedFont>
    <p:embeddedFont>
      <p:font typeface="Roboto Light"/>
      <p:regular r:id="rId26"/>
      <p:bold r:id="rId27"/>
      <p:italic r:id="rId28"/>
      <p:boldItalic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Medium-regular.fntdata"/><Relationship Id="rId22" Type="http://schemas.openxmlformats.org/officeDocument/2006/relationships/font" Target="fonts/Roboto-regular.fntdata"/><Relationship Id="rId21" Type="http://schemas.openxmlformats.org/officeDocument/2006/relationships/font" Target="fonts/OswaldMedium-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regular.fntdata"/><Relationship Id="rId25" Type="http://schemas.openxmlformats.org/officeDocument/2006/relationships/font" Target="fonts/Roboto-boldItalic.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a9ee4afce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a9ee4afce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a9ee4afce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a9ee4afce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a9ee4afce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a9ee4afce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a9ee4afce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a9ee4afce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b3e12c42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b3e12c42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4f4bc9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4f4bc9a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a9ee4af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a9ee4af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a9ee4af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a9ee4af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a9ee4afc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a9ee4afc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a9ee4afc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a9ee4afc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a9ee4afc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a9ee4afc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a9ee4afce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a9ee4afce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a9ee4afce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a9ee4afce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2.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2">
            <a:alphaModFix/>
          </a:blip>
          <a:stretch>
            <a:fillRect/>
          </a:stretch>
        </p:blipFill>
        <p:spPr>
          <a:xfrm rot="-8400002">
            <a:off x="8800593" y="-90288"/>
            <a:ext cx="886149" cy="1343523"/>
          </a:xfrm>
          <a:prstGeom prst="rect">
            <a:avLst/>
          </a:prstGeom>
          <a:noFill/>
          <a:ln>
            <a:noFill/>
          </a:ln>
        </p:spPr>
      </p:pic>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3">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4">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2">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3">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4">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4">
            <a:alphaModFix/>
          </a:blip>
          <a:stretch>
            <a:fillRect/>
          </a:stretch>
        </p:blipFill>
        <p:spPr>
          <a:xfrm>
            <a:off x="229850" y="-854350"/>
            <a:ext cx="987831" cy="1359349"/>
          </a:xfrm>
          <a:prstGeom prst="rect">
            <a:avLst/>
          </a:prstGeom>
          <a:noFill/>
          <a:ln>
            <a:noFill/>
          </a:ln>
        </p:spPr>
      </p:pic>
      <p:sp>
        <p:nvSpPr>
          <p:cNvPr id="15" name="Google Shape;15;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6" name="Google Shape;16;p1"/>
          <p:cNvSpPr txBox="1"/>
          <p:nvPr>
            <p:ph idx="1" type="body"/>
          </p:nvPr>
        </p:nvSpPr>
        <p:spPr>
          <a:xfrm>
            <a:off x="311700" y="1152475"/>
            <a:ext cx="82677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indent="-317500" lvl="1" marL="914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indent="-317500" lvl="2" marL="1371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indent="-317500" lvl="3" marL="1828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indent="-317500" lvl="4" marL="22860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indent="-317500" lvl="5" marL="27432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indent="-317500" lvl="6" marL="3200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indent="-317500" lvl="7" marL="3657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indent="-317500" lvl="8" marL="4114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fmla="val 3356" name="adj"/>
            </a:avLst>
          </a:prstGeom>
          <a:solidFill>
            <a:srgbClr val="CCB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ctrTitle"/>
          </p:nvPr>
        </p:nvSpPr>
        <p:spPr>
          <a:xfrm>
            <a:off x="731250" y="1734111"/>
            <a:ext cx="7871700" cy="105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Citi Bike Data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Summary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findings</a:t>
            </a:r>
            <a:r>
              <a:rPr lang="en"/>
              <a:t>:</a:t>
            </a:r>
            <a:endParaRPr/>
          </a:p>
          <a:p>
            <a:pPr indent="0" lvl="0" marL="0" rtl="0" algn="l">
              <a:spcBef>
                <a:spcPts val="0"/>
              </a:spcBef>
              <a:spcAft>
                <a:spcPts val="0"/>
              </a:spcAft>
              <a:buNone/>
            </a:pPr>
            <a:r>
              <a:t/>
            </a:r>
            <a:endParaRPr/>
          </a:p>
        </p:txBody>
      </p:sp>
      <p:sp>
        <p:nvSpPr>
          <p:cNvPr id="126" name="Google Shape;126;p23"/>
          <p:cNvSpPr txBox="1"/>
          <p:nvPr>
            <p:ph idx="1" type="body"/>
          </p:nvPr>
        </p:nvSpPr>
        <p:spPr>
          <a:xfrm>
            <a:off x="311700" y="1152475"/>
            <a:ext cx="82677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93864"/>
              <a:buChar char="●"/>
            </a:pPr>
            <a:r>
              <a:rPr b="1" i="1" lang="en" sz="1917">
                <a:latin typeface="Roboto"/>
                <a:ea typeface="Roboto"/>
                <a:cs typeface="Roboto"/>
                <a:sym typeface="Roboto"/>
              </a:rPr>
              <a:t>Top 5 pick-up locations for bikes:</a:t>
            </a:r>
            <a:r>
              <a:rPr i="1" lang="en" sz="1917"/>
              <a:t> </a:t>
            </a:r>
            <a:br>
              <a:rPr i="1" lang="en"/>
            </a:br>
            <a:endParaRPr i="1"/>
          </a:p>
          <a:p>
            <a:pPr indent="-297497" lvl="1" marL="914400" rtl="0" algn="l">
              <a:spcBef>
                <a:spcPts val="0"/>
              </a:spcBef>
              <a:spcAft>
                <a:spcPts val="0"/>
              </a:spcAft>
              <a:buSzPct val="84436"/>
              <a:buChar char="○"/>
            </a:pPr>
            <a:r>
              <a:rPr i="1" lang="en" sz="1658"/>
              <a:t>Grove St Path, Exchange Place, Sip Ave, Hamilton Park, &amp; Morris Canal</a:t>
            </a:r>
            <a:br>
              <a:rPr i="1" lang="en"/>
            </a:br>
            <a:endParaRPr i="1"/>
          </a:p>
          <a:p>
            <a:pPr indent="-317182" lvl="0" marL="457200" rtl="0" algn="l">
              <a:spcBef>
                <a:spcPts val="0"/>
              </a:spcBef>
              <a:spcAft>
                <a:spcPts val="0"/>
              </a:spcAft>
              <a:buSzPct val="93311"/>
              <a:buChar char="●"/>
            </a:pPr>
            <a:r>
              <a:rPr b="1" i="1" lang="en" sz="1929">
                <a:latin typeface="Roboto"/>
                <a:ea typeface="Roboto"/>
                <a:cs typeface="Roboto"/>
                <a:sym typeface="Roboto"/>
              </a:rPr>
              <a:t>Customer base: </a:t>
            </a:r>
            <a:br>
              <a:rPr b="1" i="1" lang="en">
                <a:latin typeface="Roboto"/>
                <a:ea typeface="Roboto"/>
                <a:cs typeface="Roboto"/>
                <a:sym typeface="Roboto"/>
              </a:rPr>
            </a:br>
            <a:endParaRPr b="1" i="1">
              <a:latin typeface="Roboto"/>
              <a:ea typeface="Roboto"/>
              <a:cs typeface="Roboto"/>
              <a:sym typeface="Roboto"/>
            </a:endParaRPr>
          </a:p>
          <a:p>
            <a:pPr indent="-310197" lvl="1" marL="914400" rtl="0" algn="l">
              <a:spcBef>
                <a:spcPts val="0"/>
              </a:spcBef>
              <a:spcAft>
                <a:spcPts val="0"/>
              </a:spcAft>
              <a:buSzPct val="100000"/>
              <a:buChar char="○"/>
            </a:pPr>
            <a:r>
              <a:rPr i="1" lang="en" sz="1658"/>
              <a:t>Mostly long-term subscribers who are more active during the week</a:t>
            </a:r>
            <a:endParaRPr i="1" sz="1658"/>
          </a:p>
          <a:p>
            <a:pPr indent="-297497" lvl="1" marL="914400" rtl="0" algn="l">
              <a:spcBef>
                <a:spcPts val="0"/>
              </a:spcBef>
              <a:spcAft>
                <a:spcPts val="0"/>
              </a:spcAft>
              <a:buSzPct val="84436"/>
              <a:buChar char="○"/>
            </a:pPr>
            <a:r>
              <a:rPr i="1" lang="en" sz="1658"/>
              <a:t>One-time users more active at weekends</a:t>
            </a:r>
            <a:endParaRPr i="1" sz="1658"/>
          </a:p>
          <a:p>
            <a:pPr indent="-297497" lvl="1" marL="914400" rtl="0" algn="l">
              <a:spcBef>
                <a:spcPts val="0"/>
              </a:spcBef>
              <a:spcAft>
                <a:spcPts val="0"/>
              </a:spcAft>
              <a:buSzPct val="83051"/>
              <a:buChar char="○"/>
            </a:pPr>
            <a:r>
              <a:rPr i="1" lang="en" sz="1685"/>
              <a:t>Most bikes rented by 35-44 year olds</a:t>
            </a:r>
            <a:br>
              <a:rPr b="1" i="1" lang="en">
                <a:latin typeface="Roboto"/>
                <a:ea typeface="Roboto"/>
                <a:cs typeface="Roboto"/>
                <a:sym typeface="Roboto"/>
              </a:rPr>
            </a:br>
            <a:br>
              <a:rPr i="1" lang="en"/>
            </a:br>
            <a:endParaRPr i="1"/>
          </a:p>
          <a:p>
            <a:pPr indent="-323532" lvl="0" marL="457200" rtl="0" algn="l">
              <a:spcBef>
                <a:spcPts val="0"/>
              </a:spcBef>
              <a:spcAft>
                <a:spcPts val="0"/>
              </a:spcAft>
              <a:buSzPct val="100000"/>
              <a:buChar char="●"/>
            </a:pPr>
            <a:r>
              <a:rPr i="1" lang="en" sz="1929"/>
              <a:t> </a:t>
            </a:r>
            <a:r>
              <a:rPr b="1" i="1" lang="en" sz="1929">
                <a:latin typeface="Roboto"/>
                <a:ea typeface="Roboto"/>
                <a:cs typeface="Roboto"/>
                <a:sym typeface="Roboto"/>
              </a:rPr>
              <a:t>Citi Bike customer behavior:</a:t>
            </a:r>
            <a:br>
              <a:rPr b="1" i="1" lang="en" sz="1929">
                <a:latin typeface="Roboto"/>
                <a:ea typeface="Roboto"/>
                <a:cs typeface="Roboto"/>
                <a:sym typeface="Roboto"/>
              </a:rPr>
            </a:br>
            <a:endParaRPr b="1" i="1" sz="1929">
              <a:latin typeface="Roboto"/>
              <a:ea typeface="Roboto"/>
              <a:cs typeface="Roboto"/>
              <a:sym typeface="Roboto"/>
            </a:endParaRPr>
          </a:p>
          <a:p>
            <a:pPr indent="-310197" lvl="1" marL="914400" rtl="0" algn="l">
              <a:spcBef>
                <a:spcPts val="0"/>
              </a:spcBef>
              <a:spcAft>
                <a:spcPts val="0"/>
              </a:spcAft>
              <a:buSzPct val="100000"/>
              <a:buChar char="○"/>
            </a:pPr>
            <a:r>
              <a:rPr i="1" lang="en" sz="1658"/>
              <a:t>75+ year olds take longest average trips, but rent the least bikes </a:t>
            </a:r>
            <a:endParaRPr i="1" sz="1658"/>
          </a:p>
          <a:p>
            <a:pPr indent="-310197" lvl="1" marL="914400" rtl="0" algn="l">
              <a:spcBef>
                <a:spcPts val="0"/>
              </a:spcBef>
              <a:spcAft>
                <a:spcPts val="0"/>
              </a:spcAft>
              <a:buSzPct val="100000"/>
              <a:buChar char="○"/>
            </a:pPr>
            <a:r>
              <a:rPr i="1" lang="en" sz="1658"/>
              <a:t>65-74 and 25-34 year olds take the shortest trips on average</a:t>
            </a:r>
            <a:endParaRPr i="1" sz="1658"/>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Actions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actions:</a:t>
            </a:r>
            <a:endParaRPr sz="2700"/>
          </a:p>
        </p:txBody>
      </p:sp>
      <p:sp>
        <p:nvSpPr>
          <p:cNvPr id="137" name="Google Shape;137;p25"/>
          <p:cNvSpPr txBox="1"/>
          <p:nvPr>
            <p:ph idx="1" type="body"/>
          </p:nvPr>
        </p:nvSpPr>
        <p:spPr>
          <a:xfrm>
            <a:off x="311700" y="1391000"/>
            <a:ext cx="8267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i="1" lang="en">
                <a:latin typeface="Roboto"/>
                <a:ea typeface="Roboto"/>
                <a:cs typeface="Roboto"/>
                <a:sym typeface="Roboto"/>
              </a:rPr>
              <a:t>Product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Install more bikes at </a:t>
            </a:r>
            <a:r>
              <a:rPr i="1" lang="en" sz="1635"/>
              <a:t>Grove St Path, Sip Ave, Newport Path, Newark Ave, Van Vorst Park. </a:t>
            </a:r>
            <a:endParaRPr i="1" sz="1635"/>
          </a:p>
          <a:p>
            <a:pPr indent="0" lvl="0" marL="0" rtl="0" algn="l">
              <a:spcBef>
                <a:spcPts val="1200"/>
              </a:spcBef>
              <a:spcAft>
                <a:spcPts val="0"/>
              </a:spcAft>
              <a:buNone/>
            </a:pPr>
            <a:r>
              <a:rPr b="1" i="1" lang="en">
                <a:latin typeface="Roboto"/>
                <a:ea typeface="Roboto"/>
                <a:cs typeface="Roboto"/>
                <a:sym typeface="Roboto"/>
              </a:rPr>
              <a:t>Marketing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The Citi Bike customer base is mostly long-term subscribers aged between 35-44, who are most active during the week. This tells us that they are probably people who live in New York and use NY Citi Bikes to commute. Marketing and advertising campaigns should therefore target this particular demographic. </a:t>
            </a:r>
            <a:endParaRPr i="1"/>
          </a:p>
          <a:p>
            <a:pPr indent="0" lvl="0" marL="914400" rtl="0" algn="l">
              <a:spcBef>
                <a:spcPts val="1200"/>
              </a:spcBef>
              <a:spcAft>
                <a:spcPts val="1200"/>
              </a:spcAft>
              <a:buNone/>
            </a:pPr>
            <a:r>
              <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Project Goal:</a:t>
            </a:r>
            <a:endParaRPr/>
          </a:p>
          <a:p>
            <a:pPr indent="0" lvl="0" marL="0" rtl="0" algn="l">
              <a:spcBef>
                <a:spcPts val="0"/>
              </a:spcBef>
              <a:spcAft>
                <a:spcPts val="0"/>
              </a:spcAft>
              <a:buNone/>
            </a:pPr>
            <a:r>
              <a:t/>
            </a:r>
            <a:endParaRPr/>
          </a:p>
        </p:txBody>
      </p:sp>
      <p:sp>
        <p:nvSpPr>
          <p:cNvPr id="69" name="Google Shape;69;p1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To better understand the behavior of NY Citi Bike’s customer base (both one-time users and subscribers) and how they use NY Citi Bikes</a:t>
            </a:r>
            <a:br>
              <a:rPr i="1" lang="en"/>
            </a:br>
            <a:endParaRPr i="1"/>
          </a:p>
          <a:p>
            <a:pPr indent="-342900" lvl="0" marL="457200" rtl="0" algn="l">
              <a:spcBef>
                <a:spcPts val="0"/>
              </a:spcBef>
              <a:spcAft>
                <a:spcPts val="0"/>
              </a:spcAft>
              <a:buSzPts val="1800"/>
              <a:buChar char="●"/>
            </a:pPr>
            <a:r>
              <a:rPr i="1" lang="en"/>
              <a:t>This will help us to:</a:t>
            </a:r>
            <a:br>
              <a:rPr i="1" lang="en"/>
            </a:br>
            <a:endParaRPr i="1"/>
          </a:p>
          <a:p>
            <a:pPr indent="-317500" lvl="1" marL="914400" rtl="0" algn="l">
              <a:spcBef>
                <a:spcPts val="0"/>
              </a:spcBef>
              <a:spcAft>
                <a:spcPts val="0"/>
              </a:spcAft>
              <a:buSzPts val="1400"/>
              <a:buChar char="○"/>
            </a:pPr>
            <a:r>
              <a:rPr i="1" lang="en"/>
              <a:t>Identify where more bikes should be installed</a:t>
            </a:r>
            <a:endParaRPr i="1"/>
          </a:p>
          <a:p>
            <a:pPr indent="-317500" lvl="1" marL="914400" rtl="0" algn="l">
              <a:spcBef>
                <a:spcPts val="0"/>
              </a:spcBef>
              <a:spcAft>
                <a:spcPts val="0"/>
              </a:spcAft>
              <a:buSzPts val="1400"/>
              <a:buChar char="○"/>
            </a:pPr>
            <a:r>
              <a:rPr i="1" lang="en"/>
              <a:t>Create targeted marketing campaigns that will appeal to different customer segments</a:t>
            </a:r>
            <a:endParaRPr i="1"/>
          </a:p>
          <a:p>
            <a:pPr indent="0" lvl="0" marL="914400" rtl="0" algn="l">
              <a:spcBef>
                <a:spcPts val="1200"/>
              </a:spcBef>
              <a:spcAft>
                <a:spcPts val="0"/>
              </a:spcAft>
              <a:buClr>
                <a:schemeClr val="dk1"/>
              </a:buClr>
              <a:buSzPts val="1100"/>
              <a:buFont typeface="Arial"/>
              <a:buNone/>
            </a:pPr>
            <a:r>
              <a:t/>
            </a:r>
            <a:endParaRPr i="1"/>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a:p>
            <a:pPr indent="0" lvl="0" marL="0" rtl="0" algn="l">
              <a:spcBef>
                <a:spcPts val="0"/>
              </a:spcBef>
              <a:spcAft>
                <a:spcPts val="0"/>
              </a:spcAft>
              <a:buNone/>
            </a:pPr>
            <a:r>
              <a:t/>
            </a:r>
            <a:endParaRPr/>
          </a:p>
        </p:txBody>
      </p:sp>
      <p:sp>
        <p:nvSpPr>
          <p:cNvPr id="75" name="Google Shape;75;p15"/>
          <p:cNvSpPr txBox="1"/>
          <p:nvPr>
            <p:ph idx="1" type="body"/>
          </p:nvPr>
        </p:nvSpPr>
        <p:spPr>
          <a:xfrm>
            <a:off x="311700" y="1152475"/>
            <a:ext cx="8267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Roboto"/>
              <a:buChar char="●"/>
            </a:pPr>
            <a:r>
              <a:rPr lang="en">
                <a:latin typeface="Roboto"/>
                <a:ea typeface="Roboto"/>
                <a:cs typeface="Roboto"/>
                <a:sym typeface="Roboto"/>
              </a:rPr>
              <a:t>What are the most popular pick-up locations across the city for NY Citi Bike rental?</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Does user age impact the average bike trip duration?</a:t>
            </a:r>
            <a:endParaRPr i="1"/>
          </a:p>
          <a:p>
            <a:pPr indent="0" lvl="0" marL="914400" rtl="0" algn="l">
              <a:spcBef>
                <a:spcPts val="0"/>
              </a:spcBef>
              <a:spcAft>
                <a:spcPts val="1200"/>
              </a:spcAft>
              <a:buClr>
                <a:schemeClr val="dk1"/>
              </a:buClr>
              <a:buSzPts val="1100"/>
              <a:buFont typeface="Arial"/>
              <a:buNone/>
            </a:pPr>
            <a:r>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What are the most popular Citi Bike pick-up locations?</a:t>
            </a:r>
            <a:endParaRPr/>
          </a:p>
        </p:txBody>
      </p:sp>
      <p:sp>
        <p:nvSpPr>
          <p:cNvPr id="86" name="Google Shape;86;p17"/>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i="1"/>
          </a:p>
          <a:p>
            <a:pPr indent="0" lvl="0" marL="914400" rtl="0" algn="l">
              <a:spcBef>
                <a:spcPts val="1200"/>
              </a:spcBef>
              <a:spcAft>
                <a:spcPts val="1200"/>
              </a:spcAft>
              <a:buNone/>
            </a:pPr>
            <a:r>
              <a:t/>
            </a:r>
            <a:endParaRPr i="1"/>
          </a:p>
        </p:txBody>
      </p:sp>
      <p:pic>
        <p:nvPicPr>
          <p:cNvPr id="87" name="Google Shape;87;p17" title="Chart"/>
          <p:cNvPicPr preferRelativeResize="0"/>
          <p:nvPr/>
        </p:nvPicPr>
        <p:blipFill>
          <a:blip r:embed="rId3">
            <a:alphaModFix/>
          </a:blip>
          <a:stretch>
            <a:fillRect/>
          </a:stretch>
        </p:blipFill>
        <p:spPr>
          <a:xfrm>
            <a:off x="980075" y="1114325"/>
            <a:ext cx="6573051" cy="3235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How does the average trip duration vary across different age groups?</a:t>
            </a:r>
            <a:endParaRPr/>
          </a:p>
        </p:txBody>
      </p:sp>
      <p:sp>
        <p:nvSpPr>
          <p:cNvPr id="93" name="Google Shape;93;p18"/>
          <p:cNvSpPr txBox="1"/>
          <p:nvPr>
            <p:ph idx="1" type="body"/>
          </p:nvPr>
        </p:nvSpPr>
        <p:spPr>
          <a:xfrm>
            <a:off x="6221975" y="1391000"/>
            <a:ext cx="2357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75+ year olds take the longest trips (on average)</a:t>
            </a:r>
            <a:endParaRPr i="1"/>
          </a:p>
          <a:p>
            <a:pPr indent="0" lvl="0" marL="0" rtl="0" algn="l">
              <a:spcBef>
                <a:spcPts val="1200"/>
              </a:spcBef>
              <a:spcAft>
                <a:spcPts val="1200"/>
              </a:spcAft>
              <a:buNone/>
            </a:pPr>
            <a:r>
              <a:rPr i="1" lang="en"/>
              <a:t>65-74 and 25-34 year olds take the shortest trips (on average)</a:t>
            </a:r>
            <a:endParaRPr i="1"/>
          </a:p>
        </p:txBody>
      </p:sp>
      <p:pic>
        <p:nvPicPr>
          <p:cNvPr id="94" name="Google Shape;94;p18" title="Chart"/>
          <p:cNvPicPr preferRelativeResize="0"/>
          <p:nvPr/>
        </p:nvPicPr>
        <p:blipFill>
          <a:blip r:embed="rId3">
            <a:alphaModFix/>
          </a:blip>
          <a:stretch>
            <a:fillRect/>
          </a:stretch>
        </p:blipFill>
        <p:spPr>
          <a:xfrm>
            <a:off x="580375" y="1391001"/>
            <a:ext cx="5525193"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Which age group rents the most bikes?</a:t>
            </a:r>
            <a:endParaRPr/>
          </a:p>
        </p:txBody>
      </p:sp>
      <p:sp>
        <p:nvSpPr>
          <p:cNvPr id="100" name="Google Shape;100;p19"/>
          <p:cNvSpPr txBox="1"/>
          <p:nvPr>
            <p:ph idx="1" type="body"/>
          </p:nvPr>
        </p:nvSpPr>
        <p:spPr>
          <a:xfrm>
            <a:off x="6429400" y="1075350"/>
            <a:ext cx="2129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35-44 year olds rent the most bikes</a:t>
            </a:r>
            <a:br>
              <a:rPr i="1" lang="en"/>
            </a:br>
            <a:endParaRPr i="1"/>
          </a:p>
          <a:p>
            <a:pPr indent="0" lvl="0" marL="0" rtl="0" algn="l">
              <a:spcBef>
                <a:spcPts val="1200"/>
              </a:spcBef>
              <a:spcAft>
                <a:spcPts val="0"/>
              </a:spcAft>
              <a:buNone/>
            </a:pPr>
            <a:r>
              <a:rPr i="1" lang="en"/>
              <a:t>75+ and 18-24 year olds rent the least bikes</a:t>
            </a:r>
            <a:endParaRPr i="1"/>
          </a:p>
          <a:p>
            <a:pPr indent="0" lvl="0" marL="914400" rtl="0" algn="l">
              <a:spcBef>
                <a:spcPts val="1200"/>
              </a:spcBef>
              <a:spcAft>
                <a:spcPts val="1200"/>
              </a:spcAft>
              <a:buNone/>
            </a:pPr>
            <a:r>
              <a:t/>
            </a:r>
            <a:endParaRPr i="1"/>
          </a:p>
        </p:txBody>
      </p:sp>
      <p:pic>
        <p:nvPicPr>
          <p:cNvPr id="101" name="Google Shape;101;p19" title="Chart"/>
          <p:cNvPicPr preferRelativeResize="0"/>
          <p:nvPr/>
        </p:nvPicPr>
        <p:blipFill>
          <a:blip r:embed="rId3">
            <a:alphaModFix/>
          </a:blip>
          <a:stretch>
            <a:fillRect/>
          </a:stretch>
        </p:blipFill>
        <p:spPr>
          <a:xfrm>
            <a:off x="588300" y="1198275"/>
            <a:ext cx="5720226" cy="3537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62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107" name="Google Shape;107;p20"/>
          <p:cNvSpPr txBox="1"/>
          <p:nvPr>
            <p:ph idx="1" type="body"/>
          </p:nvPr>
        </p:nvSpPr>
        <p:spPr>
          <a:xfrm>
            <a:off x="6336050" y="1508375"/>
            <a:ext cx="2696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600"/>
              <a:t>Citi Bike customer base is predominantly made up of long-term subscribers</a:t>
            </a:r>
            <a:endParaRPr i="1" sz="1600"/>
          </a:p>
          <a:p>
            <a:pPr indent="0" lvl="0" marL="0" rtl="0" algn="l">
              <a:spcBef>
                <a:spcPts val="1200"/>
              </a:spcBef>
              <a:spcAft>
                <a:spcPts val="0"/>
              </a:spcAft>
              <a:buNone/>
            </a:pPr>
            <a:r>
              <a:rPr i="1" lang="en" sz="1600"/>
              <a:t>Subscribers are more active during the week</a:t>
            </a:r>
            <a:endParaRPr i="1" sz="1600"/>
          </a:p>
          <a:p>
            <a:pPr indent="0" lvl="0" marL="0" rtl="0" algn="l">
              <a:spcBef>
                <a:spcPts val="1200"/>
              </a:spcBef>
              <a:spcAft>
                <a:spcPts val="0"/>
              </a:spcAft>
              <a:buNone/>
            </a:pPr>
            <a:r>
              <a:rPr i="1" lang="en" sz="1600"/>
              <a:t>One-time users are more active on weekends</a:t>
            </a:r>
            <a:endParaRPr i="1" sz="1600"/>
          </a:p>
          <a:p>
            <a:pPr indent="0" lvl="0" marL="0" rtl="0" algn="l">
              <a:spcBef>
                <a:spcPts val="1200"/>
              </a:spcBef>
              <a:spcAft>
                <a:spcPts val="0"/>
              </a:spcAft>
              <a:buNone/>
            </a:pPr>
            <a:r>
              <a:t/>
            </a:r>
            <a:endParaRPr i="1"/>
          </a:p>
          <a:p>
            <a:pPr indent="0" lvl="0" marL="914400" rtl="0" algn="l">
              <a:spcBef>
                <a:spcPts val="1200"/>
              </a:spcBef>
              <a:spcAft>
                <a:spcPts val="1200"/>
              </a:spcAft>
              <a:buNone/>
            </a:pPr>
            <a:r>
              <a:t/>
            </a:r>
            <a:endParaRPr i="1"/>
          </a:p>
        </p:txBody>
      </p:sp>
      <p:pic>
        <p:nvPicPr>
          <p:cNvPr id="108" name="Google Shape;108;p20" title="Chart"/>
          <p:cNvPicPr preferRelativeResize="0"/>
          <p:nvPr/>
        </p:nvPicPr>
        <p:blipFill>
          <a:blip r:embed="rId3">
            <a:alphaModFix/>
          </a:blip>
          <a:stretch>
            <a:fillRect/>
          </a:stretch>
        </p:blipFill>
        <p:spPr>
          <a:xfrm>
            <a:off x="651700" y="1462675"/>
            <a:ext cx="5411151" cy="3345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t>
            </a:r>
            <a:r>
              <a:rPr lang="en" sz="2700">
                <a:latin typeface="Oswald"/>
                <a:ea typeface="Oswald"/>
                <a:cs typeface="Oswald"/>
                <a:sym typeface="Oswald"/>
              </a:rPr>
              <a:t>Does the factor of age impact the average bike trip duration? </a:t>
            </a:r>
            <a:endParaRPr sz="2700"/>
          </a:p>
        </p:txBody>
      </p:sp>
      <p:sp>
        <p:nvSpPr>
          <p:cNvPr id="114" name="Google Shape;114;p21"/>
          <p:cNvSpPr txBox="1"/>
          <p:nvPr>
            <p:ph idx="1" type="body"/>
          </p:nvPr>
        </p:nvSpPr>
        <p:spPr>
          <a:xfrm>
            <a:off x="6263450" y="1391000"/>
            <a:ext cx="2316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No relationship between user age and trip duration</a:t>
            </a:r>
            <a:endParaRPr i="1"/>
          </a:p>
          <a:p>
            <a:pPr indent="0" lvl="0" marL="914400" rtl="0" algn="l">
              <a:spcBef>
                <a:spcPts val="1200"/>
              </a:spcBef>
              <a:spcAft>
                <a:spcPts val="1200"/>
              </a:spcAft>
              <a:buNone/>
            </a:pPr>
            <a:r>
              <a:t/>
            </a:r>
            <a:endParaRPr i="1"/>
          </a:p>
        </p:txBody>
      </p:sp>
      <p:pic>
        <p:nvPicPr>
          <p:cNvPr id="115" name="Google Shape;115;p21" title="Chart"/>
          <p:cNvPicPr preferRelativeResize="0"/>
          <p:nvPr/>
        </p:nvPicPr>
        <p:blipFill>
          <a:blip r:embed="rId3">
            <a:alphaModFix/>
          </a:blip>
          <a:stretch>
            <a:fillRect/>
          </a:stretch>
        </p:blipFill>
        <p:spPr>
          <a:xfrm>
            <a:off x="398100" y="1323350"/>
            <a:ext cx="5744001" cy="355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