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3"/>
  </p:notesMasterIdLst>
  <p:sldIdLst>
    <p:sldId id="256" r:id="rId2"/>
  </p:sldIdLst>
  <p:sldSz cx="30275213" cy="213883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27" d="100"/>
          <a:sy n="27" d="100"/>
        </p:scale>
        <p:origin x="117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685800"/>
            <a:ext cx="4854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70641" y="3500370"/>
            <a:ext cx="25733932" cy="74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1833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4402" y="11233856"/>
            <a:ext cx="22706410" cy="516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05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7335"/>
            </a:lvl1pPr>
            <a:lvl2pPr lvl="1" algn="ctr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6113"/>
            </a:lvl2pPr>
            <a:lvl3pPr lvl="2" algn="ctr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5501"/>
            </a:lvl3pPr>
            <a:lvl4pPr lvl="3" algn="ctr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890"/>
            </a:lvl4pPr>
            <a:lvl5pPr lvl="4" algn="ctr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890"/>
            </a:lvl5pPr>
            <a:lvl6pPr lvl="5" algn="ctr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890"/>
            </a:lvl6pPr>
            <a:lvl7pPr lvl="6" algn="ctr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890"/>
            </a:lvl7pPr>
            <a:lvl8pPr lvl="7" algn="ctr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890"/>
            </a:lvl8pPr>
            <a:lvl9pPr lvl="8" algn="ctr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89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2081422" y="19823875"/>
            <a:ext cx="6811923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10028668" y="19823875"/>
            <a:ext cx="10217884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21381870" y="19823875"/>
            <a:ext cx="6811923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 rot="5400000">
            <a:off x="15866913" y="6937523"/>
            <a:ext cx="18125670" cy="652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621507" y="598652"/>
            <a:ext cx="18125670" cy="192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0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2081422" y="19823875"/>
            <a:ext cx="6811923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10028668" y="19823875"/>
            <a:ext cx="10217884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21381870" y="19823875"/>
            <a:ext cx="6811923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065657" y="5332253"/>
            <a:ext cx="26112370" cy="889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1833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2065657" y="14313395"/>
            <a:ext cx="26112370" cy="467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05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7335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611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5501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489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489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489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489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489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489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2081422" y="19823875"/>
            <a:ext cx="6811923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10028668" y="19823875"/>
            <a:ext cx="10217884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21381870" y="19823875"/>
            <a:ext cx="6811923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081424" y="1138741"/>
            <a:ext cx="26112370" cy="4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081422" y="5693668"/>
            <a:ext cx="12866966" cy="13570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0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2"/>
          </p:nvPr>
        </p:nvSpPr>
        <p:spPr>
          <a:xfrm>
            <a:off x="15326828" y="5693668"/>
            <a:ext cx="12866966" cy="13570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0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2081422" y="19823875"/>
            <a:ext cx="6811923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10028668" y="19823875"/>
            <a:ext cx="10217884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21381870" y="19823875"/>
            <a:ext cx="6811923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085367" y="1138741"/>
            <a:ext cx="26112370" cy="4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085368" y="5243127"/>
            <a:ext cx="12807833" cy="256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05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7335" b="1"/>
            </a:lvl1pPr>
            <a:lvl2pPr marL="914400" lvl="1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6113" b="1"/>
            </a:lvl2pPr>
            <a:lvl3pPr marL="1371600" lvl="2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5501" b="1"/>
            </a:lvl3pPr>
            <a:lvl4pPr marL="1828800" lvl="3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890" b="1"/>
            </a:lvl4pPr>
            <a:lvl5pPr marL="2286000" lvl="4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890" b="1"/>
            </a:lvl5pPr>
            <a:lvl6pPr marL="2743200" lvl="5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890" b="1"/>
            </a:lvl6pPr>
            <a:lvl7pPr marL="3200400" lvl="6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890" b="1"/>
            </a:lvl7pPr>
            <a:lvl8pPr marL="3657600" lvl="7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890" b="1"/>
            </a:lvl8pPr>
            <a:lvl9pPr marL="4114800" lvl="8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890" b="1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2085368" y="7812703"/>
            <a:ext cx="12807833" cy="1149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0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3"/>
          </p:nvPr>
        </p:nvSpPr>
        <p:spPr>
          <a:xfrm>
            <a:off x="15326828" y="5243127"/>
            <a:ext cx="12870908" cy="256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05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7335" b="1"/>
            </a:lvl1pPr>
            <a:lvl2pPr marL="914400" lvl="1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6113" b="1"/>
            </a:lvl2pPr>
            <a:lvl3pPr marL="1371600" lvl="2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5501" b="1"/>
            </a:lvl3pPr>
            <a:lvl4pPr marL="1828800" lvl="3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890" b="1"/>
            </a:lvl4pPr>
            <a:lvl5pPr marL="2286000" lvl="4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890" b="1"/>
            </a:lvl5pPr>
            <a:lvl6pPr marL="2743200" lvl="5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890" b="1"/>
            </a:lvl6pPr>
            <a:lvl7pPr marL="3200400" lvl="6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890" b="1"/>
            </a:lvl7pPr>
            <a:lvl8pPr marL="3657600" lvl="7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890" b="1"/>
            </a:lvl8pPr>
            <a:lvl9pPr marL="4114800" lvl="8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890" b="1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4"/>
          </p:nvPr>
        </p:nvSpPr>
        <p:spPr>
          <a:xfrm>
            <a:off x="15326828" y="7812703"/>
            <a:ext cx="12870908" cy="1149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0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2081422" y="19823875"/>
            <a:ext cx="6811923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10028668" y="19823875"/>
            <a:ext cx="10217884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21381870" y="19823875"/>
            <a:ext cx="6811923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2081424" y="1138741"/>
            <a:ext cx="26112370" cy="4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2081422" y="19823875"/>
            <a:ext cx="6811923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10028668" y="19823875"/>
            <a:ext cx="10217884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21381870" y="19823875"/>
            <a:ext cx="6811923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2081422" y="19823875"/>
            <a:ext cx="6811923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10028668" y="19823875"/>
            <a:ext cx="10217884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21381870" y="19823875"/>
            <a:ext cx="6811923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2085366" y="1425892"/>
            <a:ext cx="9764545" cy="499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978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12870910" y="3079540"/>
            <a:ext cx="15326828" cy="1519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3056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9780"/>
            </a:lvl1pPr>
            <a:lvl2pPr marL="914400" lvl="1" indent="-4064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8558"/>
            </a:lvl2pPr>
            <a:lvl3pPr marL="1371600" lvl="2" indent="-3810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7335"/>
            </a:lvl3pPr>
            <a:lvl4pPr marL="1828800" lvl="3" indent="-355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6113"/>
            </a:lvl4pPr>
            <a:lvl5pPr marL="2286000" lvl="4" indent="-355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6113"/>
            </a:lvl5pPr>
            <a:lvl6pPr marL="2743200" lvl="5" indent="-355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6113"/>
            </a:lvl6pPr>
            <a:lvl7pPr marL="3200400" lvl="6" indent="-355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6113"/>
            </a:lvl7pPr>
            <a:lvl8pPr marL="3657600" lvl="7" indent="-355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6113"/>
            </a:lvl8pPr>
            <a:lvl9pPr marL="4114800" lvl="8" indent="-355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6113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2085366" y="6416517"/>
            <a:ext cx="9764545" cy="11887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05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890"/>
            </a:lvl1pPr>
            <a:lvl2pPr marL="914400" lvl="1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4279"/>
            </a:lvl2pPr>
            <a:lvl3pPr marL="1371600" lvl="2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668"/>
            </a:lvl3pPr>
            <a:lvl4pPr marL="1828800" lvl="3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056"/>
            </a:lvl4pPr>
            <a:lvl5pPr marL="2286000" lvl="4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056"/>
            </a:lvl5pPr>
            <a:lvl6pPr marL="2743200" lvl="5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056"/>
            </a:lvl6pPr>
            <a:lvl7pPr marL="3200400" lvl="6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056"/>
            </a:lvl7pPr>
            <a:lvl8pPr marL="3657600" lvl="7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056"/>
            </a:lvl8pPr>
            <a:lvl9pPr marL="4114800" lvl="8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056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2081422" y="19823875"/>
            <a:ext cx="6811923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10028668" y="19823875"/>
            <a:ext cx="10217884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21381870" y="19823875"/>
            <a:ext cx="6811923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085366" y="1425892"/>
            <a:ext cx="9764545" cy="499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978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>
            <a:spLocks noGrp="1"/>
          </p:cNvSpPr>
          <p:nvPr>
            <p:ph type="pic" idx="2"/>
          </p:nvPr>
        </p:nvSpPr>
        <p:spPr>
          <a:xfrm>
            <a:off x="12870910" y="3079540"/>
            <a:ext cx="15326828" cy="15199618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2085366" y="6416517"/>
            <a:ext cx="9764545" cy="11887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05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890"/>
            </a:lvl1pPr>
            <a:lvl2pPr marL="914400" lvl="1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4279"/>
            </a:lvl2pPr>
            <a:lvl3pPr marL="1371600" lvl="2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668"/>
            </a:lvl3pPr>
            <a:lvl4pPr marL="1828800" lvl="3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056"/>
            </a:lvl4pPr>
            <a:lvl5pPr marL="2286000" lvl="4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056"/>
            </a:lvl5pPr>
            <a:lvl6pPr marL="2743200" lvl="5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056"/>
            </a:lvl6pPr>
            <a:lvl7pPr marL="3200400" lvl="6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056"/>
            </a:lvl7pPr>
            <a:lvl8pPr marL="3657600" lvl="7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056"/>
            </a:lvl8pPr>
            <a:lvl9pPr marL="4114800" lvl="8" indent="-2286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056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2081422" y="19823875"/>
            <a:ext cx="6811923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10028668" y="19823875"/>
            <a:ext cx="10217884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21381870" y="19823875"/>
            <a:ext cx="6811923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2081424" y="1138741"/>
            <a:ext cx="26112370" cy="4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 rot="5400000">
            <a:off x="8352244" y="-577150"/>
            <a:ext cx="13570736" cy="2611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0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081422" y="19823875"/>
            <a:ext cx="6811923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0028668" y="19823875"/>
            <a:ext cx="10217884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21381870" y="19823875"/>
            <a:ext cx="6811923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8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81424" y="1138741"/>
            <a:ext cx="26112370" cy="4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81424" y="5693668"/>
            <a:ext cx="26112370" cy="13570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2081422" y="19823875"/>
            <a:ext cx="6811923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0028668" y="19823875"/>
            <a:ext cx="10217884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21381870" y="19823875"/>
            <a:ext cx="6811923" cy="11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8"/>
              <a:buFont typeface="Arial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8"/>
              <a:buFont typeface="Arial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8"/>
              <a:buFont typeface="Arial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8"/>
              <a:buFont typeface="Arial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8"/>
              <a:buFont typeface="Arial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8"/>
              <a:buFont typeface="Arial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8"/>
              <a:buFont typeface="Arial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8"/>
              <a:buFont typeface="Arial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8"/>
              <a:buFont typeface="Arial"/>
              <a:buNone/>
              <a:defRPr sz="36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0837" y="306151"/>
            <a:ext cx="1718440" cy="27132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 txBox="1"/>
          <p:nvPr/>
        </p:nvSpPr>
        <p:spPr>
          <a:xfrm>
            <a:off x="935550" y="3728425"/>
            <a:ext cx="20340900" cy="2206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9400" tIns="279400" rIns="279400" bIns="279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80" b="1" i="0" u="none" strike="noStrike" cap="none" dirty="0">
                <a:solidFill>
                  <a:srgbClr val="0B3254"/>
                </a:solidFill>
                <a:latin typeface="Calibri"/>
                <a:ea typeface="Calibri"/>
                <a:cs typeface="Calibri"/>
                <a:sym typeface="Calibri"/>
              </a:rPr>
              <a:t>Intelligent Hoover as an IoT solution</a:t>
            </a:r>
            <a:endParaRPr sz="9280" b="1" i="0" u="none" strike="noStrike" cap="none" dirty="0">
              <a:solidFill>
                <a:srgbClr val="0B32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2"/>
          <p:cNvSpPr txBox="1"/>
          <p:nvPr/>
        </p:nvSpPr>
        <p:spPr>
          <a:xfrm flipH="1">
            <a:off x="24965900" y="4982500"/>
            <a:ext cx="4686000" cy="597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Information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2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Mohammed Abuhaimed</a:t>
            </a:r>
            <a:endParaRPr sz="3362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2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Nawaf </a:t>
            </a:r>
            <a:r>
              <a:rPr lang="en-US" sz="3362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Alzahem</a:t>
            </a:r>
            <a:endParaRPr lang="en-US" sz="3362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2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Khalid Abu </a:t>
            </a:r>
            <a:r>
              <a:rPr lang="en-US" sz="3362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Alsaud</a:t>
            </a:r>
            <a:endParaRPr lang="en-US" sz="3362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2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Fahad </a:t>
            </a:r>
            <a:r>
              <a:rPr lang="en-US" sz="3362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Aldulaigan</a:t>
            </a:r>
            <a:endParaRPr lang="en-US" sz="3362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2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Khalid Ali Hali</a:t>
            </a:r>
            <a:endParaRPr sz="3362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62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62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2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Supervised by</a:t>
            </a:r>
            <a:endParaRPr sz="3362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2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Dr.George</a:t>
            </a:r>
            <a:r>
              <a:rPr lang="en-US" sz="3362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362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Violettas</a:t>
            </a:r>
            <a:endParaRPr sz="3362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2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641826" y="607671"/>
            <a:ext cx="7638325" cy="14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2"/>
          <p:cNvSpPr txBox="1"/>
          <p:nvPr/>
        </p:nvSpPr>
        <p:spPr>
          <a:xfrm flipH="1">
            <a:off x="1160714" y="6156651"/>
            <a:ext cx="6350100" cy="756600"/>
          </a:xfrm>
          <a:prstGeom prst="rect">
            <a:avLst/>
          </a:prstGeom>
          <a:solidFill>
            <a:srgbClr val="6286C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15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4315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2"/>
          <p:cNvSpPr txBox="1"/>
          <p:nvPr/>
        </p:nvSpPr>
        <p:spPr>
          <a:xfrm flipH="1">
            <a:off x="1160714" y="7128320"/>
            <a:ext cx="6350100" cy="9879587"/>
          </a:xfrm>
          <a:prstGeom prst="rect">
            <a:avLst/>
          </a:prstGeom>
          <a:noFill/>
          <a:ln w="9525" cap="flat" cmpd="sng">
            <a:solidFill>
              <a:srgbClr val="6286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sng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sng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Project Brief: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system that is being developed is the AI vacuum cleaner powered by IoT services and sensors from </a:t>
            </a:r>
            <a:r>
              <a:rPr lang="en-US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libelium</a:t>
            </a:r>
            <a:r>
              <a:rPr lang="en-US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 Its main goal is to provide an ease of use and lead digital revolution of domestic life in order to:</a:t>
            </a:r>
            <a:endParaRPr sz="32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biometrics to provide an </a:t>
            </a:r>
            <a:r>
              <a:rPr lang="en-US" sz="2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ease of accessibility </a:t>
            </a:r>
            <a:r>
              <a:rPr lang="en-US" sz="2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and an </a:t>
            </a:r>
            <a:r>
              <a:rPr lang="en-US" sz="2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authenticated system.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Utilize an AI-powered engine and </a:t>
            </a:r>
            <a:r>
              <a:rPr lang="en-US" sz="2800" b="1" dirty="0" err="1">
                <a:latin typeface="Calibri"/>
                <a:ea typeface="Calibri"/>
                <a:cs typeface="Calibri"/>
                <a:sym typeface="Calibri"/>
              </a:rPr>
              <a:t>libelium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 systems for the consumers to purchase at the </a:t>
            </a:r>
            <a:r>
              <a:rPr lang="en-US" sz="2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optimal price.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Effortlessly </a:t>
            </a:r>
            <a:r>
              <a:rPr 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command with accurate results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sng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Approach:</a:t>
            </a:r>
            <a:endParaRPr sz="4400" b="1" i="0" u="sng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Coded using c and python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Developed on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waspmote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libraries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Use of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libelium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sensors  </a:t>
            </a:r>
            <a:endParaRPr sz="2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2"/>
          <p:cNvSpPr txBox="1"/>
          <p:nvPr/>
        </p:nvSpPr>
        <p:spPr>
          <a:xfrm flipH="1">
            <a:off x="8043569" y="6117671"/>
            <a:ext cx="6350100" cy="756600"/>
          </a:xfrm>
          <a:prstGeom prst="rect">
            <a:avLst/>
          </a:prstGeom>
          <a:solidFill>
            <a:srgbClr val="EEA59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1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Requirement</a:t>
            </a:r>
            <a:endParaRPr sz="4315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/>
          <p:cNvSpPr txBox="1"/>
          <p:nvPr/>
        </p:nvSpPr>
        <p:spPr>
          <a:xfrm flipH="1">
            <a:off x="14926422" y="7041187"/>
            <a:ext cx="6350100" cy="7401986"/>
          </a:xfrm>
          <a:prstGeom prst="rect">
            <a:avLst/>
          </a:prstGeom>
          <a:noFill/>
          <a:ln w="9525" cap="flat" cmpd="sng">
            <a:solidFill>
              <a:srgbClr val="A6D3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5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5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5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5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5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5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5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5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2"/>
          <p:cNvSpPr txBox="1"/>
          <p:nvPr/>
        </p:nvSpPr>
        <p:spPr>
          <a:xfrm flipH="1">
            <a:off x="14926422" y="6098328"/>
            <a:ext cx="6350100" cy="756600"/>
          </a:xfrm>
          <a:prstGeom prst="rect">
            <a:avLst/>
          </a:prstGeom>
          <a:solidFill>
            <a:srgbClr val="A6D38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1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Design</a:t>
            </a:r>
            <a:endParaRPr sz="4315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2"/>
          <p:cNvSpPr txBox="1"/>
          <p:nvPr/>
        </p:nvSpPr>
        <p:spPr>
          <a:xfrm flipH="1">
            <a:off x="8043566" y="7068998"/>
            <a:ext cx="6350100" cy="9818032"/>
          </a:xfrm>
          <a:prstGeom prst="rect">
            <a:avLst/>
          </a:prstGeom>
          <a:noFill/>
          <a:ln w="9525" cap="flat" cmpd="sng">
            <a:solidFill>
              <a:srgbClr val="EEA5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Providing a device for: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Acquire the best cleaning services which will be used by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faculty</a:t>
            </a: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Introducing functionalities of biometrical recognition features which would allow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facial</a:t>
            </a: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voice</a:t>
            </a: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 recognition abilities.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2"/>
          <p:cNvSpPr txBox="1"/>
          <p:nvPr/>
        </p:nvSpPr>
        <p:spPr>
          <a:xfrm flipH="1">
            <a:off x="1160714" y="17192817"/>
            <a:ext cx="20115600" cy="756600"/>
          </a:xfrm>
          <a:prstGeom prst="rect">
            <a:avLst/>
          </a:prstGeom>
          <a:solidFill>
            <a:srgbClr val="13315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1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Overview</a:t>
            </a:r>
            <a:endParaRPr sz="431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 txBox="1"/>
          <p:nvPr/>
        </p:nvSpPr>
        <p:spPr>
          <a:xfrm flipH="1">
            <a:off x="1160714" y="18132097"/>
            <a:ext cx="20115600" cy="2431394"/>
          </a:xfrm>
          <a:prstGeom prst="rect">
            <a:avLst/>
          </a:prstGeom>
          <a:noFill/>
          <a:ln w="9525" cap="flat" cmpd="sng">
            <a:solidFill>
              <a:srgbClr val="6286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Implement open-source libraries to achieve voice and facial recognition.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Collect data of new facial and voice recognition for the system to analyze.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Integrate the raspberry pi system into the vacuum hoover solution.</a:t>
            </a:r>
            <a:endParaRPr sz="44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CF18E-1EE1-4F88-BBAE-41AD20020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32014" y="7097865"/>
            <a:ext cx="6138916" cy="73033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0D5798-1876-AC2A-19B8-05BEFAAD2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2394" y="13317397"/>
            <a:ext cx="5829300" cy="3286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209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khalid Hali</dc:creator>
  <cp:lastModifiedBy>khalid ALhali</cp:lastModifiedBy>
  <cp:revision>3</cp:revision>
  <dcterms:modified xsi:type="dcterms:W3CDTF">2022-12-13T08:06:25Z</dcterms:modified>
</cp:coreProperties>
</file>