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58" r:id="rId4"/>
    <p:sldId id="260" r:id="rId5"/>
    <p:sldId id="261" r:id="rId6"/>
    <p:sldId id="268" r:id="rId7"/>
    <p:sldId id="269"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137" d="100"/>
          <a:sy n="137" d="100"/>
        </p:scale>
        <p:origin x="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78436" y="699707"/>
            <a:ext cx="6253317" cy="2623531"/>
          </a:xfrm>
        </p:spPr>
        <p:txBody>
          <a:bodyPr>
            <a:noAutofit/>
          </a:bodyPr>
          <a:lstStyle/>
          <a:p>
            <a:r>
              <a:rPr lang="en-US" sz="5400" dirty="0"/>
              <a:t>Scientific study on the discipline of flight schedules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Nawaf Jamil Nazer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6A97ADD8-0BAC-4FEE-8779-8F2FF4601C31}"/>
              </a:ext>
            </a:extLst>
          </p:cNvPr>
          <p:cNvSpPr txBox="1">
            <a:spLocks/>
          </p:cNvSpPr>
          <p:nvPr/>
        </p:nvSpPr>
        <p:spPr>
          <a:xfrm>
            <a:off x="5289753" y="3335162"/>
            <a:ext cx="6269347" cy="102149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a:solidFill>
                  <a:schemeClr val="tx1">
                    <a:lumMod val="85000"/>
                    <a:lumOff val="15000"/>
                  </a:schemeClr>
                </a:solidFill>
              </a:rPr>
              <a:t>Southwest Airlines</a:t>
            </a:r>
          </a:p>
          <a:p>
            <a:r>
              <a:rPr lang="en-US" dirty="0">
                <a:solidFill>
                  <a:schemeClr val="tx1">
                    <a:lumMod val="85000"/>
                    <a:lumOff val="15000"/>
                  </a:schemeClr>
                </a:solidFill>
              </a:rPr>
              <a:t>January 2020</a:t>
            </a:r>
          </a:p>
          <a:p>
            <a:endParaRPr lang="en-US" dirty="0">
              <a:solidFill>
                <a:schemeClr val="tx1">
                  <a:lumMod val="85000"/>
                  <a:lumOff val="15000"/>
                </a:schemeClr>
              </a:solidFill>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difference between the scheduled access time and the actual time</a:t>
            </a:r>
          </a:p>
        </p:txBody>
      </p:sp>
      <p:pic>
        <p:nvPicPr>
          <p:cNvPr id="5" name="Picture 4">
            <a:extLst>
              <a:ext uri="{FF2B5EF4-FFF2-40B4-BE49-F238E27FC236}">
                <a16:creationId xmlns:a16="http://schemas.microsoft.com/office/drawing/2014/main" id="{2D0D0463-BE10-4169-93F6-DB9A931528F2}"/>
              </a:ext>
            </a:extLst>
          </p:cNvPr>
          <p:cNvPicPr>
            <a:picLocks noChangeAspect="1"/>
          </p:cNvPicPr>
          <p:nvPr/>
        </p:nvPicPr>
        <p:blipFill>
          <a:blip r:embed="rId2"/>
          <a:stretch>
            <a:fillRect/>
          </a:stretch>
        </p:blipFill>
        <p:spPr>
          <a:xfrm>
            <a:off x="2536732" y="1236047"/>
            <a:ext cx="7034601" cy="3393161"/>
          </a:xfrm>
          <a:prstGeom prst="rect">
            <a:avLst/>
          </a:prstGeom>
        </p:spPr>
      </p:pic>
    </p:spTree>
    <p:extLst>
      <p:ext uri="{BB962C8B-B14F-4D97-AF65-F5344CB8AC3E}">
        <p14:creationId xmlns:p14="http://schemas.microsoft.com/office/powerpoint/2010/main" val="155600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the relationship between flight delays due to civil aviation and the distance between airports</a:t>
            </a:r>
          </a:p>
        </p:txBody>
      </p:sp>
      <p:pic>
        <p:nvPicPr>
          <p:cNvPr id="6" name="Picture 5">
            <a:extLst>
              <a:ext uri="{FF2B5EF4-FFF2-40B4-BE49-F238E27FC236}">
                <a16:creationId xmlns:a16="http://schemas.microsoft.com/office/drawing/2014/main" id="{23097902-DB51-40CD-A3B7-57ABAD3A694D}"/>
              </a:ext>
            </a:extLst>
          </p:cNvPr>
          <p:cNvPicPr>
            <a:picLocks noChangeAspect="1"/>
          </p:cNvPicPr>
          <p:nvPr/>
        </p:nvPicPr>
        <p:blipFill>
          <a:blip r:embed="rId2"/>
          <a:stretch>
            <a:fillRect/>
          </a:stretch>
        </p:blipFill>
        <p:spPr>
          <a:xfrm>
            <a:off x="3831495" y="1311990"/>
            <a:ext cx="3606111" cy="3455295"/>
          </a:xfrm>
          <a:prstGeom prst="rect">
            <a:avLst/>
          </a:prstGeom>
        </p:spPr>
      </p:pic>
    </p:spTree>
    <p:extLst>
      <p:ext uri="{BB962C8B-B14F-4D97-AF65-F5344CB8AC3E}">
        <p14:creationId xmlns:p14="http://schemas.microsoft.com/office/powerpoint/2010/main" val="195890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the </a:t>
            </a:r>
            <a:r>
              <a:rPr lang="en-US" dirty="0" err="1">
                <a:solidFill>
                  <a:srgbClr val="FFFFFF"/>
                </a:solidFill>
              </a:rPr>
              <a:t>departial</a:t>
            </a:r>
            <a:r>
              <a:rPr lang="en-US" dirty="0">
                <a:solidFill>
                  <a:srgbClr val="FFFFFF"/>
                </a:solidFill>
              </a:rPr>
              <a:t> delay for each day of the week</a:t>
            </a:r>
          </a:p>
        </p:txBody>
      </p:sp>
      <p:pic>
        <p:nvPicPr>
          <p:cNvPr id="5" name="Picture 4">
            <a:extLst>
              <a:ext uri="{FF2B5EF4-FFF2-40B4-BE49-F238E27FC236}">
                <a16:creationId xmlns:a16="http://schemas.microsoft.com/office/drawing/2014/main" id="{36A0643C-D8E7-41B5-8DA4-3A911D7EEB37}"/>
              </a:ext>
            </a:extLst>
          </p:cNvPr>
          <p:cNvPicPr>
            <a:picLocks noChangeAspect="1"/>
          </p:cNvPicPr>
          <p:nvPr/>
        </p:nvPicPr>
        <p:blipFill>
          <a:blip r:embed="rId2"/>
          <a:stretch>
            <a:fillRect/>
          </a:stretch>
        </p:blipFill>
        <p:spPr>
          <a:xfrm>
            <a:off x="416585" y="1249180"/>
            <a:ext cx="11358795" cy="3100322"/>
          </a:xfrm>
          <a:prstGeom prst="rect">
            <a:avLst/>
          </a:prstGeom>
        </p:spPr>
      </p:pic>
    </p:spTree>
    <p:extLst>
      <p:ext uri="{BB962C8B-B14F-4D97-AF65-F5344CB8AC3E}">
        <p14:creationId xmlns:p14="http://schemas.microsoft.com/office/powerpoint/2010/main" val="156172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Modeling with </a:t>
            </a:r>
            <a:r>
              <a:rPr lang="en-US" dirty="0" err="1">
                <a:solidFill>
                  <a:srgbClr val="FFFFFF"/>
                </a:solidFill>
              </a:rPr>
              <a:t>sklearn</a:t>
            </a:r>
            <a:r>
              <a:rPr lang="en-US" dirty="0">
                <a:solidFill>
                  <a:srgbClr val="FFFFFF"/>
                </a:solidFill>
              </a:rPr>
              <a:t> to know the discipline in take-off times</a:t>
            </a:r>
          </a:p>
        </p:txBody>
      </p:sp>
      <p:pic>
        <p:nvPicPr>
          <p:cNvPr id="6" name="Picture 5">
            <a:extLst>
              <a:ext uri="{FF2B5EF4-FFF2-40B4-BE49-F238E27FC236}">
                <a16:creationId xmlns:a16="http://schemas.microsoft.com/office/drawing/2014/main" id="{B0B02E4E-4D76-49CF-8530-D26B97E56F35}"/>
              </a:ext>
            </a:extLst>
          </p:cNvPr>
          <p:cNvPicPr>
            <a:picLocks noChangeAspect="1"/>
          </p:cNvPicPr>
          <p:nvPr/>
        </p:nvPicPr>
        <p:blipFill>
          <a:blip r:embed="rId2"/>
          <a:stretch>
            <a:fillRect/>
          </a:stretch>
        </p:blipFill>
        <p:spPr>
          <a:xfrm>
            <a:off x="1013792" y="1236915"/>
            <a:ext cx="4325509" cy="3303278"/>
          </a:xfrm>
          <a:prstGeom prst="rect">
            <a:avLst/>
          </a:prstGeom>
        </p:spPr>
      </p:pic>
      <p:pic>
        <p:nvPicPr>
          <p:cNvPr id="8" name="Picture 7">
            <a:extLst>
              <a:ext uri="{FF2B5EF4-FFF2-40B4-BE49-F238E27FC236}">
                <a16:creationId xmlns:a16="http://schemas.microsoft.com/office/drawing/2014/main" id="{AA7F7401-C299-4CCC-8E47-3B8ABB1C754B}"/>
              </a:ext>
            </a:extLst>
          </p:cNvPr>
          <p:cNvPicPr>
            <a:picLocks noChangeAspect="1"/>
          </p:cNvPicPr>
          <p:nvPr/>
        </p:nvPicPr>
        <p:blipFill>
          <a:blip r:embed="rId3"/>
          <a:stretch>
            <a:fillRect/>
          </a:stretch>
        </p:blipFill>
        <p:spPr>
          <a:xfrm>
            <a:off x="6346205" y="933278"/>
            <a:ext cx="3115848" cy="3762220"/>
          </a:xfrm>
          <a:prstGeom prst="rect">
            <a:avLst/>
          </a:prstGeom>
        </p:spPr>
      </p:pic>
    </p:spTree>
    <p:extLst>
      <p:ext uri="{BB962C8B-B14F-4D97-AF65-F5344CB8AC3E}">
        <p14:creationId xmlns:p14="http://schemas.microsoft.com/office/powerpoint/2010/main" val="190736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In this project we will study the discipline in the flights schedule, and we will generate graphical report to represent it to the management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44134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we will be using python as a programming language and data science libraries such as import pandas, </a:t>
            </a:r>
            <a:r>
              <a:rPr lang="en-US" sz="4800" i="1" dirty="0" err="1">
                <a:solidFill>
                  <a:srgbClr val="FFFFFF"/>
                </a:solidFill>
              </a:rPr>
              <a:t>numpy</a:t>
            </a:r>
            <a:r>
              <a:rPr lang="en-US" sz="4800" i="1">
                <a:solidFill>
                  <a:srgbClr val="FFFFFF"/>
                </a:solidFill>
              </a:rPr>
              <a:t>, matplotlib &amp; seaborn</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In this study we will depend on data provided from: kaggle.com</a:t>
            </a:r>
            <a:br>
              <a:rPr lang="en-US" sz="4800" i="1" dirty="0">
                <a:solidFill>
                  <a:srgbClr val="FFFFFF"/>
                </a:solidFill>
              </a:rPr>
            </a:br>
            <a:br>
              <a:rPr lang="en-US" sz="4800" i="1" dirty="0">
                <a:solidFill>
                  <a:srgbClr val="FFFFFF"/>
                </a:solidFill>
              </a:rPr>
            </a:br>
            <a:r>
              <a:rPr lang="en-US" sz="2000" i="1" dirty="0">
                <a:solidFill>
                  <a:srgbClr val="FFFFFF"/>
                </a:solidFill>
              </a:rPr>
              <a:t>https://www.kaggle.com/akulbahl/covid19-airline-flight-delays-and-cancellations</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2000" dirty="0">
                <a:solidFill>
                  <a:srgbClr val="FFFFFF"/>
                </a:solidFill>
              </a:rPr>
              <a:t>We will be considering only January data for Southwest Airlines</a:t>
            </a:r>
          </a:p>
          <a:p>
            <a:endParaRPr lang="en-US" dirty="0">
              <a:solidFill>
                <a:srgbClr val="FFFFFF"/>
              </a:solidFill>
            </a:endParaRPr>
          </a:p>
        </p:txBody>
      </p:sp>
    </p:spTree>
    <p:extLst>
      <p:ext uri="{BB962C8B-B14F-4D97-AF65-F5344CB8AC3E}">
        <p14:creationId xmlns:p14="http://schemas.microsoft.com/office/powerpoint/2010/main" val="264631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This </a:t>
            </a:r>
            <a:r>
              <a:rPr lang="en-US" sz="4800" i="1">
                <a:solidFill>
                  <a:srgbClr val="FFFFFF"/>
                </a:solidFill>
              </a:rPr>
              <a:t>source provide </a:t>
            </a:r>
            <a:r>
              <a:rPr lang="en-US" sz="4800" i="1" dirty="0">
                <a:solidFill>
                  <a:srgbClr val="FFFFFF"/>
                </a:solidFill>
              </a:rPr>
              <a:t>important data for this study such as:</a:t>
            </a:r>
            <a:br>
              <a:rPr lang="en-US" sz="4800" i="1" dirty="0">
                <a:solidFill>
                  <a:srgbClr val="FFFFFF"/>
                </a:solidFill>
              </a:rPr>
            </a:br>
            <a:r>
              <a:rPr lang="en-US" sz="4800" i="1" dirty="0">
                <a:solidFill>
                  <a:srgbClr val="FFFFFF"/>
                </a:solidFill>
              </a:rPr>
              <a:t>	</a:t>
            </a:r>
            <a:r>
              <a:rPr lang="en-US" sz="2800" i="1" dirty="0">
                <a:solidFill>
                  <a:srgbClr val="FFFFFF"/>
                </a:solidFill>
              </a:rPr>
              <a:t>Flight Departure and Arrival Airport</a:t>
            </a:r>
            <a:br>
              <a:rPr lang="en-US" sz="2800" i="1" dirty="0">
                <a:solidFill>
                  <a:srgbClr val="FFFFFF"/>
                </a:solidFill>
              </a:rPr>
            </a:br>
            <a:r>
              <a:rPr lang="en-US" sz="2800" i="1" dirty="0">
                <a:solidFill>
                  <a:srgbClr val="FFFFFF"/>
                </a:solidFill>
              </a:rPr>
              <a:t>	Scheduled Departure and Arrival Time</a:t>
            </a:r>
            <a:br>
              <a:rPr lang="en-US" sz="2800" i="1" dirty="0">
                <a:solidFill>
                  <a:srgbClr val="FFFFFF"/>
                </a:solidFill>
              </a:rPr>
            </a:br>
            <a:r>
              <a:rPr lang="en-US" sz="2800" i="1" dirty="0">
                <a:solidFill>
                  <a:srgbClr val="FFFFFF"/>
                </a:solidFill>
              </a:rPr>
              <a:t>	Actual Departure and Arrival Time</a:t>
            </a:r>
            <a:br>
              <a:rPr lang="en-US" sz="2800" i="1" dirty="0">
                <a:solidFill>
                  <a:srgbClr val="FFFFFF"/>
                </a:solidFill>
              </a:rPr>
            </a:br>
            <a:r>
              <a:rPr lang="en-US" sz="2800" i="1" dirty="0">
                <a:solidFill>
                  <a:srgbClr val="FFFFFF"/>
                </a:solidFill>
              </a:rPr>
              <a:t>	Departure Delay</a:t>
            </a:r>
            <a:br>
              <a:rPr lang="en-US" sz="2800" i="1" dirty="0">
                <a:solidFill>
                  <a:srgbClr val="FFFFFF"/>
                </a:solidFill>
              </a:rPr>
            </a:br>
            <a:r>
              <a:rPr lang="en-US" sz="2800" i="1" dirty="0">
                <a:solidFill>
                  <a:srgbClr val="FFFFFF"/>
                </a:solidFill>
              </a:rPr>
              <a:t>	Scheduled Total </a:t>
            </a:r>
            <a:r>
              <a:rPr lang="en-US" sz="2800" i="1">
                <a:solidFill>
                  <a:srgbClr val="FFFFFF"/>
                </a:solidFill>
              </a:rPr>
              <a:t>Flight Time</a:t>
            </a:r>
            <a:br>
              <a:rPr lang="en-US" sz="2800" i="1">
                <a:solidFill>
                  <a:srgbClr val="FFFFFF"/>
                </a:solidFill>
              </a:rPr>
            </a:br>
            <a:r>
              <a:rPr lang="en-US" sz="2800" i="1">
                <a:solidFill>
                  <a:srgbClr val="FFFFFF"/>
                </a:solidFill>
              </a:rPr>
              <a:t>	Reason for the delay by Time (Carrier, Weather, Security or 	National Aviation )</a:t>
            </a:r>
            <a:br>
              <a:rPr lang="en-US" sz="32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4736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Project Plan:</a:t>
            </a:r>
            <a:br>
              <a:rPr lang="en-US" sz="4800" i="1" dirty="0">
                <a:solidFill>
                  <a:srgbClr val="FFFFFF"/>
                </a:solidFill>
              </a:rPr>
            </a:br>
            <a:r>
              <a:rPr lang="en-US" sz="4800" i="1" dirty="0">
                <a:solidFill>
                  <a:srgbClr val="FFFFFF"/>
                </a:solidFill>
              </a:rPr>
              <a:t>	</a:t>
            </a:r>
            <a:r>
              <a:rPr lang="en-US" sz="3200" i="1" dirty="0">
                <a:solidFill>
                  <a:srgbClr val="FFFFFF"/>
                </a:solidFill>
              </a:rPr>
              <a:t>analyzing the requirement</a:t>
            </a:r>
            <a:br>
              <a:rPr lang="en-US" sz="3200" i="1" dirty="0">
                <a:solidFill>
                  <a:srgbClr val="FFFFFF"/>
                </a:solidFill>
              </a:rPr>
            </a:br>
            <a:r>
              <a:rPr lang="en-US" sz="3200" i="1" dirty="0">
                <a:solidFill>
                  <a:srgbClr val="FFFFFF"/>
                </a:solidFill>
              </a:rPr>
              <a:t>	gathering the data </a:t>
            </a:r>
            <a:br>
              <a:rPr lang="en-US" sz="3200" i="1" dirty="0">
                <a:solidFill>
                  <a:srgbClr val="FFFFFF"/>
                </a:solidFill>
              </a:rPr>
            </a:br>
            <a:r>
              <a:rPr lang="en-US" sz="3200" i="1" dirty="0">
                <a:solidFill>
                  <a:srgbClr val="FFFFFF"/>
                </a:solidFill>
              </a:rPr>
              <a:t>	understand and reading the data</a:t>
            </a:r>
            <a:br>
              <a:rPr lang="en-US" sz="3200" i="1" dirty="0">
                <a:solidFill>
                  <a:srgbClr val="FFFFFF"/>
                </a:solidFill>
              </a:rPr>
            </a:br>
            <a:r>
              <a:rPr lang="en-US" sz="3200" i="1" dirty="0">
                <a:solidFill>
                  <a:srgbClr val="FFFFFF"/>
                </a:solidFill>
              </a:rPr>
              <a:t>	cleaning the data</a:t>
            </a:r>
            <a:br>
              <a:rPr lang="en-US" sz="3200" i="1" dirty="0">
                <a:solidFill>
                  <a:srgbClr val="FFFFFF"/>
                </a:solidFill>
              </a:rPr>
            </a:br>
            <a:r>
              <a:rPr lang="en-US" sz="3200" i="1" dirty="0">
                <a:solidFill>
                  <a:srgbClr val="FFFFFF"/>
                </a:solidFill>
              </a:rPr>
              <a:t>	generate the reports </a:t>
            </a:r>
            <a:br>
              <a:rPr lang="en-US" sz="24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22773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Used tools :</a:t>
            </a:r>
            <a:br>
              <a:rPr lang="en-US" sz="4800" i="1" dirty="0">
                <a:solidFill>
                  <a:srgbClr val="FFFFFF"/>
                </a:solidFill>
              </a:rPr>
            </a:br>
            <a:r>
              <a:rPr lang="en-US" sz="4800" i="1" dirty="0">
                <a:solidFill>
                  <a:srgbClr val="FFFFFF"/>
                </a:solidFill>
              </a:rPr>
              <a:t>	</a:t>
            </a:r>
            <a:r>
              <a:rPr lang="en-US" sz="2800" i="1" dirty="0">
                <a:solidFill>
                  <a:srgbClr val="FFFFFF"/>
                </a:solidFill>
              </a:rPr>
              <a:t>Python as a programming language </a:t>
            </a:r>
            <a:br>
              <a:rPr lang="en-US" sz="2800" i="1" dirty="0">
                <a:solidFill>
                  <a:srgbClr val="FFFFFF"/>
                </a:solidFill>
              </a:rPr>
            </a:br>
            <a:r>
              <a:rPr lang="en-US" sz="2800" i="1" dirty="0">
                <a:solidFill>
                  <a:srgbClr val="FFFFFF"/>
                </a:solidFill>
              </a:rPr>
              <a:t>	pandas and </a:t>
            </a:r>
            <a:r>
              <a:rPr lang="en-US" sz="2800" i="1" dirty="0" err="1">
                <a:solidFill>
                  <a:srgbClr val="FFFFFF"/>
                </a:solidFill>
              </a:rPr>
              <a:t>numpy</a:t>
            </a:r>
            <a:r>
              <a:rPr lang="en-US" sz="2800" i="1" dirty="0">
                <a:solidFill>
                  <a:srgbClr val="FFFFFF"/>
                </a:solidFill>
              </a:rPr>
              <a:t> as a data frame </a:t>
            </a:r>
            <a:r>
              <a:rPr lang="en-US" sz="2800" i="1" dirty="0" err="1">
                <a:solidFill>
                  <a:srgbClr val="FFFFFF"/>
                </a:solidFill>
              </a:rPr>
              <a:t>librares</a:t>
            </a:r>
            <a:r>
              <a:rPr lang="en-US" sz="2800" i="1" dirty="0">
                <a:solidFill>
                  <a:srgbClr val="FFFFFF"/>
                </a:solidFill>
              </a:rPr>
              <a:t> </a:t>
            </a:r>
            <a:br>
              <a:rPr lang="en-US" sz="2800" i="1" dirty="0">
                <a:solidFill>
                  <a:srgbClr val="FFFFFF"/>
                </a:solidFill>
              </a:rPr>
            </a:br>
            <a:r>
              <a:rPr lang="en-US" sz="2800" i="1" dirty="0">
                <a:solidFill>
                  <a:srgbClr val="FFFFFF"/>
                </a:solidFill>
              </a:rPr>
              <a:t>	seaborn as a Python data visualization library based on 		matplotlib</a:t>
            </a:r>
            <a:br>
              <a:rPr lang="en-US" sz="2800" i="1" dirty="0">
                <a:solidFill>
                  <a:srgbClr val="FFFFFF"/>
                </a:solidFill>
              </a:rPr>
            </a:br>
            <a:r>
              <a:rPr lang="en-US" sz="2800" i="1" dirty="0">
                <a:solidFill>
                  <a:srgbClr val="FFFFFF"/>
                </a:solidFill>
              </a:rPr>
              <a:t>	Matplotlib as a comprehensive library for creating static, 	animated, and interactive visualizations in Python.</a:t>
            </a:r>
            <a:br>
              <a:rPr lang="en-US" sz="2800" i="1" dirty="0">
                <a:solidFill>
                  <a:srgbClr val="FFFFFF"/>
                </a:solidFill>
              </a:rPr>
            </a:br>
            <a:r>
              <a:rPr lang="en-US" sz="2800" i="1" dirty="0">
                <a:solidFill>
                  <a:srgbClr val="FFFFFF"/>
                </a:solidFill>
              </a:rPr>
              <a:t>	scikit-learn : tools for predictive data analysis</a:t>
            </a:r>
            <a:br>
              <a:rPr lang="en-US" sz="2800" i="1" dirty="0">
                <a:solidFill>
                  <a:srgbClr val="FFFFFF"/>
                </a:solidFill>
              </a:rPr>
            </a:br>
            <a:r>
              <a:rPr lang="en-US" sz="2800" i="1" dirty="0">
                <a:solidFill>
                  <a:srgbClr val="FFFFFF"/>
                </a:solidFill>
              </a:rPr>
              <a:t>	</a:t>
            </a:r>
            <a:r>
              <a:rPr lang="en-US" sz="2800" i="1" dirty="0" err="1">
                <a:solidFill>
                  <a:srgbClr val="FFFFFF"/>
                </a:solidFill>
              </a:rPr>
              <a:t>Jupyter</a:t>
            </a:r>
            <a:r>
              <a:rPr lang="en-US" sz="2800" i="1" dirty="0">
                <a:solidFill>
                  <a:srgbClr val="FFFFFF"/>
                </a:solidFill>
              </a:rPr>
              <a:t> as a text editor </a:t>
            </a:r>
            <a:br>
              <a:rPr lang="en-US" sz="2800" i="1" dirty="0">
                <a:solidFill>
                  <a:srgbClr val="FFFFFF"/>
                </a:solidFill>
              </a:rPr>
            </a:br>
            <a:r>
              <a:rPr lang="en-US" sz="2800" i="1" dirty="0">
                <a:solidFill>
                  <a:srgbClr val="FFFFFF"/>
                </a:solidFill>
              </a:rPr>
              <a:t>	</a:t>
            </a:r>
            <a:br>
              <a:rPr lang="en-US" sz="20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35663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the delay departure time for each city, the minus number means early departure</a:t>
            </a:r>
          </a:p>
        </p:txBody>
      </p:sp>
      <p:pic>
        <p:nvPicPr>
          <p:cNvPr id="5" name="Picture 4">
            <a:extLst>
              <a:ext uri="{FF2B5EF4-FFF2-40B4-BE49-F238E27FC236}">
                <a16:creationId xmlns:a16="http://schemas.microsoft.com/office/drawing/2014/main" id="{A5D684C6-03D1-4DD5-8F4D-A45E37E38151}"/>
              </a:ext>
            </a:extLst>
          </p:cNvPr>
          <p:cNvPicPr>
            <a:picLocks noChangeAspect="1"/>
          </p:cNvPicPr>
          <p:nvPr/>
        </p:nvPicPr>
        <p:blipFill>
          <a:blip r:embed="rId2"/>
          <a:stretch>
            <a:fillRect/>
          </a:stretch>
        </p:blipFill>
        <p:spPr>
          <a:xfrm>
            <a:off x="662442" y="1340495"/>
            <a:ext cx="10867116" cy="3439026"/>
          </a:xfrm>
          <a:prstGeom prst="rect">
            <a:avLst/>
          </a:prstGeom>
        </p:spPr>
      </p:pic>
    </p:spTree>
    <p:extLst>
      <p:ext uri="{BB962C8B-B14F-4D97-AF65-F5344CB8AC3E}">
        <p14:creationId xmlns:p14="http://schemas.microsoft.com/office/powerpoint/2010/main" val="180058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the number of flights time in each day of the week (Air Traffic)</a:t>
            </a:r>
          </a:p>
        </p:txBody>
      </p:sp>
      <p:pic>
        <p:nvPicPr>
          <p:cNvPr id="6" name="Picture 5">
            <a:extLst>
              <a:ext uri="{FF2B5EF4-FFF2-40B4-BE49-F238E27FC236}">
                <a16:creationId xmlns:a16="http://schemas.microsoft.com/office/drawing/2014/main" id="{4119EB5E-DBDF-46BF-8E64-EF30BA8F43CA}"/>
              </a:ext>
            </a:extLst>
          </p:cNvPr>
          <p:cNvPicPr>
            <a:picLocks noChangeAspect="1"/>
          </p:cNvPicPr>
          <p:nvPr/>
        </p:nvPicPr>
        <p:blipFill>
          <a:blip r:embed="rId2"/>
          <a:stretch>
            <a:fillRect/>
          </a:stretch>
        </p:blipFill>
        <p:spPr>
          <a:xfrm>
            <a:off x="2535566" y="1426865"/>
            <a:ext cx="5871041" cy="3039586"/>
          </a:xfrm>
          <a:prstGeom prst="rect">
            <a:avLst/>
          </a:prstGeom>
        </p:spPr>
      </p:pic>
    </p:spTree>
    <p:extLst>
      <p:ext uri="{BB962C8B-B14F-4D97-AF65-F5344CB8AC3E}">
        <p14:creationId xmlns:p14="http://schemas.microsoft.com/office/powerpoint/2010/main" val="16023490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{CE42D648-3AAB-4AD9-9C45-62A267D69CCF}tf56160789_win32</Template>
  <TotalTime>235</TotalTime>
  <Words>350</Words>
  <Application>Microsoft Office PowerPoint</Application>
  <PresentationFormat>Widescreen</PresentationFormat>
  <Paragraphs>23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Bookman Old Style</vt:lpstr>
      <vt:lpstr>Calibri</vt:lpstr>
      <vt:lpstr>Franklin Gothic Book</vt:lpstr>
      <vt:lpstr>1_RetrospectVTI</vt:lpstr>
      <vt:lpstr>Scientific study on the discipline of flight schedules</vt:lpstr>
      <vt:lpstr>In this project we will study the discipline in the flights schedule, and we will generate graphical report to represent it to the management </vt:lpstr>
      <vt:lpstr>we will be using python as a programming language and data science libraries such as import pandas, numpy, matplotlib &amp; seaborn</vt:lpstr>
      <vt:lpstr>In this study we will depend on data provided from: kaggle.com  https://www.kaggle.com/akulbahl/covid19-airline-flight-delays-and-cancellations</vt:lpstr>
      <vt:lpstr>This source provide important data for this study such as:  Flight Departure and Arrival Airport  Scheduled Departure and Arrival Time  Actual Departure and Arrival Time  Departure Delay  Scheduled Total Flight Time  Reason for the delay by Time (Carrier, Weather, Security or  National Aviation ) </vt:lpstr>
      <vt:lpstr>Project Plan:  analyzing the requirement  gathering the data   understand and reading the data  cleaning the data  generate the reports  </vt:lpstr>
      <vt:lpstr>Used tools :  Python as a programming language   pandas and numpy as a data frame librares   seaborn as a Python data visualization library based on   matplotlib  Matplotlib as a comprehensive library for creating static,  animated, and interactive visualizations in Python.  scikit-learn : tools for predictive data analysis  Jupyter as a text editor    </vt:lpstr>
      <vt:lpstr>Report Sample</vt:lpstr>
      <vt:lpstr>Report Sample</vt:lpstr>
      <vt:lpstr>Report Sample</vt:lpstr>
      <vt:lpstr>Report Sample</vt:lpstr>
      <vt:lpstr>Report Sample</vt:lpstr>
      <vt:lpstr>Report Sample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study on the discipline of flight schedules</dc:title>
  <dc:creator>Nawaf Nazer</dc:creator>
  <cp:lastModifiedBy>Nawaf Nazer</cp:lastModifiedBy>
  <cp:revision>7</cp:revision>
  <dcterms:created xsi:type="dcterms:W3CDTF">2021-11-01T05:11:43Z</dcterms:created>
  <dcterms:modified xsi:type="dcterms:W3CDTF">2021-11-18T11:26:15Z</dcterms:modified>
</cp:coreProperties>
</file>