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8" r:id="rId3"/>
    <p:sldId id="259" r:id="rId4"/>
    <p:sldId id="298" r:id="rId5"/>
    <p:sldId id="297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xygen" panose="02000503000000000000" pitchFamily="2" charset="0"/>
      <p:regular r:id="rId21"/>
      <p:bold r:id="rId22"/>
    </p:embeddedFont>
    <p:embeddedFont>
      <p:font typeface="Staatlich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0D072-2F9A-4CA8-8458-6E0527F4F6DA}" v="113" dt="2021-12-08T20:34:13.265"/>
  </p1510:revLst>
</p1510:revInfo>
</file>

<file path=ppt/tableStyles.xml><?xml version="1.0" encoding="utf-8"?>
<a:tblStyleLst xmlns:a="http://schemas.openxmlformats.org/drawingml/2006/main" def="{48F9E743-118E-431C-9648-FAB7B2952779}">
  <a:tblStyle styleId="{48F9E743-118E-431C-9648-FAB7B2952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b7be621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b7be621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e24bbbaaa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e24bbbaaa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5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e24bbbaaa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6e24bbbaaa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1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1_2"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2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4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7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9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14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 rot="10800000">
            <a:off x="6" y="3810622"/>
            <a:ext cx="4115099" cy="1332884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24329" y="6"/>
            <a:ext cx="2319625" cy="2292057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5"/>
            <a:ext cx="10330359" cy="5252720"/>
          </a:xfrm>
          <a:custGeom>
            <a:avLst/>
            <a:gdLst/>
            <a:ahLst/>
            <a:cxnLst/>
            <a:rect l="l" t="t" r="r" b="b"/>
            <a:pathLst>
              <a:path w="91634" h="56032" extrusionOk="0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/>
          <p:nvPr/>
        </p:nvSpPr>
        <p:spPr>
          <a:xfrm rot="10800000" flipH="1">
            <a:off x="3707549" y="3382607"/>
            <a:ext cx="5436470" cy="1760890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 hasCustomPrompt="1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 rot="10800000">
            <a:off x="89" y="4100866"/>
            <a:ext cx="9161582" cy="1042651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4" y="6"/>
            <a:ext cx="2319625" cy="2292057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3">
    <p:bg>
      <p:bgPr>
        <a:solidFill>
          <a:schemeClr val="accent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0" y="0"/>
            <a:ext cx="2319625" cy="2154582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>
            <a:alpha val="1696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2" r:id="rId8"/>
    <p:sldLayoutId id="2147483665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5104476" y="1547040"/>
            <a:ext cx="3121441" cy="2009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Medical INSURANCE</a:t>
            </a:r>
            <a:endParaRPr b="0"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4036380" y="3719524"/>
            <a:ext cx="4953724" cy="1164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Done by:                           </a:t>
            </a:r>
            <a:r>
              <a:rPr lang="en-US" dirty="0"/>
              <a:t>Instructor</a:t>
            </a:r>
            <a:r>
              <a:rPr lang="en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 Nawaf Alm</a:t>
            </a:r>
            <a:r>
              <a:rPr lang="en" dirty="0"/>
              <a:t>utairi              </a:t>
            </a:r>
            <a:r>
              <a:rPr lang="en-US" dirty="0"/>
              <a:t>Dr. </a:t>
            </a:r>
            <a:r>
              <a:rPr lang="en-US" dirty="0" err="1"/>
              <a:t>Mejdal</a:t>
            </a:r>
            <a:r>
              <a:rPr lang="en-US" dirty="0"/>
              <a:t> Alqahtani</a:t>
            </a:r>
            <a:r>
              <a:rPr lang="en" dirty="0"/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 Surayyi Alqahtani   </a:t>
            </a:r>
          </a:p>
        </p:txBody>
      </p:sp>
      <p:grpSp>
        <p:nvGrpSpPr>
          <p:cNvPr id="134" name="Google Shape;134;p26"/>
          <p:cNvGrpSpPr/>
          <p:nvPr/>
        </p:nvGrpSpPr>
        <p:grpSpPr>
          <a:xfrm rot="-915825" flipH="1">
            <a:off x="-1318259" y="455104"/>
            <a:ext cx="5870266" cy="4571597"/>
            <a:chOff x="1212675" y="238125"/>
            <a:chExt cx="6725077" cy="5237300"/>
          </a:xfrm>
        </p:grpSpPr>
        <p:sp>
          <p:nvSpPr>
            <p:cNvPr id="135" name="Google Shape;135;p26"/>
            <p:cNvSpPr/>
            <p:nvPr/>
          </p:nvSpPr>
          <p:spPr>
            <a:xfrm>
              <a:off x="3480175" y="4608600"/>
              <a:ext cx="848150" cy="702675"/>
            </a:xfrm>
            <a:custGeom>
              <a:avLst/>
              <a:gdLst/>
              <a:ahLst/>
              <a:cxnLst/>
              <a:rect l="l" t="t" r="r" b="b"/>
              <a:pathLst>
                <a:path w="33926" h="28107" extrusionOk="0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3118550" y="880925"/>
              <a:ext cx="659425" cy="4560550"/>
            </a:xfrm>
            <a:custGeom>
              <a:avLst/>
              <a:gdLst/>
              <a:ahLst/>
              <a:cxnLst/>
              <a:rect l="l" t="t" r="r" b="b"/>
              <a:pathLst>
                <a:path w="26377" h="182422" extrusionOk="0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3461350" y="5006800"/>
              <a:ext cx="276650" cy="127075"/>
            </a:xfrm>
            <a:custGeom>
              <a:avLst/>
              <a:gdLst/>
              <a:ahLst/>
              <a:cxnLst/>
              <a:rect l="l" t="t" r="r" b="b"/>
              <a:pathLst>
                <a:path w="11066" h="5083" extrusionOk="0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3407525" y="4888400"/>
              <a:ext cx="356375" cy="118425"/>
            </a:xfrm>
            <a:custGeom>
              <a:avLst/>
              <a:gdLst/>
              <a:ahLst/>
              <a:cxnLst/>
              <a:rect l="l" t="t" r="r" b="b"/>
              <a:pathLst>
                <a:path w="14255" h="4737" extrusionOk="0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3405500" y="4748000"/>
              <a:ext cx="343125" cy="140425"/>
            </a:xfrm>
            <a:custGeom>
              <a:avLst/>
              <a:gdLst/>
              <a:ahLst/>
              <a:cxnLst/>
              <a:rect l="l" t="t" r="r" b="b"/>
              <a:pathLst>
                <a:path w="13725" h="5617" extrusionOk="0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422800" y="4639725"/>
              <a:ext cx="325825" cy="108300"/>
            </a:xfrm>
            <a:custGeom>
              <a:avLst/>
              <a:gdLst/>
              <a:ahLst/>
              <a:cxnLst/>
              <a:rect l="l" t="t" r="r" b="b"/>
              <a:pathLst>
                <a:path w="13033" h="4332" extrusionOk="0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4420597" y="4864433"/>
              <a:ext cx="3517155" cy="538875"/>
            </a:xfrm>
            <a:custGeom>
              <a:avLst/>
              <a:gdLst/>
              <a:ahLst/>
              <a:cxnLst/>
              <a:rect l="l" t="t" r="r" b="b"/>
              <a:pathLst>
                <a:path w="109637" h="21555" extrusionOk="0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635875" y="4651275"/>
              <a:ext cx="113650" cy="73950"/>
            </a:xfrm>
            <a:custGeom>
              <a:avLst/>
              <a:gdLst/>
              <a:ahLst/>
              <a:cxnLst/>
              <a:rect l="l" t="t" r="r" b="b"/>
              <a:pathLst>
                <a:path w="4546" h="2958" extrusionOk="0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632900" y="4781200"/>
              <a:ext cx="103000" cy="73975"/>
            </a:xfrm>
            <a:custGeom>
              <a:avLst/>
              <a:gdLst/>
              <a:ahLst/>
              <a:cxnLst/>
              <a:rect l="l" t="t" r="r" b="b"/>
              <a:pathLst>
                <a:path w="4120" h="2959" extrusionOk="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649075" y="4910625"/>
              <a:ext cx="103925" cy="73975"/>
            </a:xfrm>
            <a:custGeom>
              <a:avLst/>
              <a:gdLst/>
              <a:ahLst/>
              <a:cxnLst/>
              <a:rect l="l" t="t" r="r" b="b"/>
              <a:pathLst>
                <a:path w="4157" h="2959" extrusionOk="0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616540" y="5028699"/>
              <a:ext cx="103400" cy="67275"/>
            </a:xfrm>
            <a:custGeom>
              <a:avLst/>
              <a:gdLst/>
              <a:ahLst/>
              <a:cxnLst/>
              <a:rect l="l" t="t" r="r" b="b"/>
              <a:pathLst>
                <a:path w="4136" h="2691" extrusionOk="0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366625" y="4501600"/>
              <a:ext cx="961750" cy="490300"/>
            </a:xfrm>
            <a:custGeom>
              <a:avLst/>
              <a:gdLst/>
              <a:ahLst/>
              <a:cxnLst/>
              <a:rect l="l" t="t" r="r" b="b"/>
              <a:pathLst>
                <a:path w="38470" h="19612" extrusionOk="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364350" y="4563175"/>
              <a:ext cx="128125" cy="77650"/>
            </a:xfrm>
            <a:custGeom>
              <a:avLst/>
              <a:gdLst/>
              <a:ahLst/>
              <a:cxnLst/>
              <a:rect l="l" t="t" r="r" b="b"/>
              <a:pathLst>
                <a:path w="5125" h="3106" extrusionOk="0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188950" y="4792300"/>
              <a:ext cx="269775" cy="683125"/>
            </a:xfrm>
            <a:custGeom>
              <a:avLst/>
              <a:gdLst/>
              <a:ahLst/>
              <a:cxnLst/>
              <a:rect l="l" t="t" r="r" b="b"/>
              <a:pathLst>
                <a:path w="10791" h="27325" extrusionOk="0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0834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225950" y="409400"/>
              <a:ext cx="2477375" cy="2495250"/>
            </a:xfrm>
            <a:custGeom>
              <a:avLst/>
              <a:gdLst/>
              <a:ahLst/>
              <a:cxnLst/>
              <a:rect l="l" t="t" r="r" b="b"/>
              <a:pathLst>
                <a:path w="99095" h="99810" extrusionOk="0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430825" y="409225"/>
              <a:ext cx="3782925" cy="2495450"/>
            </a:xfrm>
            <a:custGeom>
              <a:avLst/>
              <a:gdLst/>
              <a:ahLst/>
              <a:cxnLst/>
              <a:rect l="l" t="t" r="r" b="b"/>
              <a:pathLst>
                <a:path w="151317" h="99818" extrusionOk="0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430825" y="409225"/>
              <a:ext cx="2578075" cy="2495450"/>
            </a:xfrm>
            <a:custGeom>
              <a:avLst/>
              <a:gdLst/>
              <a:ahLst/>
              <a:cxnLst/>
              <a:rect l="l" t="t" r="r" b="b"/>
              <a:pathLst>
                <a:path w="103123" h="99818" extrusionOk="0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212675" y="2785325"/>
              <a:ext cx="26525" cy="41575"/>
            </a:xfrm>
            <a:custGeom>
              <a:avLst/>
              <a:gdLst/>
              <a:ahLst/>
              <a:cxnLst/>
              <a:rect l="l" t="t" r="r" b="b"/>
              <a:pathLst>
                <a:path w="1061" h="1663" extrusionOk="0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7525" y="2877800"/>
              <a:ext cx="26700" cy="41750"/>
            </a:xfrm>
            <a:custGeom>
              <a:avLst/>
              <a:gdLst/>
              <a:ahLst/>
              <a:cxnLst/>
              <a:rect l="l" t="t" r="r" b="b"/>
              <a:pathLst>
                <a:path w="1068" h="1670" extrusionOk="0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4995650" y="2877800"/>
              <a:ext cx="26525" cy="41750"/>
            </a:xfrm>
            <a:custGeom>
              <a:avLst/>
              <a:gdLst/>
              <a:ahLst/>
              <a:cxnLst/>
              <a:rect l="l" t="t" r="r" b="b"/>
              <a:pathLst>
                <a:path w="1061" h="1670" extrusionOk="0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94375" y="2783100"/>
              <a:ext cx="26350" cy="41550"/>
            </a:xfrm>
            <a:custGeom>
              <a:avLst/>
              <a:gdLst/>
              <a:ahLst/>
              <a:cxnLst/>
              <a:rect l="l" t="t" r="r" b="b"/>
              <a:pathLst>
                <a:path w="1054" h="1662" extrusionOk="0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627900" y="401500"/>
              <a:ext cx="173700" cy="24350"/>
            </a:xfrm>
            <a:custGeom>
              <a:avLst/>
              <a:gdLst/>
              <a:ahLst/>
              <a:cxnLst/>
              <a:rect l="l" t="t" r="r" b="b"/>
              <a:pathLst>
                <a:path w="6948" h="974" extrusionOk="0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3687400" y="238125"/>
              <a:ext cx="54650" cy="179600"/>
            </a:xfrm>
            <a:custGeom>
              <a:avLst/>
              <a:gdLst/>
              <a:ahLst/>
              <a:cxnLst/>
              <a:rect l="l" t="t" r="r" b="b"/>
              <a:pathLst>
                <a:path w="2186" h="7184" extrusionOk="0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37198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024725" y="3226175"/>
              <a:ext cx="1395925" cy="622100"/>
            </a:xfrm>
            <a:custGeom>
              <a:avLst/>
              <a:gdLst/>
              <a:ahLst/>
              <a:cxnLst/>
              <a:rect l="l" t="t" r="r" b="b"/>
              <a:pathLst>
                <a:path w="55837" h="24884" extrusionOk="0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B4481-B480-43C8-842D-6D2569C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94" y="229170"/>
            <a:ext cx="6708025" cy="730950"/>
          </a:xfrm>
        </p:spPr>
        <p:txBody>
          <a:bodyPr/>
          <a:lstStyle/>
          <a:p>
            <a:pPr algn="ctr"/>
            <a:r>
              <a:rPr lang="en-US" sz="2800" dirty="0"/>
              <a:t>Regression Models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Google Shape;852;p45">
            <a:extLst>
              <a:ext uri="{FF2B5EF4-FFF2-40B4-BE49-F238E27FC236}">
                <a16:creationId xmlns:a16="http://schemas.microsoft.com/office/drawing/2014/main" id="{8C2D91E4-552E-4E5B-A8D2-F2C3D48C4D17}"/>
              </a:ext>
            </a:extLst>
          </p:cNvPr>
          <p:cNvSpPr txBox="1">
            <a:spLocks/>
          </p:cNvSpPr>
          <p:nvPr/>
        </p:nvSpPr>
        <p:spPr>
          <a:xfrm>
            <a:off x="321540" y="1028700"/>
            <a:ext cx="64374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R-squared (R2) for each models 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28BFB9-415B-46FF-92EB-EF2036B4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0" y="1919640"/>
            <a:ext cx="723750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0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3BE0B-B3CE-48CD-B157-C043750A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50" y="165157"/>
            <a:ext cx="5240700" cy="572700"/>
          </a:xfrm>
        </p:spPr>
        <p:txBody>
          <a:bodyPr/>
          <a:lstStyle/>
          <a:p>
            <a:r>
              <a:rPr lang="en-US" sz="2800" dirty="0"/>
              <a:t>Polynomial Regression </a:t>
            </a:r>
            <a:endParaRPr lang="en-US" dirty="0"/>
          </a:p>
        </p:txBody>
      </p:sp>
      <p:sp>
        <p:nvSpPr>
          <p:cNvPr id="4" name="Google Shape;852;p45">
            <a:extLst>
              <a:ext uri="{FF2B5EF4-FFF2-40B4-BE49-F238E27FC236}">
                <a16:creationId xmlns:a16="http://schemas.microsoft.com/office/drawing/2014/main" id="{C6DE1097-7BDF-4626-B8EB-51AEF38F51ED}"/>
              </a:ext>
            </a:extLst>
          </p:cNvPr>
          <p:cNvSpPr txBox="1">
            <a:spLocks/>
          </p:cNvSpPr>
          <p:nvPr/>
        </p:nvSpPr>
        <p:spPr>
          <a:xfrm>
            <a:off x="754950" y="737857"/>
            <a:ext cx="64374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Polynomial is the best model: 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We drop some columns such as region and gender, so we have high focus on important features to increase R^2. 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The degree is (2). 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35E1E0-6560-4F32-8AA0-65A4F559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0" y="3635964"/>
            <a:ext cx="5654040" cy="10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8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2987-370F-439C-BA5A-833BE6B8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50" y="139642"/>
            <a:ext cx="5240700" cy="572700"/>
          </a:xfrm>
        </p:spPr>
        <p:txBody>
          <a:bodyPr/>
          <a:lstStyle/>
          <a:p>
            <a:r>
              <a:rPr lang="en-US" dirty="0"/>
              <a:t>The predication </a:t>
            </a:r>
          </a:p>
        </p:txBody>
      </p:sp>
      <p:sp>
        <p:nvSpPr>
          <p:cNvPr id="3" name="Google Shape;852;p45">
            <a:extLst>
              <a:ext uri="{FF2B5EF4-FFF2-40B4-BE49-F238E27FC236}">
                <a16:creationId xmlns:a16="http://schemas.microsoft.com/office/drawing/2014/main" id="{2758776B-641B-4F44-A542-13002827A56A}"/>
              </a:ext>
            </a:extLst>
          </p:cNvPr>
          <p:cNvSpPr txBox="1">
            <a:spLocks/>
          </p:cNvSpPr>
          <p:nvPr/>
        </p:nvSpPr>
        <p:spPr>
          <a:xfrm>
            <a:off x="675120" y="457799"/>
            <a:ext cx="840792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 different between actual and predicted values: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 equation</a:t>
            </a:r>
            <a:r>
              <a:rPr lang="en-US" sz="1600" dirty="0"/>
              <a:t>:   y = mx + b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-5325.88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[-4.01606591e+01  5.23702019e+02  8.52025026e+02-9.52698471e+03  3.04430186e+00  1.84508369e+00  6.01720286e+00 4.20849790e+00 -9.38983382e+00  3.81612289e+00  1.40840670e+03 -1.45982790e+02 -4.46151855e+02 -9.52698471e+03]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50D19D-E157-4C69-8620-FBA51260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150620"/>
            <a:ext cx="467106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8AE70-6B89-4EC4-94FD-6F66AB01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260" y="1003260"/>
            <a:ext cx="7579477" cy="34083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b="1" dirty="0"/>
              <a:t>Health insurance </a:t>
            </a:r>
            <a:r>
              <a:rPr lang="en-US" sz="1600" dirty="0"/>
              <a:t>is a type of insurance that covers medical expenses that arise due to an illness.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Smoking has the highest impact on medical costs, even though the costs are growing with age, </a:t>
            </a:r>
            <a:r>
              <a:rPr lang="en-US" sz="1600" dirty="0" err="1"/>
              <a:t>bmi</a:t>
            </a:r>
            <a:r>
              <a:rPr lang="en-US" sz="1600" dirty="0"/>
              <a:t> and children.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We use some models to find the best R^2 and the Polynomial Regression turned out to be the best model.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In the future we will try to improve the R^2 and minimize the error.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B38575-762F-44B4-91EA-D39E69D6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99" y="159180"/>
            <a:ext cx="6136800" cy="572700"/>
          </a:xfrm>
        </p:spPr>
        <p:txBody>
          <a:bodyPr/>
          <a:lstStyle/>
          <a:p>
            <a:r>
              <a:rPr lang="en-US" sz="2800" dirty="0"/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23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3A401-4CD3-4DC0-BA90-1EDA0871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Thenk you for lisining </a:t>
            </a:r>
            <a:endParaRPr lang="en-US" dirty="0"/>
          </a:p>
        </p:txBody>
      </p:sp>
      <p:pic>
        <p:nvPicPr>
          <p:cNvPr id="5122" name="Picture 2" descr="Any Questions Images, Stock Photos &amp;amp; Vectors | Shutterstock">
            <a:extLst>
              <a:ext uri="{FF2B5EF4-FFF2-40B4-BE49-F238E27FC236}">
                <a16:creationId xmlns:a16="http://schemas.microsoft.com/office/drawing/2014/main" id="{066E94CD-4EDC-4C96-AE0D-430353AA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1482090"/>
            <a:ext cx="4644390" cy="28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BED7725-FB39-4672-B9E8-ED7188DA6EE6}"/>
              </a:ext>
            </a:extLst>
          </p:cNvPr>
          <p:cNvSpPr/>
          <p:nvPr/>
        </p:nvSpPr>
        <p:spPr>
          <a:xfrm>
            <a:off x="3497580" y="3909060"/>
            <a:ext cx="2346960" cy="350520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951650" y="68274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Outlines of presentation 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118146" y="2026871"/>
            <a:ext cx="1439616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74" name="Google Shape;174;p28"/>
          <p:cNvSpPr/>
          <p:nvPr/>
        </p:nvSpPr>
        <p:spPr>
          <a:xfrm>
            <a:off x="313403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3400163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100447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486923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idx="3"/>
          </p:nvPr>
        </p:nvSpPr>
        <p:spPr>
          <a:xfrm>
            <a:off x="390419" y="2726364"/>
            <a:ext cx="910200" cy="491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4"/>
          </p:nvPr>
        </p:nvSpPr>
        <p:spPr>
          <a:xfrm>
            <a:off x="3252545" y="2011290"/>
            <a:ext cx="1350636" cy="450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scribing 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6"/>
          </p:nvPr>
        </p:nvSpPr>
        <p:spPr>
          <a:xfrm>
            <a:off x="3474607" y="2730712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7"/>
          </p:nvPr>
        </p:nvSpPr>
        <p:spPr>
          <a:xfrm>
            <a:off x="4446122" y="3568650"/>
            <a:ext cx="2348549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9"/>
          </p:nvPr>
        </p:nvSpPr>
        <p:spPr>
          <a:xfrm>
            <a:off x="5165297" y="2733789"/>
            <a:ext cx="910200" cy="550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13"/>
          </p:nvPr>
        </p:nvSpPr>
        <p:spPr>
          <a:xfrm>
            <a:off x="5984379" y="2020374"/>
            <a:ext cx="208855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 Models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15"/>
          </p:nvPr>
        </p:nvSpPr>
        <p:spPr>
          <a:xfrm>
            <a:off x="6573554" y="2757497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5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-14372312" y="4964116"/>
            <a:ext cx="1893418" cy="215479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6;p28">
            <a:extLst>
              <a:ext uri="{FF2B5EF4-FFF2-40B4-BE49-F238E27FC236}">
                <a16:creationId xmlns:a16="http://schemas.microsoft.com/office/drawing/2014/main" id="{78AA2109-A924-40FA-B177-F71A2355554F}"/>
              </a:ext>
            </a:extLst>
          </p:cNvPr>
          <p:cNvSpPr txBox="1">
            <a:spLocks/>
          </p:cNvSpPr>
          <p:nvPr/>
        </p:nvSpPr>
        <p:spPr>
          <a:xfrm>
            <a:off x="7588129" y="3517664"/>
            <a:ext cx="1633728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sz="16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23" name="Google Shape;177;p28">
            <a:extLst>
              <a:ext uri="{FF2B5EF4-FFF2-40B4-BE49-F238E27FC236}">
                <a16:creationId xmlns:a16="http://schemas.microsoft.com/office/drawing/2014/main" id="{57250A58-AD14-4526-AC7F-2C7300EAB1FC}"/>
              </a:ext>
            </a:extLst>
          </p:cNvPr>
          <p:cNvSpPr/>
          <p:nvPr/>
        </p:nvSpPr>
        <p:spPr>
          <a:xfrm>
            <a:off x="7863027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24" name="Google Shape;188;p28">
            <a:extLst>
              <a:ext uri="{FF2B5EF4-FFF2-40B4-BE49-F238E27FC236}">
                <a16:creationId xmlns:a16="http://schemas.microsoft.com/office/drawing/2014/main" id="{436CEB2F-5F58-4DDF-91DD-51546BBB6602}"/>
              </a:ext>
            </a:extLst>
          </p:cNvPr>
          <p:cNvSpPr txBox="1">
            <a:spLocks/>
          </p:cNvSpPr>
          <p:nvPr/>
        </p:nvSpPr>
        <p:spPr>
          <a:xfrm>
            <a:off x="7949893" y="2742749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sz="27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25" name="Google Shape;177;p28">
            <a:extLst>
              <a:ext uri="{FF2B5EF4-FFF2-40B4-BE49-F238E27FC236}">
                <a16:creationId xmlns:a16="http://schemas.microsoft.com/office/drawing/2014/main" id="{2A60462A-9B2B-4FF0-9807-287BC4BF3ABE}"/>
              </a:ext>
            </a:extLst>
          </p:cNvPr>
          <p:cNvSpPr/>
          <p:nvPr/>
        </p:nvSpPr>
        <p:spPr>
          <a:xfrm>
            <a:off x="1848074" y="2462264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26" name="Google Shape;188;p28">
            <a:extLst>
              <a:ext uri="{FF2B5EF4-FFF2-40B4-BE49-F238E27FC236}">
                <a16:creationId xmlns:a16="http://schemas.microsoft.com/office/drawing/2014/main" id="{90A0BFDE-DFC1-47E6-AE22-E2C112BC412B}"/>
              </a:ext>
            </a:extLst>
          </p:cNvPr>
          <p:cNvSpPr txBox="1">
            <a:spLocks/>
          </p:cNvSpPr>
          <p:nvPr/>
        </p:nvSpPr>
        <p:spPr>
          <a:xfrm>
            <a:off x="1926193" y="2735463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7" name="Google Shape;173;p28">
            <a:extLst>
              <a:ext uri="{FF2B5EF4-FFF2-40B4-BE49-F238E27FC236}">
                <a16:creationId xmlns:a16="http://schemas.microsoft.com/office/drawing/2014/main" id="{BD06CCD6-4A3F-44B6-88B7-01F7F58E87A3}"/>
              </a:ext>
            </a:extLst>
          </p:cNvPr>
          <p:cNvSpPr txBox="1">
            <a:spLocks/>
          </p:cNvSpPr>
          <p:nvPr/>
        </p:nvSpPr>
        <p:spPr>
          <a:xfrm>
            <a:off x="1642448" y="3517664"/>
            <a:ext cx="1466651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sz="1600" dirty="0"/>
              <a:t>Project</a:t>
            </a:r>
            <a:r>
              <a:rPr lang="en-US" dirty="0"/>
              <a:t> goal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250032" y="1307305"/>
            <a:ext cx="4379118" cy="301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Health insurance </a:t>
            </a:r>
            <a:r>
              <a:rPr lang="en-US" dirty="0"/>
              <a:t>is a type of insurance that covers medical expenses that arise due to an illness.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These expenses could be related to hospitalization costs, cost of medicines or doctor consultation fees.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Intordication 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96" name="Google Shape;196;p29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197" name="Google Shape;197;p29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5944075" y="3383861"/>
            <a:ext cx="1862100" cy="880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insurance</a:t>
            </a: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>
            <a:spLocks noGrp="1"/>
          </p:cNvSpPr>
          <p:nvPr>
            <p:ph type="title" idx="6"/>
          </p:nvPr>
        </p:nvSpPr>
        <p:spPr>
          <a:xfrm>
            <a:off x="341957" y="553756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 </a:t>
            </a:r>
            <a:endParaRPr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C52BEEFC-198D-458D-B592-8882F6F6B22D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659615" y="1508760"/>
            <a:ext cx="4758205" cy="118964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 question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the insurance companies predict the cost for individual patients?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EDD9CF8C-47E5-4301-86A0-CF00BFACA66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41957" y="2810851"/>
            <a:ext cx="5190163" cy="195957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       </a:t>
            </a:r>
            <a:r>
              <a:rPr lang="en-US" sz="1600" dirty="0"/>
              <a:t>This project is aimed at giving the insurance companies a proximal  prediction of costs for every individual.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954342-00AF-4E60-B879-6C309046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20" y="1082993"/>
            <a:ext cx="3611880" cy="29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9D541B-3BCE-4153-A622-EF3D2826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76" y="1207008"/>
            <a:ext cx="5010912" cy="3453867"/>
          </a:xfrm>
        </p:spPr>
        <p:txBody>
          <a:bodyPr/>
          <a:lstStyle/>
          <a:p>
            <a:r>
              <a:rPr lang="en-US" b="1" dirty="0"/>
              <a:t>Web Scribing  </a:t>
            </a:r>
            <a:r>
              <a:rPr lang="en-US" dirty="0"/>
              <a:t>is an automatic method to obtain large amounts of data from websites. Most of this data is unstructured data in an HTML format.</a:t>
            </a:r>
          </a:p>
          <a:p>
            <a:endParaRPr lang="en-US" dirty="0"/>
          </a:p>
          <a:p>
            <a:r>
              <a:rPr lang="en-US" dirty="0"/>
              <a:t>The data was collated by using Web scribing  on GitHub web page.</a:t>
            </a:r>
          </a:p>
          <a:p>
            <a:endParaRPr lang="en-US" dirty="0"/>
          </a:p>
          <a:p>
            <a:r>
              <a:rPr lang="en-US" dirty="0"/>
              <a:t>Using Beautiful Soup and requests libraries. </a:t>
            </a:r>
          </a:p>
          <a:p>
            <a:endParaRPr lang="en-US" dirty="0"/>
          </a:p>
          <a:p>
            <a:r>
              <a:rPr lang="en-US" dirty="0"/>
              <a:t>Problem that we face.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E4083-7950-45EA-B8DC-C5C56771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81" y="296126"/>
            <a:ext cx="5240700" cy="572700"/>
          </a:xfrm>
        </p:spPr>
        <p:txBody>
          <a:bodyPr/>
          <a:lstStyle/>
          <a:p>
            <a:r>
              <a:rPr lang="en-US" dirty="0"/>
              <a:t>Web scribing: 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979F59-345A-42E5-AA28-DD38F2E8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296126"/>
            <a:ext cx="4321967" cy="168209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B491D2-0071-409E-BFE1-A9424631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66" y="1978219"/>
            <a:ext cx="4071936" cy="31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subTitle" idx="4294967295"/>
          </p:nvPr>
        </p:nvSpPr>
        <p:spPr>
          <a:xfrm>
            <a:off x="733633" y="1276574"/>
            <a:ext cx="6459330" cy="328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Data Structure: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It is consisted of 7 columns and 1338 rows.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/>
              <a:t>df.head</a:t>
            </a:r>
            <a:r>
              <a:rPr lang="en-US" sz="1600" dirty="0"/>
              <a:t>( )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18" name="Google Shape;540;p38">
            <a:extLst>
              <a:ext uri="{FF2B5EF4-FFF2-40B4-BE49-F238E27FC236}">
                <a16:creationId xmlns:a16="http://schemas.microsoft.com/office/drawing/2014/main" id="{7F874420-9456-435A-A305-CD017FBFE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1038" y="317500"/>
            <a:ext cx="524192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</a:t>
            </a:r>
          </a:p>
        </p:txBody>
      </p:sp>
      <p:pic>
        <p:nvPicPr>
          <p:cNvPr id="19" name="Picture 1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F931600-08A4-4879-B935-DF0E81CC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2" y="2689605"/>
            <a:ext cx="5021580" cy="166884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39A76C64-44D5-42A6-8A9A-CA4D2BF0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89" y="2082447"/>
            <a:ext cx="3296711" cy="2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E5A-27A6-45C8-B506-799CE621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50" y="233737"/>
            <a:ext cx="5240700" cy="572700"/>
          </a:xfrm>
        </p:spPr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4" name="Google Shape;852;p45">
            <a:extLst>
              <a:ext uri="{FF2B5EF4-FFF2-40B4-BE49-F238E27FC236}">
                <a16:creationId xmlns:a16="http://schemas.microsoft.com/office/drawing/2014/main" id="{683173ED-1AA7-4D8C-B562-3BDFCF84F878}"/>
              </a:ext>
            </a:extLst>
          </p:cNvPr>
          <p:cNvSpPr txBox="1">
            <a:spLocks/>
          </p:cNvSpPr>
          <p:nvPr/>
        </p:nvSpPr>
        <p:spPr>
          <a:xfrm>
            <a:off x="733020" y="927847"/>
            <a:ext cx="6459330" cy="32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Dummy Variables :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By using the label encoder from </a:t>
            </a:r>
            <a:r>
              <a:rPr lang="en-US" sz="1600" dirty="0" err="1"/>
              <a:t>sklearn.preprocessing</a:t>
            </a:r>
            <a:r>
              <a:rPr lang="en-US" sz="1600" dirty="0"/>
              <a:t>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           Before:                                                                        After: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777B78-2A19-4874-95D4-02ACB6F7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0" y="2929546"/>
            <a:ext cx="2994920" cy="149005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A615E68-0D48-4F2E-9B8C-827017A2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8" y="2970815"/>
            <a:ext cx="2661771" cy="1407516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7D97FD0-288B-4010-B52E-BA6C6113359F}"/>
              </a:ext>
            </a:extLst>
          </p:cNvPr>
          <p:cNvSpPr/>
          <p:nvPr/>
        </p:nvSpPr>
        <p:spPr>
          <a:xfrm>
            <a:off x="733020" y="3152796"/>
            <a:ext cx="2743200" cy="198120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A466E68-0ED7-4091-B2CD-AC0125A25D8D}"/>
              </a:ext>
            </a:extLst>
          </p:cNvPr>
          <p:cNvSpPr/>
          <p:nvPr/>
        </p:nvSpPr>
        <p:spPr>
          <a:xfrm>
            <a:off x="733020" y="3650366"/>
            <a:ext cx="2743200" cy="198120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573B5AB-B236-4AF0-8C77-D659A640F18C}"/>
              </a:ext>
            </a:extLst>
          </p:cNvPr>
          <p:cNvSpPr/>
          <p:nvPr/>
        </p:nvSpPr>
        <p:spPr>
          <a:xfrm>
            <a:off x="733020" y="3848486"/>
            <a:ext cx="2743200" cy="198120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43449AC-05DE-4853-BD0F-3448190348F8}"/>
              </a:ext>
            </a:extLst>
          </p:cNvPr>
          <p:cNvSpPr/>
          <p:nvPr/>
        </p:nvSpPr>
        <p:spPr>
          <a:xfrm>
            <a:off x="5529729" y="3215640"/>
            <a:ext cx="2227431" cy="213360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315AAB8-4956-4791-8671-C7F1ABD6E049}"/>
              </a:ext>
            </a:extLst>
          </p:cNvPr>
          <p:cNvSpPr/>
          <p:nvPr/>
        </p:nvSpPr>
        <p:spPr>
          <a:xfrm>
            <a:off x="5529727" y="3173772"/>
            <a:ext cx="2143611" cy="17714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EE5F80E-B553-4BA7-B62C-92566115C5F4}"/>
              </a:ext>
            </a:extLst>
          </p:cNvPr>
          <p:cNvSpPr/>
          <p:nvPr/>
        </p:nvSpPr>
        <p:spPr>
          <a:xfrm>
            <a:off x="5529729" y="3707323"/>
            <a:ext cx="2143611" cy="282326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22614C-FB1D-4522-91B1-3A0708045AEF}"/>
              </a:ext>
            </a:extLst>
          </p:cNvPr>
          <p:cNvSpPr/>
          <p:nvPr/>
        </p:nvSpPr>
        <p:spPr>
          <a:xfrm>
            <a:off x="3846340" y="3528060"/>
            <a:ext cx="1379220" cy="2667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ED96-A44E-494D-8ECD-3A0CA17D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Google Shape;852;p45">
            <a:extLst>
              <a:ext uri="{FF2B5EF4-FFF2-40B4-BE49-F238E27FC236}">
                <a16:creationId xmlns:a16="http://schemas.microsoft.com/office/drawing/2014/main" id="{4C141DC7-F032-4291-9E00-959E07FF17CD}"/>
              </a:ext>
            </a:extLst>
          </p:cNvPr>
          <p:cNvSpPr txBox="1">
            <a:spLocks/>
          </p:cNvSpPr>
          <p:nvPr/>
        </p:nvSpPr>
        <p:spPr>
          <a:xfrm>
            <a:off x="641580" y="1225027"/>
            <a:ext cx="3457980" cy="32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Heat Map :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highest impact on the charges.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/>
              <a:t>Smoking.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/>
              <a:t>Age.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/>
              <a:t>Body Mass Index (BMI).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C94C6F-B6BD-4741-845C-85829ACF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60" y="909307"/>
            <a:ext cx="4381679" cy="39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B9467F-0C33-4936-B564-6F7A5994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390" y="294697"/>
            <a:ext cx="5240700" cy="572700"/>
          </a:xfrm>
        </p:spPr>
        <p:txBody>
          <a:bodyPr/>
          <a:lstStyle/>
          <a:p>
            <a:r>
              <a:rPr lang="en-US" dirty="0"/>
              <a:t>Regression Models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852;p45">
            <a:extLst>
              <a:ext uri="{FF2B5EF4-FFF2-40B4-BE49-F238E27FC236}">
                <a16:creationId xmlns:a16="http://schemas.microsoft.com/office/drawing/2014/main" id="{BEA9A694-CE39-4072-89DE-7CF2299466B6}"/>
              </a:ext>
            </a:extLst>
          </p:cNvPr>
          <p:cNvSpPr txBox="1">
            <a:spLocks/>
          </p:cNvSpPr>
          <p:nvPr/>
        </p:nvSpPr>
        <p:spPr>
          <a:xfrm>
            <a:off x="664440" y="747960"/>
            <a:ext cx="64374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Regression </a:t>
            </a:r>
            <a:r>
              <a:rPr lang="en-US" sz="1600" dirty="0"/>
              <a:t>is the relationships between a dependent variable (y) and one or more independent variables (x).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Different types of regression :</a:t>
            </a:r>
          </a:p>
          <a:p>
            <a:pPr marL="285750" indent="-2857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/>
              <a:t>Linear Regression.</a:t>
            </a:r>
          </a:p>
          <a:p>
            <a:pPr marL="285750" indent="-2857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/>
              <a:t>Ridge Regression. </a:t>
            </a:r>
          </a:p>
        </p:txBody>
      </p:sp>
      <p:sp>
        <p:nvSpPr>
          <p:cNvPr id="17" name="Google Shape;852;p45">
            <a:extLst>
              <a:ext uri="{FF2B5EF4-FFF2-40B4-BE49-F238E27FC236}">
                <a16:creationId xmlns:a16="http://schemas.microsoft.com/office/drawing/2014/main" id="{A82E7FA7-3F76-4449-876F-E92551CCC241}"/>
              </a:ext>
            </a:extLst>
          </p:cNvPr>
          <p:cNvSpPr txBox="1">
            <a:spLocks/>
          </p:cNvSpPr>
          <p:nvPr/>
        </p:nvSpPr>
        <p:spPr>
          <a:xfrm>
            <a:off x="4373880" y="2282064"/>
            <a:ext cx="6437400" cy="2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285750" indent="-2857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/>
              <a:t>Lasso Regression.</a:t>
            </a:r>
          </a:p>
          <a:p>
            <a:pPr marL="285750" indent="-2857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/>
              <a:t>Polynomial Regression. </a:t>
            </a:r>
          </a:p>
        </p:txBody>
      </p:sp>
    </p:spTree>
    <p:extLst>
      <p:ext uri="{BB962C8B-B14F-4D97-AF65-F5344CB8AC3E}">
        <p14:creationId xmlns:p14="http://schemas.microsoft.com/office/powerpoint/2010/main" val="398191318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483</Words>
  <Application>Microsoft Office PowerPoint</Application>
  <PresentationFormat>On-screen Show (16:9)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Calibri</vt:lpstr>
      <vt:lpstr>Times New Roman</vt:lpstr>
      <vt:lpstr>Staatliches</vt:lpstr>
      <vt:lpstr>Oxygen</vt:lpstr>
      <vt:lpstr>Arial</vt:lpstr>
      <vt:lpstr>Insurance Consulting</vt:lpstr>
      <vt:lpstr>Medical INSURANCE</vt:lpstr>
      <vt:lpstr>Outlines of presentation </vt:lpstr>
      <vt:lpstr>Intordication </vt:lpstr>
      <vt:lpstr>Project goal </vt:lpstr>
      <vt:lpstr>Web scribing:  </vt:lpstr>
      <vt:lpstr>exploratory data analysis </vt:lpstr>
      <vt:lpstr>exploratory data analysis </vt:lpstr>
      <vt:lpstr>exploratory data analysis </vt:lpstr>
      <vt:lpstr>Regression Models </vt:lpstr>
      <vt:lpstr>Regression Models </vt:lpstr>
      <vt:lpstr>Polynomial Regression </vt:lpstr>
      <vt:lpstr>The predication </vt:lpstr>
      <vt:lpstr>Conclusion </vt:lpstr>
      <vt:lpstr>Thenk you for lisining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</dc:title>
  <cp:lastModifiedBy>سريع</cp:lastModifiedBy>
  <cp:revision>2</cp:revision>
  <dcterms:modified xsi:type="dcterms:W3CDTF">2021-12-08T20:36:22Z</dcterms:modified>
</cp:coreProperties>
</file>