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9" r:id="rId17"/>
    <p:sldId id="268" r:id="rId18"/>
    <p:sldId id="269" r:id="rId19"/>
    <p:sldId id="270" r:id="rId20"/>
    <p:sldId id="271" r:id="rId21"/>
    <p:sldId id="272" r:id="rId22"/>
    <p:sldId id="273" r:id="rId23"/>
    <p:sldId id="274" r:id="rId24"/>
    <p:sldId id="275" r:id="rId25"/>
    <p:sldId id="276" r:id="rId26"/>
    <p:sldId id="277" r:id="rId27"/>
    <p:sldId id="278" r:id="rId28"/>
  </p:sldIdLst>
  <p:sldSz cx="7772400" cy="10058400"/>
  <p:notesSz cx="6858000" cy="9144000"/>
  <p:embeddedFontLst>
    <p:embeddedFont>
      <p:font typeface="Helvetica Neue"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1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c24cf9085_0_3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dbf7307aba_0_3: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dbf7307ab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c24cf9085_0_7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45bde9993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bf7307aba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dbf7307a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1e537952f_0_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 Nawaf Alomeir</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 2024/13/5</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8"/>
        <p:cNvGrpSpPr/>
        <p:nvPr/>
      </p:nvGrpSpPr>
      <p:grpSpPr>
        <a:xfrm>
          <a:off x="0" y="0"/>
          <a:ext cx="0" cy="0"/>
          <a:chOff x="0" y="0"/>
          <a:chExt cx="0" cy="0"/>
        </a:xfrm>
      </p:grpSpPr>
      <p:sp>
        <p:nvSpPr>
          <p:cNvPr id="239" name="Google Shape;239;p61"/>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40" name="Google Shape;240;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2"/>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246" name="Google Shape;246;p62"/>
          <p:cNvPicPr preferRelativeResize="0"/>
          <p:nvPr/>
        </p:nvPicPr>
        <p:blipFill>
          <a:blip r:embed="rId3">
            <a:alphaModFix/>
          </a:blip>
          <a:stretch>
            <a:fillRect/>
          </a:stretch>
        </p:blipFill>
        <p:spPr>
          <a:xfrm>
            <a:off x="480125" y="4212997"/>
            <a:ext cx="6812150" cy="56828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85B8B93-D573-A7F4-331C-22E2E8B6C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7038"/>
            <a:ext cx="7772400" cy="666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07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0"/>
        <p:cNvGrpSpPr/>
        <p:nvPr/>
      </p:nvGrpSpPr>
      <p:grpSpPr>
        <a:xfrm>
          <a:off x="0" y="0"/>
          <a:ext cx="0" cy="0"/>
          <a:chOff x="0" y="0"/>
          <a:chExt cx="0" cy="0"/>
        </a:xfrm>
      </p:grpSpPr>
      <p:sp>
        <p:nvSpPr>
          <p:cNvPr id="251" name="Google Shape;251;p63"/>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52" name="Google Shape;252;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4"/>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258" name="Google Shape;258;p64"/>
          <p:cNvPicPr preferRelativeResize="0"/>
          <p:nvPr/>
        </p:nvPicPr>
        <p:blipFill>
          <a:blip r:embed="rId3">
            <a:alphaModFix/>
          </a:blip>
          <a:stretch>
            <a:fillRect/>
          </a:stretch>
        </p:blipFill>
        <p:spPr>
          <a:xfrm>
            <a:off x="0" y="5360364"/>
            <a:ext cx="7772401" cy="3738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65"/>
          <p:cNvPicPr preferRelativeResize="0"/>
          <p:nvPr/>
        </p:nvPicPr>
        <p:blipFill>
          <a:blip r:embed="rId3">
            <a:alphaModFix/>
          </a:blip>
          <a:stretch>
            <a:fillRect/>
          </a:stretch>
        </p:blipFill>
        <p:spPr>
          <a:xfrm>
            <a:off x="357425" y="1687925"/>
            <a:ext cx="6649774" cy="6682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6"/>
          <p:cNvSpPr txBox="1"/>
          <p:nvPr/>
        </p:nvSpPr>
        <p:spPr>
          <a:xfrm>
            <a:off x="187225" y="765875"/>
            <a:ext cx="7041900" cy="2805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200" b="1">
                <a:solidFill>
                  <a:srgbClr val="525C65"/>
                </a:solidFill>
                <a:highlight>
                  <a:srgbClr val="FFFFFF"/>
                </a:highlight>
                <a:latin typeface="Open Sans"/>
                <a:ea typeface="Open Sans"/>
                <a:cs typeface="Open Sans"/>
                <a:sym typeface="Open Sans"/>
              </a:rPr>
              <a:t>Explanation:</a:t>
            </a:r>
            <a:endParaRPr sz="2200" b="1">
              <a:solidFill>
                <a:srgbClr val="525C65"/>
              </a:solidFill>
              <a:highlight>
                <a:srgbClr val="FFFFFF"/>
              </a:highlight>
              <a:latin typeface="Open Sans"/>
              <a:ea typeface="Open Sans"/>
              <a:cs typeface="Open Sans"/>
              <a:sym typeface="Open Sans"/>
            </a:endParaRPr>
          </a:p>
          <a:p>
            <a:pPr marL="0" lvl="0" indent="0" algn="just" rtl="0">
              <a:lnSpc>
                <a:spcPct val="115000"/>
              </a:lnSpc>
              <a:spcBef>
                <a:spcPts val="1600"/>
              </a:spcBef>
              <a:spcAft>
                <a:spcPts val="1600"/>
              </a:spcAft>
              <a:buNone/>
            </a:pPr>
            <a:r>
              <a:rPr lang="en" sz="1950">
                <a:solidFill>
                  <a:schemeClr val="dk1"/>
                </a:solidFill>
                <a:highlight>
                  <a:schemeClr val="lt1"/>
                </a:highlight>
                <a:latin typeface="Roboto"/>
                <a:ea typeface="Roboto"/>
                <a:cs typeface="Roboto"/>
                <a:sym typeface="Roboto"/>
              </a:rPr>
              <a:t>I selected the Registry as the MDM architecture due to it being the company's initial investment in an Enterprise Data Management Program. The Registry MDM architecture is particularly suitable for companies without prior MDM architecture experience. Moreover, it offers the advantage of easy implementation in the future.</a:t>
            </a:r>
            <a:endParaRPr sz="2800">
              <a:solidFill>
                <a:schemeClr val="dk1"/>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72"/>
        <p:cNvGrpSpPr/>
        <p:nvPr/>
      </p:nvGrpSpPr>
      <p:grpSpPr>
        <a:xfrm>
          <a:off x="0" y="0"/>
          <a:ext cx="0" cy="0"/>
          <a:chOff x="0" y="0"/>
          <a:chExt cx="0" cy="0"/>
        </a:xfrm>
      </p:grpSpPr>
      <p:sp>
        <p:nvSpPr>
          <p:cNvPr id="273" name="Google Shape;273;p67"/>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74" name="Google Shape;274;p6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8"/>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lang="en" sz="1600" b="1">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750">
                <a:solidFill>
                  <a:schemeClr val="dk1"/>
                </a:solidFill>
                <a:highlight>
                  <a:schemeClr val="lt1"/>
                </a:highlight>
                <a:latin typeface="Roboto"/>
                <a:ea typeface="Roboto"/>
                <a:cs typeface="Roboto"/>
                <a:sym typeface="Roboto"/>
              </a:rPr>
              <a:t>1 - Find records in the "Item" table where the ItemName and sellerID match. Then, match the ItemID records based on the Item Name </a:t>
            </a: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750">
                <a:solidFill>
                  <a:schemeClr val="dk1"/>
                </a:solidFill>
                <a:highlight>
                  <a:schemeClr val="lt1"/>
                </a:highlight>
                <a:latin typeface="Roboto"/>
                <a:ea typeface="Roboto"/>
                <a:cs typeface="Roboto"/>
                <a:sym typeface="Roboto"/>
              </a:rPr>
              <a:t>from the "Item" table and the SellerID from the "Listings" table.</a:t>
            </a: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750">
                <a:solidFill>
                  <a:schemeClr val="dk1"/>
                </a:solidFill>
                <a:highlight>
                  <a:schemeClr val="lt1"/>
                </a:highlight>
                <a:latin typeface="Roboto"/>
                <a:ea typeface="Roboto"/>
                <a:cs typeface="Roboto"/>
                <a:sym typeface="Roboto"/>
              </a:rPr>
              <a:t>2 - Identify records in the "Item" table where the BrandName, ArrivalDate, and SellerID are the same. Then, match the ItemID records based on the Brand Name and Arrival Date from the "Item" table and the SellerID from the "Listings" table.</a:t>
            </a: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750">
                <a:solidFill>
                  <a:schemeClr val="dk1"/>
                </a:solidFill>
                <a:highlight>
                  <a:schemeClr val="lt1"/>
                </a:highlight>
                <a:latin typeface="Roboto"/>
                <a:ea typeface="Roboto"/>
                <a:cs typeface="Roboto"/>
                <a:sym typeface="Roboto"/>
              </a:rPr>
              <a:t>3 - Locate records in the "Customer" table where the LastName, CreditCardNumber, and CreditCardExpirationDate are the same. Then, match the UserID records based on the LastName from the "Users" table and the Credit Card Number and Credit Card Expiration Date from the "Credit cards" table.</a:t>
            </a: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75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750">
                <a:solidFill>
                  <a:schemeClr val="dk1"/>
                </a:solidFill>
                <a:highlight>
                  <a:schemeClr val="lt1"/>
                </a:highlight>
                <a:latin typeface="Roboto"/>
                <a:ea typeface="Roboto"/>
                <a:cs typeface="Roboto"/>
                <a:sym typeface="Roboto"/>
              </a:rPr>
              <a:t>4 - Identify records in the "Customer" table where the Email and OrderID are the same. Then, match the UserID records based on the Email from the "Users" table and the OrderID from the "Customer Service Requests" table.</a:t>
            </a:r>
            <a:endParaRPr sz="1750">
              <a:solidFill>
                <a:schemeClr val="dk1"/>
              </a:solidFill>
              <a:highlight>
                <a:schemeClr val="lt1"/>
              </a:highlight>
              <a:latin typeface="Roboto"/>
              <a:ea typeface="Roboto"/>
              <a:cs typeface="Roboto"/>
              <a:sym typeface="Roboto"/>
            </a:endParaRPr>
          </a:p>
          <a:p>
            <a:pPr marL="241300" marR="241300" lvl="0" indent="0" algn="just" rtl="0">
              <a:lnSpc>
                <a:spcPct val="170000"/>
              </a:lnSpc>
              <a:spcBef>
                <a:spcPts val="3800"/>
              </a:spcBef>
              <a:spcAft>
                <a:spcPts val="0"/>
              </a:spcAft>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186" name="Google Shape;186;p52"/>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3"/>
        <p:cNvGrpSpPr/>
        <p:nvPr/>
      </p:nvGrpSpPr>
      <p:grpSpPr>
        <a:xfrm>
          <a:off x="0" y="0"/>
          <a:ext cx="0" cy="0"/>
          <a:chOff x="0" y="0"/>
          <a:chExt cx="0" cy="0"/>
        </a:xfrm>
      </p:grpSpPr>
      <p:sp>
        <p:nvSpPr>
          <p:cNvPr id="284" name="Google Shape;284;p6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85" name="Google Shape;285;p69"/>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70"/>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5" name="TextBox 4">
            <a:extLst>
              <a:ext uri="{FF2B5EF4-FFF2-40B4-BE49-F238E27FC236}">
                <a16:creationId xmlns:a16="http://schemas.microsoft.com/office/drawing/2014/main" id="{894F6D03-E0DE-F695-6AB9-71F2B52FB5E6}"/>
              </a:ext>
            </a:extLst>
          </p:cNvPr>
          <p:cNvSpPr txBox="1"/>
          <p:nvPr/>
        </p:nvSpPr>
        <p:spPr>
          <a:xfrm>
            <a:off x="627434" y="1264596"/>
            <a:ext cx="6517532" cy="7063985"/>
          </a:xfrm>
          <a:prstGeom prst="rect">
            <a:avLst/>
          </a:prstGeom>
          <a:noFill/>
        </p:spPr>
        <p:txBody>
          <a:bodyPr wrap="square">
            <a:spAutoFit/>
          </a:bodyPr>
          <a:lstStyle/>
          <a:p>
            <a:pPr algn="ctr">
              <a:lnSpc>
                <a:spcPct val="150000"/>
              </a:lnSpc>
            </a:pPr>
            <a:r>
              <a:rPr lang="en-GB" sz="1600" dirty="0"/>
              <a:t>Data Steward should be responsible for streamlining the data wordbook business environment in the </a:t>
            </a:r>
            <a:r>
              <a:rPr lang="en-GB" sz="1600" dirty="0" err="1"/>
              <a:t>SneakerPark’s</a:t>
            </a:r>
            <a:r>
              <a:rPr lang="en-GB" sz="1600" dirty="0"/>
              <a:t> Metadata Management in case of either a new addition( tables or columns) as well as business description changes. This part can be taken by Jessica as she formerly has business understanding or every part of the association along with new hire to join Jessica on this part because she formerly has another liabilities, Jess can divide the workload with a new hand.</a:t>
            </a:r>
          </a:p>
          <a:p>
            <a:pPr algn="ctr">
              <a:lnSpc>
                <a:spcPct val="150000"/>
              </a:lnSpc>
            </a:pPr>
            <a:r>
              <a:rPr lang="en-GB" sz="1600" dirty="0"/>
              <a:t>Data Architecture Should be responsible for defining the workflow of the Data Quality Management and Metrics, as well as Master Data Management armature for the entire system, in order to find and automated and smart way to identify breaches and data quality issues. This part can be taken by Daniel Freitas as he's a data mastermind that has a solid experience on erecting platforms.</a:t>
            </a:r>
          </a:p>
          <a:p>
            <a:pPr algn="ctr">
              <a:lnSpc>
                <a:spcPct val="150000"/>
              </a:lnSpc>
            </a:pPr>
            <a:r>
              <a:rPr lang="en-GB" sz="1600" dirty="0"/>
              <a:t>Data mastermind The Data mastermind concentrated on </a:t>
            </a:r>
            <a:r>
              <a:rPr lang="en-GB" sz="1600" dirty="0" err="1"/>
              <a:t>ProdOps</a:t>
            </a:r>
            <a:r>
              <a:rPr lang="en-GB" sz="1600" dirty="0"/>
              <a:t> will be responsible for furnishing IT product support on the Data Quality Management as well as the Master Data Management. product support is crucial to keep thickness, delicacy and punctuality of the data. Jake can take this part.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9"/>
        <p:cNvGrpSpPr/>
        <p:nvPr/>
      </p:nvGrpSpPr>
      <p:grpSpPr>
        <a:xfrm>
          <a:off x="0" y="0"/>
          <a:ext cx="0" cy="0"/>
          <a:chOff x="0" y="0"/>
          <a:chExt cx="0" cy="0"/>
        </a:xfrm>
      </p:grpSpPr>
      <p:sp>
        <p:nvSpPr>
          <p:cNvPr id="300" name="Google Shape;300;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1" name="Google Shape;301;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192" name="Google Shape;192;p53"/>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193" name="Google Shape;193;p53"/>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7"/>
        <p:cNvGrpSpPr/>
        <p:nvPr/>
      </p:nvGrpSpPr>
      <p:grpSpPr>
        <a:xfrm>
          <a:off x="0" y="0"/>
          <a:ext cx="0" cy="0"/>
          <a:chOff x="0" y="0"/>
          <a:chExt cx="0" cy="0"/>
        </a:xfrm>
      </p:grpSpPr>
      <p:sp>
        <p:nvSpPr>
          <p:cNvPr id="198" name="Google Shape;198;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5"/>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06" name="Google Shape;206;p55"/>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6"/>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212" name="Google Shape;212;p56"/>
          <p:cNvPicPr preferRelativeResize="0"/>
          <p:nvPr/>
        </p:nvPicPr>
        <p:blipFill>
          <a:blip r:embed="rId3">
            <a:alphaModFix/>
          </a:blip>
          <a:stretch>
            <a:fillRect/>
          </a:stretch>
        </p:blipFill>
        <p:spPr>
          <a:xfrm>
            <a:off x="152400" y="2574900"/>
            <a:ext cx="7467599" cy="605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6"/>
        <p:cNvGrpSpPr/>
        <p:nvPr/>
      </p:nvGrpSpPr>
      <p:grpSpPr>
        <a:xfrm>
          <a:off x="0" y="0"/>
          <a:ext cx="0" cy="0"/>
          <a:chOff x="0" y="0"/>
          <a:chExt cx="0" cy="0"/>
        </a:xfrm>
      </p:grpSpPr>
      <p:sp>
        <p:nvSpPr>
          <p:cNvPr id="217" name="Google Shape;217;p5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7"/>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27"/>
        <p:cNvGrpSpPr/>
        <p:nvPr/>
      </p:nvGrpSpPr>
      <p:grpSpPr>
        <a:xfrm>
          <a:off x="0" y="0"/>
          <a:ext cx="0" cy="0"/>
          <a:chOff x="0" y="0"/>
          <a:chExt cx="0" cy="0"/>
        </a:xfrm>
      </p:grpSpPr>
      <p:sp>
        <p:nvSpPr>
          <p:cNvPr id="228" name="Google Shape;228;p59"/>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29" name="Google Shape;229;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1486</Words>
  <Application>Microsoft Office PowerPoint</Application>
  <PresentationFormat>Custom</PresentationFormat>
  <Paragraphs>90</Paragraphs>
  <Slides>24</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Open Sans</vt:lpstr>
      <vt:lpstr>Open Sans Light</vt:lpstr>
      <vt:lpstr>Roboto</vt:lpstr>
      <vt:lpstr>Helvetica Neue</vt:lpstr>
      <vt:lpstr>Arial</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نواف العمير</cp:lastModifiedBy>
  <cp:revision>2</cp:revision>
  <dcterms:modified xsi:type="dcterms:W3CDTF">2024-05-14T19:42:56Z</dcterms:modified>
</cp:coreProperties>
</file>