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e4879d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e4879d5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1933100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Data Lake Value Proposition</a:t>
            </a:r>
            <a:endParaRPr sz="2200" b="0"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Nawaf Alomeir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10150" y="25058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  <p:pic>
        <p:nvPicPr>
          <p:cNvPr id="1028" name="Picture 4" descr="Data lakes - Azure Architecture Center | Microsoft Learn">
            <a:extLst>
              <a:ext uri="{FF2B5EF4-FFF2-40B4-BE49-F238E27FC236}">
                <a16:creationId xmlns:a16="http://schemas.microsoft.com/office/drawing/2014/main" id="{470CB7B0-7FFD-A418-3C96-6FC4AD6A1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35" y="1476821"/>
            <a:ext cx="4950431" cy="301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 of Data Lake</a:t>
            </a:r>
            <a:endParaRPr dirty="0"/>
          </a:p>
        </p:txBody>
      </p:sp>
      <p:pic>
        <p:nvPicPr>
          <p:cNvPr id="2050" name="Picture 2" descr="What is a Data Lake? | Virtasant">
            <a:extLst>
              <a:ext uri="{FF2B5EF4-FFF2-40B4-BE49-F238E27FC236}">
                <a16:creationId xmlns:a16="http://schemas.microsoft.com/office/drawing/2014/main" id="{CA84BE5D-CD1C-7DFD-B338-70B0EAA05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22" y="1600883"/>
            <a:ext cx="6287784" cy="25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Lake vs Data Warehouse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51E242-B22E-447A-3B41-F4D079567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64551"/>
              </p:ext>
            </p:extLst>
          </p:nvPr>
        </p:nvGraphicFramePr>
        <p:xfrm>
          <a:off x="912519" y="1702175"/>
          <a:ext cx="7318962" cy="2120962"/>
        </p:xfrm>
        <a:graphic>
          <a:graphicData uri="http://schemas.openxmlformats.org/drawingml/2006/table">
            <a:tbl>
              <a:tblPr firstRow="1" lastRow="1" bandRow="1"/>
              <a:tblGrid>
                <a:gridCol w="2439654">
                  <a:extLst>
                    <a:ext uri="{9D8B030D-6E8A-4147-A177-3AD203B41FA5}">
                      <a16:colId xmlns:a16="http://schemas.microsoft.com/office/drawing/2014/main" val="3879560976"/>
                    </a:ext>
                  </a:extLst>
                </a:gridCol>
                <a:gridCol w="2439654">
                  <a:extLst>
                    <a:ext uri="{9D8B030D-6E8A-4147-A177-3AD203B41FA5}">
                      <a16:colId xmlns:a16="http://schemas.microsoft.com/office/drawing/2014/main" val="181446573"/>
                    </a:ext>
                  </a:extLst>
                </a:gridCol>
                <a:gridCol w="2439654">
                  <a:extLst>
                    <a:ext uri="{9D8B030D-6E8A-4147-A177-3AD203B41FA5}">
                      <a16:colId xmlns:a16="http://schemas.microsoft.com/office/drawing/2014/main" val="3345918920"/>
                    </a:ext>
                  </a:extLst>
                </a:gridCol>
              </a:tblGrid>
              <a:tr h="324090">
                <a:tc>
                  <a:txBody>
                    <a:bodyPr/>
                    <a:lstStyle/>
                    <a:p>
                      <a:pPr algn="l" fontAlgn="b"/>
                      <a:br>
                        <a:rPr lang="en-GB" sz="800" b="1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GB" sz="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21" marR="50421" marT="25211" marB="252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dirty="0">
                          <a:solidFill>
                            <a:srgbClr val="000000"/>
                          </a:solidFill>
                          <a:effectLst/>
                        </a:rPr>
                        <a:t>Data lake</a:t>
                      </a:r>
                    </a:p>
                  </a:txBody>
                  <a:tcPr marL="50421" marR="50421" marT="25211" marB="252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800" b="1" dirty="0">
                          <a:solidFill>
                            <a:srgbClr val="000000"/>
                          </a:solidFill>
                          <a:effectLst/>
                        </a:rPr>
                        <a:t>Data warehouse</a:t>
                      </a:r>
                    </a:p>
                    <a:p>
                      <a:pPr algn="ctr"/>
                      <a:endParaRPr lang="en-GB" sz="800" dirty="0"/>
                    </a:p>
                  </a:txBody>
                  <a:tcPr marL="50421" marR="50421" marT="25211" marB="25211" anchor="b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3956257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1" dirty="0">
                          <a:effectLst/>
                        </a:rPr>
                        <a:t>Type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Structured, semi-structured, unstructured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Structured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70279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1">
                          <a:effectLst/>
                        </a:rPr>
                        <a:t> 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Relational, non-relational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Relational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22371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1">
                          <a:effectLst/>
                        </a:rPr>
                        <a:t>Schema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effectLst/>
                        </a:rPr>
                        <a:t>Schema on read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Schema on write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99047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1">
                          <a:effectLst/>
                        </a:rPr>
                        <a:t>Format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effectLst/>
                        </a:rPr>
                        <a:t>Raw, unfiltered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Processed, vetted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79331"/>
                  </a:ext>
                </a:extLst>
              </a:tr>
              <a:tr h="325871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1">
                          <a:effectLst/>
                        </a:rPr>
                        <a:t>Sources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Big data, IoT, social media, streaming data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Application, business, transactional data, batch reporting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65533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1">
                          <a:effectLst/>
                        </a:rPr>
                        <a:t>Scalability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effectLst/>
                        </a:rPr>
                        <a:t>Easy to scale at a low cost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Difficult and expensive to scale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23836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1">
                          <a:effectLst/>
                        </a:rPr>
                        <a:t>Users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Data scientists, data engineers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effectLst/>
                        </a:rPr>
                        <a:t>Data warehouse professionals, business analysts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2093"/>
                  </a:ext>
                </a:extLst>
              </a:tr>
              <a:tr h="325871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1">
                          <a:effectLst/>
                        </a:rPr>
                        <a:t>Use cases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Machine learning, predictive analytics, real-time analytics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Core reporting, BI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347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58413D-FD38-FBDF-0981-B9A1F787A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98138"/>
              </p:ext>
            </p:extLst>
          </p:nvPr>
        </p:nvGraphicFramePr>
        <p:xfrm>
          <a:off x="5039514" y="1201503"/>
          <a:ext cx="2439654" cy="1796872"/>
        </p:xfrm>
        <a:graphic>
          <a:graphicData uri="http://schemas.openxmlformats.org/drawingml/2006/table">
            <a:tbl>
              <a:tblPr firstRow="1" lastRow="1" bandRow="1"/>
              <a:tblGrid>
                <a:gridCol w="2439654">
                  <a:extLst>
                    <a:ext uri="{9D8B030D-6E8A-4147-A177-3AD203B41FA5}">
                      <a16:colId xmlns:a16="http://schemas.microsoft.com/office/drawing/2014/main" val="2986698029"/>
                    </a:ext>
                  </a:extLst>
                </a:gridCol>
              </a:tblGrid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Structured, semi-structured, unstructured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554506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Relational, non-relational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4385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effectLst/>
                        </a:rPr>
                        <a:t>Schema on read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07246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effectLst/>
                        </a:rPr>
                        <a:t>Raw, unfiltered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30157"/>
                  </a:ext>
                </a:extLst>
              </a:tr>
              <a:tr h="325871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Big data, IoT, social media, streaming data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513270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effectLst/>
                        </a:rPr>
                        <a:t>Easy to scale at a low cost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36833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Data scientists, data engineers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397252"/>
                  </a:ext>
                </a:extLst>
              </a:tr>
              <a:tr h="325871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Machine learning, predictive analytics, real-time analytics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8004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B538BE-5604-EBDD-0329-1BA39DA72184}"/>
              </a:ext>
            </a:extLst>
          </p:cNvPr>
          <p:cNvGraphicFramePr>
            <a:graphicFrameLocks noGrp="1"/>
          </p:cNvGraphicFramePr>
          <p:nvPr/>
        </p:nvGraphicFramePr>
        <p:xfrm>
          <a:off x="592138" y="1293813"/>
          <a:ext cx="2439654" cy="1796872"/>
        </p:xfrm>
        <a:graphic>
          <a:graphicData uri="http://schemas.openxmlformats.org/drawingml/2006/table">
            <a:tbl>
              <a:tblPr firstRow="1" lastRow="1" bandRow="1"/>
              <a:tblGrid>
                <a:gridCol w="2439654">
                  <a:extLst>
                    <a:ext uri="{9D8B030D-6E8A-4147-A177-3AD203B41FA5}">
                      <a16:colId xmlns:a16="http://schemas.microsoft.com/office/drawing/2014/main" val="507836074"/>
                    </a:ext>
                  </a:extLst>
                </a:gridCol>
              </a:tblGrid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Structured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807332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Relational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53132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Schema on write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691332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Processed, vetted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769303"/>
                  </a:ext>
                </a:extLst>
              </a:tr>
              <a:tr h="325871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Application, business, transactional data, batch reporting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029022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Difficult and expensive to scale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20006"/>
                  </a:ext>
                </a:extLst>
              </a:tr>
              <a:tr h="190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effectLst/>
                        </a:rPr>
                        <a:t>Data warehouse professionals, business analysts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190540"/>
                  </a:ext>
                </a:extLst>
              </a:tr>
              <a:tr h="325871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effectLst/>
                        </a:rPr>
                        <a:t>Core reporting, BI</a:t>
                      </a:r>
                    </a:p>
                  </a:txBody>
                  <a:tcPr marL="50421" marR="50421" marT="25211" marB="252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7483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Value of Data Lake</a:t>
            </a:r>
            <a:endParaRPr dirty="0"/>
          </a:p>
        </p:txBody>
      </p:sp>
      <p:pic>
        <p:nvPicPr>
          <p:cNvPr id="5124" name="Picture 4" descr="How to build a successful Data Lake - ppt download">
            <a:extLst>
              <a:ext uri="{FF2B5EF4-FFF2-40B4-BE49-F238E27FC236}">
                <a16:creationId xmlns:a16="http://schemas.microsoft.com/office/drawing/2014/main" id="{12D12A26-3E0E-DEB0-9273-2AE3A5FD0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89" y="1271373"/>
            <a:ext cx="6041204" cy="339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Lake Architecture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BDC773F-E350-D05A-F75B-E3480623D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54" y="1366463"/>
            <a:ext cx="4474003" cy="335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255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Open Sans</vt:lpstr>
      <vt:lpstr>Arial</vt:lpstr>
      <vt:lpstr>Simple Light</vt:lpstr>
      <vt:lpstr>Data Lake Value Proposition</vt:lpstr>
      <vt:lpstr>Agenda</vt:lpstr>
      <vt:lpstr>What is a Data Lake</vt:lpstr>
      <vt:lpstr>Components of Data Lake</vt:lpstr>
      <vt:lpstr>Data Lake vs Data Warehouse</vt:lpstr>
      <vt:lpstr>Data Warehouse 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dc:creator>نواف العمير</dc:creator>
  <cp:lastModifiedBy>نواف العمير</cp:lastModifiedBy>
  <cp:revision>2</cp:revision>
  <dcterms:modified xsi:type="dcterms:W3CDTF">2024-05-14T19:08:07Z</dcterms:modified>
</cp:coreProperties>
</file>