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5"/>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7772400" cy="10058400"/>
  <p:notesSz cx="6858000" cy="9144000"/>
  <p:embeddedFontLst>
    <p:embeddedFont>
      <p:font typeface="Helvetica Neue" panose="020B0604020202020204" charset="0"/>
      <p:regular r:id="rId36"/>
      <p:bold r:id="rId37"/>
      <p:italic r:id="rId38"/>
      <p:boldItalic r:id="rId39"/>
    </p:embeddedFont>
    <p:embeddedFont>
      <p:font typeface="Open Sans" panose="020B0606030504020204" pitchFamily="34" charset="0"/>
      <p:regular r:id="rId40"/>
      <p:bold r:id="rId41"/>
      <p:italic r:id="rId42"/>
      <p:boldItalic r:id="rId43"/>
    </p:embeddedFont>
    <p:embeddedFont>
      <p:font typeface="Open Sans Light" panose="020B0306030504020204" pitchFamily="34" charset="0"/>
      <p:regular r:id="rId44"/>
      <p:bold r:id="rId45"/>
      <p:italic r:id="rId46"/>
      <p:boldItalic r:id="rId47"/>
    </p:embeddedFont>
    <p:embeddedFont>
      <p:font typeface="Source Code Pro" panose="020B0509030403020204" pitchFamily="49"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74" autoAdjust="0"/>
  </p:normalViewPr>
  <p:slideViewPr>
    <p:cSldViewPr snapToGrid="0">
      <p:cViewPr>
        <p:scale>
          <a:sx n="60" d="100"/>
          <a:sy n="60" d="100"/>
        </p:scale>
        <p:origin x="1938" y="-438"/>
      </p:cViewPr>
      <p:guideLst/>
    </p:cSldViewPr>
  </p:slideViewPr>
  <p:notesTextViewPr>
    <p:cViewPr>
      <p:scale>
        <a:sx n="1" d="1"/>
        <a:sy n="1" d="1"/>
      </p:scale>
      <p:origin x="0" y="0"/>
    </p:cViewPr>
  </p:notesTextViewPr>
  <p:sorterViewPr>
    <p:cViewPr>
      <p:scale>
        <a:sx n="100" d="100"/>
        <a:sy n="100" d="100"/>
      </p:scale>
      <p:origin x="0" y="-24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9.fntdata"/><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4.xml"/><Relationship Id="rId51" Type="http://schemas.openxmlformats.org/officeDocument/2006/relationships/font" Target="fonts/font16.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6.xml"/><Relationship Id="rId41" Type="http://schemas.openxmlformats.org/officeDocument/2006/relationships/font" Target="fonts/font6.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1.fntdata"/><Relationship Id="rId4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c28c705c4_0_1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49221f98_6_2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64b864f3db_0_6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c28c705c4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5.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dirty="0">
                <a:solidFill>
                  <a:srgbClr val="FFFFFF"/>
                </a:solidFill>
              </a:rPr>
              <a:t>Tech ABC Corp - HR Database</a:t>
            </a:r>
            <a:endParaRPr sz="4000" dirty="0">
              <a:solidFill>
                <a:srgbClr val="FFFFFF"/>
              </a:solidFill>
            </a:endParaRPr>
          </a:p>
          <a:p>
            <a:pPr marL="0" lvl="0" indent="0" algn="l" rtl="0">
              <a:spcBef>
                <a:spcPts val="0"/>
              </a:spcBef>
              <a:spcAft>
                <a:spcPts val="0"/>
              </a:spcAft>
              <a:buNone/>
            </a:pPr>
            <a:endParaRPr dirty="0"/>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dirty="0">
                <a:solidFill>
                  <a:srgbClr val="FFFFFF"/>
                </a:solidFill>
              </a:rPr>
              <a:t>[ Nawaf Alomeir &amp; 5/5/2024 ]</a:t>
            </a:r>
            <a:endParaRPr sz="25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Relational Database Design</a:t>
            </a:r>
            <a:endParaRP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500" dirty="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dirty="0">
                <a:solidFill>
                  <a:schemeClr val="hlink"/>
                </a:solidFill>
                <a:highlight>
                  <a:srgbClr val="FFFFFF"/>
                </a:highlight>
                <a:latin typeface="Open Sans"/>
                <a:ea typeface="Open Sans"/>
                <a:cs typeface="Open Sans"/>
                <a:sym typeface="Open Sans"/>
                <a:hlinkClick r:id="rId3"/>
              </a:rPr>
              <a:t>dataset</a:t>
            </a:r>
            <a:r>
              <a:rPr lang="en" sz="1500" dirty="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500" dirty="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500" dirty="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dirty="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Conceptual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200" dirty="0">
                <a:solidFill>
                  <a:srgbClr val="525C65"/>
                </a:solidFill>
                <a:highlight>
                  <a:srgbClr val="FFFFFF"/>
                </a:highlight>
                <a:latin typeface="Open Sans"/>
                <a:ea typeface="Open Sans"/>
                <a:cs typeface="Open Sans"/>
                <a:sym typeface="Open Sans"/>
              </a:rPr>
              <a:t>Use Lucidchart’s built-in template for DBMS ER Diagram UML.</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dirty="0">
                <a:solidFill>
                  <a:srgbClr val="FF0000"/>
                </a:solidFill>
                <a:highlight>
                  <a:srgbClr val="FFFFFF"/>
                </a:highlight>
                <a:latin typeface="Open Sans"/>
                <a:ea typeface="Open Sans"/>
                <a:cs typeface="Open Sans"/>
                <a:sym typeface="Open Sans"/>
              </a:rPr>
              <a:t>** Replace example screenshot below with your response</a:t>
            </a:r>
            <a:endParaRPr sz="1200" dirty="0">
              <a:solidFill>
                <a:srgbClr val="FF0000"/>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Clr>
                <a:schemeClr val="dk1"/>
              </a:buClr>
              <a:buSzPts val="1100"/>
              <a:buFont typeface="Arial"/>
              <a:buNone/>
            </a:pPr>
            <a:endParaRPr sz="1900" dirty="0"/>
          </a:p>
        </p:txBody>
      </p:sp>
      <p:pic>
        <p:nvPicPr>
          <p:cNvPr id="5" name="Picture 4">
            <a:extLst>
              <a:ext uri="{FF2B5EF4-FFF2-40B4-BE49-F238E27FC236}">
                <a16:creationId xmlns:a16="http://schemas.microsoft.com/office/drawing/2014/main" id="{F9140CA4-B677-3E3E-37BB-49DD6344C00C}"/>
              </a:ext>
            </a:extLst>
          </p:cNvPr>
          <p:cNvPicPr>
            <a:picLocks noChangeAspect="1"/>
          </p:cNvPicPr>
          <p:nvPr/>
        </p:nvPicPr>
        <p:blipFill>
          <a:blip r:embed="rId3"/>
          <a:stretch>
            <a:fillRect/>
          </a:stretch>
        </p:blipFill>
        <p:spPr>
          <a:xfrm>
            <a:off x="1385538" y="5550291"/>
            <a:ext cx="5001323" cy="396295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Logical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400" dirty="0">
                <a:solidFill>
                  <a:srgbClr val="525C65"/>
                </a:solidFill>
                <a:highlight>
                  <a:srgbClr val="FFFFFF"/>
                </a:highlight>
                <a:latin typeface="Open Sans"/>
                <a:ea typeface="Open Sans"/>
                <a:cs typeface="Open Sans"/>
                <a:sym typeface="Open Sans"/>
              </a:rPr>
              <a:t>Use Lucidchart’s built-in template for DBMS ER Diagram UML.</a:t>
            </a:r>
            <a:endParaRPr sz="14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r>
              <a:rPr lang="en" sz="1200" dirty="0">
                <a:solidFill>
                  <a:srgbClr val="FF0000"/>
                </a:solidFill>
                <a:highlight>
                  <a:schemeClr val="lt1"/>
                </a:highlight>
                <a:latin typeface="Open Sans"/>
                <a:ea typeface="Open Sans"/>
                <a:cs typeface="Open Sans"/>
                <a:sym typeface="Open Sans"/>
              </a:rPr>
              <a:t>** Replace example screenshot below with your response</a:t>
            </a:r>
            <a:endParaRPr sz="14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A0E3FE8B-9B00-9828-FDB2-922ED09CA382}"/>
              </a:ext>
            </a:extLst>
          </p:cNvPr>
          <p:cNvPicPr>
            <a:picLocks noChangeAspect="1"/>
          </p:cNvPicPr>
          <p:nvPr/>
        </p:nvPicPr>
        <p:blipFill>
          <a:blip r:embed="rId3"/>
          <a:stretch>
            <a:fillRect/>
          </a:stretch>
        </p:blipFill>
        <p:spPr>
          <a:xfrm>
            <a:off x="837774" y="5868411"/>
            <a:ext cx="6096851" cy="38725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Physical</a:t>
            </a:r>
            <a:endParaRPr sz="1900" b="1" dirty="0">
              <a:latin typeface="Open Sans"/>
              <a:ea typeface="Open Sans"/>
              <a:cs typeface="Open Sans"/>
              <a:sym typeface="Open Sans"/>
            </a:endParaRPr>
          </a:p>
          <a:p>
            <a:pPr marL="45720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dirty="0">
              <a:solidFill>
                <a:srgbClr val="525C65"/>
              </a:solidFill>
              <a:highlight>
                <a:schemeClr val="lt1"/>
              </a:highlight>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dirty="0">
                <a:solidFill>
                  <a:srgbClr val="FF0000"/>
                </a:solidFill>
                <a:highlight>
                  <a:schemeClr val="lt1"/>
                </a:highlight>
                <a:latin typeface="Open Sans"/>
                <a:ea typeface="Open Sans"/>
                <a:cs typeface="Open Sans"/>
                <a:sym typeface="Open Sans"/>
              </a:rPr>
              <a:t>** Replace example screenshot below with your response</a:t>
            </a:r>
            <a:endParaRPr sz="15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None/>
            </a:pPr>
            <a:endParaRPr sz="1500" dirty="0">
              <a:solidFill>
                <a:srgbClr val="525C65"/>
              </a:solidFill>
              <a:highlight>
                <a:srgbClr val="FFFFFF"/>
              </a:highlight>
              <a:latin typeface="Open Sans"/>
              <a:ea typeface="Open Sans"/>
              <a:cs typeface="Open Sans"/>
              <a:sym typeface="Open Sans"/>
            </a:endParaRPr>
          </a:p>
        </p:txBody>
      </p:sp>
      <p:pic>
        <p:nvPicPr>
          <p:cNvPr id="3" name="Picture 2">
            <a:extLst>
              <a:ext uri="{FF2B5EF4-FFF2-40B4-BE49-F238E27FC236}">
                <a16:creationId xmlns:a16="http://schemas.microsoft.com/office/drawing/2014/main" id="{A4EA6EAB-3DCD-9E5D-0870-DE07BE435448}"/>
              </a:ext>
            </a:extLst>
          </p:cNvPr>
          <p:cNvPicPr>
            <a:picLocks noChangeAspect="1"/>
          </p:cNvPicPr>
          <p:nvPr/>
        </p:nvPicPr>
        <p:blipFill>
          <a:blip r:embed="rId3"/>
          <a:stretch>
            <a:fillRect/>
          </a:stretch>
        </p:blipFill>
        <p:spPr>
          <a:xfrm>
            <a:off x="604379" y="5856124"/>
            <a:ext cx="6563641" cy="402011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You will:</a:t>
            </a:r>
            <a:endParaRPr sz="1550" b="1">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Submission</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Hints</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endParaRPr sz="1900" dirty="0"/>
          </a:p>
          <a:p>
            <a:pPr marL="241300" marR="241300" lvl="0" indent="0" algn="l" rtl="0">
              <a:lnSpc>
                <a:spcPct val="100000"/>
              </a:lnSpc>
              <a:spcBef>
                <a:spcPts val="160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Hints</a:t>
            </a:r>
            <a:endParaRPr sz="1350" b="1" dirty="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dirty="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r>
              <a:rPr lang="en" sz="1350" dirty="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endParaRPr sz="1350" dirty="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dirty="0">
                <a:solidFill>
                  <a:srgbClr val="FF0000"/>
                </a:solidFill>
                <a:highlight>
                  <a:srgbClr val="FFFFFF"/>
                </a:highlight>
                <a:latin typeface="Open Sans"/>
                <a:ea typeface="Open Sans"/>
                <a:cs typeface="Open Sans"/>
                <a:sym typeface="Open Sans"/>
              </a:rPr>
              <a:t>Remember to submit the related SQL file as well, not just a screenshot (replace the below screenshot).</a:t>
            </a:r>
            <a:endParaRPr sz="1350" dirty="0">
              <a:solidFill>
                <a:srgbClr val="FF0000"/>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A994FDB4-6434-1A32-43C1-061E17FB2D08}"/>
              </a:ext>
            </a:extLst>
          </p:cNvPr>
          <p:cNvPicPr>
            <a:picLocks noChangeAspect="1"/>
          </p:cNvPicPr>
          <p:nvPr/>
        </p:nvPicPr>
        <p:blipFill>
          <a:blip r:embed="rId3"/>
          <a:stretch>
            <a:fillRect/>
          </a:stretch>
        </p:blipFill>
        <p:spPr>
          <a:xfrm>
            <a:off x="0" y="5530018"/>
            <a:ext cx="3793803" cy="3658111"/>
          </a:xfrm>
          <a:prstGeom prst="rect">
            <a:avLst/>
          </a:prstGeom>
        </p:spPr>
      </p:pic>
      <p:pic>
        <p:nvPicPr>
          <p:cNvPr id="5" name="Picture 4">
            <a:extLst>
              <a:ext uri="{FF2B5EF4-FFF2-40B4-BE49-F238E27FC236}">
                <a16:creationId xmlns:a16="http://schemas.microsoft.com/office/drawing/2014/main" id="{F5A44C14-1B64-2999-3105-568D084F1E78}"/>
              </a:ext>
            </a:extLst>
          </p:cNvPr>
          <p:cNvPicPr>
            <a:picLocks noChangeAspect="1"/>
          </p:cNvPicPr>
          <p:nvPr/>
        </p:nvPicPr>
        <p:blipFill>
          <a:blip r:embed="rId4"/>
          <a:stretch>
            <a:fillRect/>
          </a:stretch>
        </p:blipFill>
        <p:spPr>
          <a:xfrm>
            <a:off x="3978599" y="5530017"/>
            <a:ext cx="3793803" cy="365811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1: Return a list of employees with Job Titles and Department Names</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A screenshot of a computer&#10;&#10;Description automatically generated">
            <a:extLst>
              <a:ext uri="{FF2B5EF4-FFF2-40B4-BE49-F238E27FC236}">
                <a16:creationId xmlns:a16="http://schemas.microsoft.com/office/drawing/2014/main" id="{980B1233-3CA1-8F59-F237-D5B4BE768C19}"/>
              </a:ext>
            </a:extLst>
          </p:cNvPr>
          <p:cNvPicPr>
            <a:picLocks noChangeAspect="1"/>
          </p:cNvPicPr>
          <p:nvPr/>
        </p:nvPicPr>
        <p:blipFill>
          <a:blip r:embed="rId3"/>
          <a:stretch>
            <a:fillRect/>
          </a:stretch>
        </p:blipFill>
        <p:spPr>
          <a:xfrm>
            <a:off x="529800" y="4827306"/>
            <a:ext cx="6448516" cy="364226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2: Insert Web Programmer as a new job title</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A screenshot of a computer program&#10;&#10;Description automatically generated">
            <a:extLst>
              <a:ext uri="{FF2B5EF4-FFF2-40B4-BE49-F238E27FC236}">
                <a16:creationId xmlns:a16="http://schemas.microsoft.com/office/drawing/2014/main" id="{18971AA8-A684-2E98-EE1F-047FF6F8704D}"/>
              </a:ext>
            </a:extLst>
          </p:cNvPr>
          <p:cNvPicPr>
            <a:picLocks noChangeAspect="1"/>
          </p:cNvPicPr>
          <p:nvPr/>
        </p:nvPicPr>
        <p:blipFill>
          <a:blip r:embed="rId3"/>
          <a:stretch>
            <a:fillRect/>
          </a:stretch>
        </p:blipFill>
        <p:spPr>
          <a:xfrm>
            <a:off x="866274" y="4537819"/>
            <a:ext cx="5967663" cy="406284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3: Correct the job title from web programmer to web developer</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200" dirty="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A screenshot of a computer&#10;&#10;Description automatically generated">
            <a:extLst>
              <a:ext uri="{FF2B5EF4-FFF2-40B4-BE49-F238E27FC236}">
                <a16:creationId xmlns:a16="http://schemas.microsoft.com/office/drawing/2014/main" id="{2D8A00CC-762C-5087-3F6F-A943CBA11392}"/>
              </a:ext>
            </a:extLst>
          </p:cNvPr>
          <p:cNvPicPr>
            <a:picLocks noChangeAspect="1"/>
          </p:cNvPicPr>
          <p:nvPr/>
        </p:nvPicPr>
        <p:blipFill>
          <a:blip r:embed="rId3"/>
          <a:stretch>
            <a:fillRect/>
          </a:stretch>
        </p:blipFill>
        <p:spPr>
          <a:xfrm>
            <a:off x="962526" y="4674035"/>
            <a:ext cx="6079958" cy="379041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  </a:t>
            </a:r>
            <a:r>
              <a:rPr lang="en" sz="1500" b="1" dirty="0">
                <a:solidFill>
                  <a:srgbClr val="2E3D49"/>
                </a:solidFill>
                <a:highlight>
                  <a:srgbClr val="FFFFFF"/>
                </a:highlight>
                <a:latin typeface="Open Sans"/>
                <a:ea typeface="Open Sans"/>
                <a:cs typeface="Open Sans"/>
                <a:sym typeface="Open Sans"/>
              </a:rPr>
              <a:t>   Business requirement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rgbClr val="FFFFFF"/>
                </a:highlight>
                <a:latin typeface="Open Sans"/>
                <a:ea typeface="Open Sans"/>
                <a:cs typeface="Open Sans"/>
                <a:sym typeface="Open Sans"/>
              </a:rPr>
              <a:t>Dataset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The </a:t>
            </a:r>
            <a:r>
              <a:rPr lang="en" sz="1300" u="sng" dirty="0">
                <a:solidFill>
                  <a:schemeClr val="hlink"/>
                </a:solidFill>
                <a:highlight>
                  <a:srgbClr val="FFFFFF"/>
                </a:highlight>
                <a:latin typeface="Open Sans"/>
                <a:ea typeface="Open Sans"/>
                <a:cs typeface="Open Sans"/>
                <a:sym typeface="Open Sans"/>
                <a:hlinkClick r:id="rId3"/>
              </a:rPr>
              <a:t>HR dataset</a:t>
            </a:r>
            <a:r>
              <a:rPr lang="en" sz="1300" dirty="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chemeClr val="lt1"/>
                </a:highlight>
                <a:latin typeface="Open Sans"/>
                <a:ea typeface="Open Sans"/>
                <a:cs typeface="Open Sans"/>
                <a:sym typeface="Open Sans"/>
              </a:rPr>
              <a:t>IT Department Best Practices</a:t>
            </a:r>
            <a:endParaRPr sz="1500" b="1" dirty="0">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dirty="0">
                <a:solidFill>
                  <a:schemeClr val="hlink"/>
                </a:solidFill>
                <a:highlight>
                  <a:schemeClr val="lt1"/>
                </a:highlight>
                <a:latin typeface="Open Sans"/>
                <a:ea typeface="Open Sans"/>
                <a:cs typeface="Open Sans"/>
                <a:sym typeface="Open Sans"/>
                <a:hlinkClick r:id="rId4"/>
              </a:rPr>
              <a:t>Best Practices document</a:t>
            </a:r>
            <a:r>
              <a:rPr lang="en" sz="1300" dirty="0">
                <a:solidFill>
                  <a:srgbClr val="525C65"/>
                </a:solidFill>
                <a:highlight>
                  <a:schemeClr val="lt1"/>
                </a:highlight>
                <a:latin typeface="Open Sans"/>
                <a:ea typeface="Open Sans"/>
                <a:cs typeface="Open Sans"/>
                <a:sym typeface="Open Sans"/>
              </a:rPr>
              <a:t>.</a:t>
            </a:r>
            <a:endParaRPr sz="1300" dirty="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4: Delete the job title Web Developer from the database</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200" dirty="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A screenshot of a computer&#10;&#10;Description automatically generated">
            <a:extLst>
              <a:ext uri="{FF2B5EF4-FFF2-40B4-BE49-F238E27FC236}">
                <a16:creationId xmlns:a16="http://schemas.microsoft.com/office/drawing/2014/main" id="{45C6EABB-6C8B-AF28-363E-23FE29DD264C}"/>
              </a:ext>
            </a:extLst>
          </p:cNvPr>
          <p:cNvPicPr>
            <a:picLocks noChangeAspect="1"/>
          </p:cNvPicPr>
          <p:nvPr/>
        </p:nvPicPr>
        <p:blipFill>
          <a:blip r:embed="rId3"/>
          <a:stretch>
            <a:fillRect/>
          </a:stretch>
        </p:blipFill>
        <p:spPr>
          <a:xfrm>
            <a:off x="854242" y="4829303"/>
            <a:ext cx="6063916" cy="380071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5: How many employees are in each department?</a:t>
            </a: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A screenshot of a computer program&#10;&#10;Description automatically generated">
            <a:extLst>
              <a:ext uri="{FF2B5EF4-FFF2-40B4-BE49-F238E27FC236}">
                <a16:creationId xmlns:a16="http://schemas.microsoft.com/office/drawing/2014/main" id="{63B2C693-F4C0-AC04-DD37-BACC5FB18C9F}"/>
              </a:ext>
            </a:extLst>
          </p:cNvPr>
          <p:cNvPicPr>
            <a:picLocks noChangeAspect="1"/>
          </p:cNvPicPr>
          <p:nvPr/>
        </p:nvPicPr>
        <p:blipFill>
          <a:blip r:embed="rId3"/>
          <a:stretch>
            <a:fillRect/>
          </a:stretch>
        </p:blipFill>
        <p:spPr>
          <a:xfrm>
            <a:off x="818147" y="4835399"/>
            <a:ext cx="6047874" cy="385269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A screenshot of a computer program&#10;&#10;Description automatically generated">
            <a:extLst>
              <a:ext uri="{FF2B5EF4-FFF2-40B4-BE49-F238E27FC236}">
                <a16:creationId xmlns:a16="http://schemas.microsoft.com/office/drawing/2014/main" id="{F53A48C6-944A-A252-1150-53A5AFD40BC4}"/>
              </a:ext>
            </a:extLst>
          </p:cNvPr>
          <p:cNvPicPr>
            <a:picLocks noChangeAspect="1"/>
          </p:cNvPicPr>
          <p:nvPr/>
        </p:nvPicPr>
        <p:blipFill>
          <a:blip r:embed="rId3"/>
          <a:stretch>
            <a:fillRect/>
          </a:stretch>
        </p:blipFill>
        <p:spPr>
          <a:xfrm>
            <a:off x="882315" y="5443559"/>
            <a:ext cx="5999747" cy="374457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Question 7: Describe how you would apply table security to restrict access to employee salaries using an SQL server.</a:t>
            </a:r>
          </a:p>
          <a:p>
            <a:pPr marL="107950" lvl="0" indent="0" algn="l" rtl="0">
              <a:spcBef>
                <a:spcPts val="0"/>
              </a:spcBef>
              <a:spcAft>
                <a:spcPts val="0"/>
              </a:spcAft>
              <a:buSzPts val="1900"/>
              <a:buNone/>
            </a:pPr>
            <a:endParaRPr sz="1900" b="1" dirty="0">
              <a:latin typeface="Open Sans"/>
              <a:ea typeface="Open Sans"/>
              <a:cs typeface="Open Sans"/>
              <a:sym typeface="Open Sans"/>
            </a:endParaRPr>
          </a:p>
          <a:p>
            <a:pPr marL="457200" lvl="0" indent="0" algn="l" rtl="0">
              <a:spcBef>
                <a:spcPts val="1600"/>
              </a:spcBef>
              <a:spcAft>
                <a:spcPts val="0"/>
              </a:spcAft>
              <a:buNone/>
            </a:pPr>
            <a:r>
              <a:rPr lang="en-US" sz="1900" b="1" dirty="0">
                <a:latin typeface="Open Sans"/>
                <a:ea typeface="Open Sans"/>
                <a:cs typeface="Open Sans"/>
                <a:sym typeface="Open Sans"/>
              </a:rPr>
              <a:t>I think the best way it is row level security.</a:t>
            </a:r>
          </a:p>
          <a:p>
            <a:pPr marL="457200" lvl="0" indent="0" algn="l" rtl="0">
              <a:spcBef>
                <a:spcPts val="1600"/>
              </a:spcBef>
              <a:spcAft>
                <a:spcPts val="0"/>
              </a:spcAft>
              <a:buNone/>
            </a:pPr>
            <a:r>
              <a:rPr lang="en-US" sz="1900" b="1" dirty="0">
                <a:latin typeface="Open Sans"/>
                <a:ea typeface="Open Sans"/>
                <a:cs typeface="Open Sans"/>
                <a:sym typeface="Open Sans"/>
              </a:rPr>
              <a:t>Or give 1 user have all permissions for </a:t>
            </a:r>
            <a:r>
              <a:rPr lang="en-US" sz="1900" b="1" dirty="0" err="1">
                <a:latin typeface="Open Sans"/>
                <a:ea typeface="Open Sans"/>
                <a:cs typeface="Open Sans"/>
                <a:sym typeface="Open Sans"/>
              </a:rPr>
              <a:t>hr</a:t>
            </a:r>
            <a:r>
              <a:rPr lang="en-US" sz="1900" b="1" dirty="0">
                <a:latin typeface="Open Sans"/>
                <a:ea typeface="Open Sans"/>
                <a:cs typeface="Open Sans"/>
                <a:sym typeface="Open Sans"/>
              </a:rPr>
              <a:t> team.</a:t>
            </a:r>
          </a:p>
          <a:p>
            <a:pPr marL="457200" lvl="0" indent="0" algn="l" rtl="0">
              <a:spcBef>
                <a:spcPts val="1600"/>
              </a:spcBef>
              <a:spcAft>
                <a:spcPts val="0"/>
              </a:spcAft>
              <a:buNone/>
            </a:pPr>
            <a:r>
              <a:rPr lang="en-US" sz="1900" b="1" dirty="0">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4: Above and Beyond</a:t>
            </a:r>
            <a:endParaRPr/>
          </a:p>
        </p:txBody>
      </p:sp>
      <p:sp>
        <p:nvSpPr>
          <p:cNvPr id="343" name="Google Shape;343;p76"/>
          <p:cNvSpPr txBox="1">
            <a:spLocks noGrp="1"/>
          </p:cNvSpPr>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1</a:t>
            </a:r>
            <a:endParaRPr/>
          </a:p>
        </p:txBody>
      </p:sp>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view that returns all employee attributes; results should resemble initial Excel file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return a screenshot of the view create code, along with the results of a select all on the view </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2</a:t>
            </a:r>
            <a:endParaRPr/>
          </a:p>
        </p:txBody>
      </p:sp>
      <p:sp>
        <p:nvSpPr>
          <p:cNvPr id="355" name="Google Shape;355;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3</a:t>
            </a:r>
            <a:endParaRPr/>
          </a:p>
        </p:txBody>
      </p:sp>
      <p:sp>
        <p:nvSpPr>
          <p:cNvPr id="361" name="Google Shape;361;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Implement user security on the restricted salary attribute.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Create a non-management user named </a:t>
            </a:r>
            <a:r>
              <a:rPr lang="en" sz="1900">
                <a:solidFill>
                  <a:srgbClr val="FF0000"/>
                </a:solidFill>
                <a:latin typeface="Source Code Pro"/>
                <a:ea typeface="Source Code Pro"/>
                <a:cs typeface="Source Code Pro"/>
                <a:sym typeface="Source Code Pro"/>
              </a:rPr>
              <a:t>NoMgr</a:t>
            </a:r>
            <a:r>
              <a:rPr lang="en" sz="1900">
                <a:solidFill>
                  <a:srgbClr val="FF0000"/>
                </a:solidFill>
                <a:latin typeface="Open Sans"/>
                <a:ea typeface="Open Sans"/>
                <a:cs typeface="Open Sans"/>
                <a:sym typeface="Open Sans"/>
              </a:rPr>
              <a:t>.</a:t>
            </a:r>
            <a:r>
              <a:rPr lang="en" sz="1900">
                <a:solidFill>
                  <a:srgbClr val="FF0000"/>
                </a:solidFill>
              </a:rPr>
              <a:t> Show the code of how your would grant access to the database, but revoke access to the salary data.</a:t>
            </a:r>
            <a:endParaRPr sz="1900">
              <a:solidFill>
                <a:srgbClr val="FF0000"/>
              </a:solidFill>
            </a:endParaRPr>
          </a:p>
          <a:p>
            <a:pPr marL="0" lvl="0" indent="0" algn="l" rtl="0">
              <a:spcBef>
                <a:spcPts val="1600"/>
              </a:spcBef>
              <a:spcAft>
                <a:spcPts val="0"/>
              </a:spcAft>
              <a:buNone/>
            </a:pPr>
            <a:r>
              <a:rPr lang="en" sz="1900">
                <a:solidFill>
                  <a:srgbClr val="FF0000"/>
                </a:solidFill>
              </a:rPr>
              <a:t>Submit screenshot of code</a:t>
            </a:r>
            <a:endParaRPr sz="1900">
              <a:solidFill>
                <a:srgbClr val="FF0000"/>
              </a:solidFill>
            </a:endParaRPr>
          </a:p>
          <a:p>
            <a:pPr marL="457200" lvl="0" indent="0" algn="l" rtl="0">
              <a:spcBef>
                <a:spcPts val="1600"/>
              </a:spcBef>
              <a:spcAft>
                <a:spcPts val="1600"/>
              </a:spcAft>
              <a:buNone/>
            </a:pP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l" rtl="0">
              <a:lnSpc>
                <a:spcPct val="150000"/>
              </a:lnSpc>
              <a:spcBef>
                <a:spcPts val="0"/>
              </a:spcBef>
              <a:spcAft>
                <a:spcPts val="0"/>
              </a:spcAft>
              <a:buClr>
                <a:schemeClr val="lt1"/>
              </a:buClr>
              <a:buFont typeface="Open Sans"/>
              <a:buNone/>
            </a:pPr>
            <a:endParaRPr sz="3000" b="1">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Info</a:t>
            </a:r>
            <a:endParaRPr/>
          </a:p>
        </p:txBody>
      </p:sp>
      <p:sp>
        <p:nvSpPr>
          <p:cNvPr id="373" name="Google Shape;373;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You can include supporting or additional information that supports your previous slides, but isn’t necessary for every person to see that looks at your slides.</a:t>
            </a:r>
            <a:endParaRPr sz="31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dirty="0">
              <a:solidFill>
                <a:schemeClr val="dk1"/>
              </a:solidFill>
              <a:highlight>
                <a:srgbClr val="DBE2E8"/>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Hi,</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Thanks,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Sarah Collins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Head of HR</a:t>
            </a:r>
            <a:endParaRPr sz="11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dirty="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83047" y="2987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Architect Business Requirement</a:t>
            </a:r>
            <a:endParaRPr dirty="0"/>
          </a:p>
        </p:txBody>
      </p:sp>
      <p:sp>
        <p:nvSpPr>
          <p:cNvPr id="213" name="Google Shape;213;p56"/>
          <p:cNvSpPr txBox="1">
            <a:spLocks noGrp="1"/>
          </p:cNvSpPr>
          <p:nvPr>
            <p:ph type="body" idx="1"/>
          </p:nvPr>
        </p:nvSpPr>
        <p:spPr>
          <a:xfrm>
            <a:off x="264944" y="1484792"/>
            <a:ext cx="6878805" cy="592455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1300" b="1" dirty="0">
                <a:latin typeface="Open Sans"/>
                <a:ea typeface="Open Sans"/>
                <a:cs typeface="Open Sans"/>
                <a:sym typeface="Open Sans"/>
              </a:rPr>
              <a:t>Purpose of the new database:</a:t>
            </a:r>
            <a:endParaRPr sz="13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GB" sz="1300" dirty="0"/>
              <a:t>HR Excel file converted into a database and for data integrity and make data more secure</a:t>
            </a:r>
            <a:endParaRPr sz="1300" dirty="0"/>
          </a:p>
          <a:p>
            <a:pPr marL="457200" lvl="0" indent="0" algn="l" rtl="0">
              <a:lnSpc>
                <a:spcPct val="100000"/>
              </a:lnSpc>
              <a:spcBef>
                <a:spcPts val="0"/>
              </a:spcBef>
              <a:spcAft>
                <a:spcPts val="0"/>
              </a:spcAft>
              <a:buClr>
                <a:schemeClr val="dk1"/>
              </a:buClr>
              <a:buSzPts val="1100"/>
              <a:buFont typeface="Arial"/>
              <a:buNone/>
            </a:pPr>
            <a:endParaRPr sz="1300" dirty="0"/>
          </a:p>
          <a:p>
            <a:pPr marL="457200" lvl="0" indent="-349250" algn="l" rtl="0">
              <a:spcBef>
                <a:spcPts val="1200"/>
              </a:spcBef>
              <a:spcAft>
                <a:spcPts val="0"/>
              </a:spcAft>
              <a:buSzPts val="1900"/>
              <a:buFont typeface="Open Sans"/>
              <a:buChar char="●"/>
            </a:pPr>
            <a:r>
              <a:rPr lang="en" sz="1300" b="1" dirty="0">
                <a:latin typeface="Open Sans"/>
                <a:ea typeface="Open Sans"/>
                <a:cs typeface="Open Sans"/>
                <a:sym typeface="Open Sans"/>
              </a:rPr>
              <a:t>Describe current data management solution:</a:t>
            </a:r>
            <a:endParaRPr sz="1300" b="1" dirty="0">
              <a:solidFill>
                <a:srgbClr val="000000"/>
              </a:solidFill>
              <a:latin typeface="Arial"/>
              <a:ea typeface="Arial"/>
              <a:cs typeface="Arial"/>
              <a:sym typeface="Arial"/>
            </a:endParaRPr>
          </a:p>
          <a:p>
            <a:pPr marL="457200" lvl="0" indent="0" algn="l" rtl="0">
              <a:spcBef>
                <a:spcPts val="1200"/>
              </a:spcBef>
              <a:spcAft>
                <a:spcPts val="0"/>
              </a:spcAft>
              <a:buNone/>
            </a:pPr>
            <a:r>
              <a:rPr lang="en-GB" sz="1300" dirty="0"/>
              <a:t>HR Excel</a:t>
            </a:r>
            <a:r>
              <a:rPr lang="en" sz="1300" dirty="0"/>
              <a:t>.</a:t>
            </a:r>
            <a:endParaRPr sz="1300" dirty="0">
              <a:solidFill>
                <a:srgbClr val="000000"/>
              </a:solidFill>
              <a:latin typeface="Arial"/>
              <a:ea typeface="Arial"/>
              <a:cs typeface="Arial"/>
              <a:sym typeface="Arial"/>
            </a:endParaRPr>
          </a:p>
          <a:p>
            <a:pPr marL="457200" lvl="0" indent="0" algn="l" rtl="0">
              <a:spcBef>
                <a:spcPts val="1200"/>
              </a:spcBef>
              <a:spcAft>
                <a:spcPts val="0"/>
              </a:spcAft>
              <a:buNone/>
            </a:pPr>
            <a:endParaRPr sz="1300" dirty="0">
              <a:solidFill>
                <a:srgbClr val="000000"/>
              </a:solidFill>
              <a:latin typeface="Arial"/>
              <a:ea typeface="Arial"/>
              <a:cs typeface="Arial"/>
              <a:sym typeface="Arial"/>
            </a:endParaRPr>
          </a:p>
          <a:p>
            <a:pPr marL="457200" lvl="0" indent="-349250" algn="l" rtl="0">
              <a:spcBef>
                <a:spcPts val="1200"/>
              </a:spcBef>
              <a:spcAft>
                <a:spcPts val="0"/>
              </a:spcAft>
              <a:buSzPts val="1900"/>
              <a:buFont typeface="Open Sans"/>
              <a:buChar char="●"/>
            </a:pPr>
            <a:r>
              <a:rPr lang="en" sz="1300" b="1" dirty="0">
                <a:latin typeface="Open Sans"/>
                <a:ea typeface="Open Sans"/>
                <a:cs typeface="Open Sans"/>
                <a:sym typeface="Open Sans"/>
              </a:rPr>
              <a:t>Describe current data available:</a:t>
            </a:r>
            <a:endParaRPr sz="1300" b="1" dirty="0">
              <a:latin typeface="Open Sans"/>
              <a:ea typeface="Open Sans"/>
              <a:cs typeface="Open Sans"/>
              <a:sym typeface="Open Sans"/>
            </a:endParaRPr>
          </a:p>
          <a:p>
            <a:pPr marL="0" lvl="0" indent="0" rtl="0">
              <a:spcBef>
                <a:spcPts val="1600"/>
              </a:spcBef>
              <a:spcAft>
                <a:spcPts val="0"/>
              </a:spcAft>
              <a:buNone/>
            </a:pPr>
            <a:r>
              <a:rPr lang="en" sz="1300" dirty="0"/>
              <a:t>Employee data like emo_ID , name , email , hire date , hob title , salary , department, manager , start and end date, location, adress, city, state , edcation level.</a:t>
            </a:r>
            <a:endParaRPr sz="1300" dirty="0"/>
          </a:p>
          <a:p>
            <a:pPr marL="457200" lvl="0" indent="-349250" algn="l" rtl="0">
              <a:spcBef>
                <a:spcPts val="1600"/>
              </a:spcBef>
              <a:spcAft>
                <a:spcPts val="0"/>
              </a:spcAft>
              <a:buSzPts val="1900"/>
              <a:buFont typeface="Open Sans"/>
              <a:buChar char="●"/>
            </a:pPr>
            <a:r>
              <a:rPr lang="en" sz="1300" b="1" dirty="0">
                <a:latin typeface="Open Sans"/>
                <a:ea typeface="Open Sans"/>
                <a:cs typeface="Open Sans"/>
                <a:sym typeface="Open Sans"/>
              </a:rPr>
              <a:t>Additional data requests:</a:t>
            </a:r>
            <a:endParaRPr sz="13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300" dirty="0"/>
              <a:t>Maintain data least 7 years , in addiction she want connect with the payroll department system in the future.</a:t>
            </a:r>
            <a:endParaRPr sz="1300" dirty="0"/>
          </a:p>
          <a:p>
            <a:pPr marL="457200" lvl="0" indent="0" algn="l" rtl="0">
              <a:spcBef>
                <a:spcPts val="0"/>
              </a:spcBef>
              <a:spcAft>
                <a:spcPts val="0"/>
              </a:spcAft>
              <a:buClr>
                <a:schemeClr val="dk1"/>
              </a:buClr>
              <a:buSzPts val="1100"/>
              <a:buFont typeface="Arial"/>
              <a:buNone/>
            </a:pPr>
            <a:endParaRPr sz="1300" dirty="0"/>
          </a:p>
          <a:p>
            <a:pPr marL="457200" lvl="0" indent="-349250" algn="l" rtl="0">
              <a:spcBef>
                <a:spcPts val="1600"/>
              </a:spcBef>
              <a:spcAft>
                <a:spcPts val="0"/>
              </a:spcAft>
              <a:buSzPts val="1900"/>
              <a:buFont typeface="Open Sans"/>
              <a:buChar char="●"/>
            </a:pPr>
            <a:r>
              <a:rPr lang="en" sz="1300" b="1" dirty="0">
                <a:latin typeface="Open Sans"/>
                <a:ea typeface="Open Sans"/>
                <a:cs typeface="Open Sans"/>
                <a:sym typeface="Open Sans"/>
              </a:rPr>
              <a:t>Who will own/manage data</a:t>
            </a:r>
            <a:endParaRPr sz="13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300" dirty="0"/>
              <a:t>HR Team.</a:t>
            </a:r>
            <a:endParaRPr sz="1300" dirty="0"/>
          </a:p>
          <a:p>
            <a:pPr marL="457200" lvl="0" indent="0" algn="l" rtl="0">
              <a:lnSpc>
                <a:spcPct val="100000"/>
              </a:lnSpc>
              <a:spcBef>
                <a:spcPts val="0"/>
              </a:spcBef>
              <a:spcAft>
                <a:spcPts val="0"/>
              </a:spcAft>
              <a:buNone/>
            </a:pPr>
            <a:endParaRPr sz="1300" dirty="0"/>
          </a:p>
          <a:p>
            <a:pPr marL="457200" lvl="0" indent="-349250" algn="l" rtl="0">
              <a:spcBef>
                <a:spcPts val="0"/>
              </a:spcBef>
              <a:spcAft>
                <a:spcPts val="0"/>
              </a:spcAft>
              <a:buSzPts val="1900"/>
              <a:buFont typeface="Open Sans"/>
              <a:buChar char="●"/>
            </a:pPr>
            <a:r>
              <a:rPr lang="en" sz="1300" b="1" dirty="0">
                <a:latin typeface="Open Sans"/>
                <a:ea typeface="Open Sans"/>
                <a:cs typeface="Open Sans"/>
                <a:sym typeface="Open Sans"/>
              </a:rPr>
              <a:t>Who will have access to database</a:t>
            </a:r>
            <a:endParaRPr sz="13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300" dirty="0"/>
              <a:t>read only: HR team &amp; Employee</a:t>
            </a:r>
          </a:p>
          <a:p>
            <a:pPr marL="457200" lvl="0" indent="0" algn="l" rtl="0">
              <a:lnSpc>
                <a:spcPct val="100000"/>
              </a:lnSpc>
              <a:spcBef>
                <a:spcPts val="1600"/>
              </a:spcBef>
              <a:spcAft>
                <a:spcPts val="0"/>
              </a:spcAft>
              <a:buNone/>
            </a:pPr>
            <a:r>
              <a:rPr lang="en-GB" sz="1300" dirty="0"/>
              <a:t>But not access for salary </a:t>
            </a:r>
            <a:endParaRPr lang="en" sz="1300" dirty="0"/>
          </a:p>
          <a:p>
            <a:pPr marL="457200" lvl="0" indent="0" algn="l" rtl="0">
              <a:lnSpc>
                <a:spcPct val="100000"/>
              </a:lnSpc>
              <a:spcBef>
                <a:spcPts val="1600"/>
              </a:spcBef>
              <a:spcAft>
                <a:spcPts val="0"/>
              </a:spcAft>
              <a:buNone/>
            </a:pPr>
            <a:r>
              <a:rPr lang="en" sz="1300" dirty="0"/>
              <a:t>Read &amp; writing: HR team can access salary</a:t>
            </a:r>
          </a:p>
          <a:p>
            <a:pPr marL="457200" lvl="0" indent="0" algn="l" rtl="0">
              <a:lnSpc>
                <a:spcPct val="100000"/>
              </a:lnSpc>
              <a:spcBef>
                <a:spcPts val="1600"/>
              </a:spcBef>
              <a:spcAft>
                <a:spcPts val="0"/>
              </a:spcAft>
              <a:buNone/>
            </a:pPr>
            <a:r>
              <a:rPr lang="en" sz="1300" dirty="0"/>
              <a:t>hr</a:t>
            </a:r>
          </a:p>
          <a:p>
            <a:pPr marL="457200" lvl="0" indent="0" algn="l" rtl="0">
              <a:lnSpc>
                <a:spcPct val="100000"/>
              </a:lnSpc>
              <a:spcBef>
                <a:spcPts val="1600"/>
              </a:spcBef>
              <a:spcAft>
                <a:spcPts val="0"/>
              </a:spcAft>
              <a:buNone/>
            </a:pPr>
            <a:endParaRPr sz="1400" dirty="0"/>
          </a:p>
          <a:p>
            <a:pPr marL="457200" lvl="0" indent="0" algn="l" rtl="0">
              <a:spcBef>
                <a:spcPts val="0"/>
              </a:spcBef>
              <a:spcAft>
                <a:spcPts val="0"/>
              </a:spcAft>
              <a:buClr>
                <a:schemeClr val="dk1"/>
              </a:buClr>
              <a:buSzPts val="1100"/>
              <a:buFont typeface="Arial"/>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Estimated size of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206 row and 15 column</a:t>
            </a:r>
          </a:p>
          <a:p>
            <a:pPr marL="457200" lvl="0" indent="0" algn="l" rtl="0">
              <a:lnSpc>
                <a:spcPct val="100000"/>
              </a:lnSpc>
              <a:spcBef>
                <a:spcPts val="1600"/>
              </a:spcBef>
              <a:spcAft>
                <a:spcPts val="0"/>
              </a:spcAft>
              <a:buNone/>
            </a:pPr>
            <a:r>
              <a:rPr lang="en" sz="1900" b="1" dirty="0">
                <a:latin typeface="Open Sans"/>
                <a:ea typeface="Open Sans"/>
                <a:cs typeface="Open Sans"/>
                <a:sym typeface="Open Sans"/>
              </a:rPr>
              <a:t>Estimated annual growth</a:t>
            </a:r>
            <a:endParaRPr sz="1900" b="1" dirty="0">
              <a:latin typeface="Open Sans"/>
              <a:ea typeface="Open Sans"/>
              <a:cs typeface="Open Sans"/>
              <a:sym typeface="Open Sans"/>
            </a:endParaRPr>
          </a:p>
          <a:p>
            <a:pPr indent="0">
              <a:lnSpc>
                <a:spcPct val="100000"/>
              </a:lnSpc>
              <a:spcBef>
                <a:spcPts val="1600"/>
              </a:spcBef>
              <a:buNone/>
            </a:pPr>
            <a:r>
              <a:rPr lang="en-GB" sz="2000" dirty="0"/>
              <a:t>20% row for next 5 years.</a:t>
            </a:r>
            <a:endParaRPr lang="en-GB" sz="2400" dirty="0"/>
          </a:p>
          <a:p>
            <a:pPr marL="457200" lvl="0" indent="0" algn="l" rtl="0">
              <a:lnSpc>
                <a:spcPct val="100000"/>
              </a:lnSpc>
              <a:spcBef>
                <a:spcPts val="1600"/>
              </a:spcBef>
              <a:spcAft>
                <a:spcPts val="0"/>
              </a:spcAft>
              <a:buNone/>
            </a:pP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Is any of the data sensitive/restricted</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Salary data just see from HR or manager.</a:t>
            </a:r>
            <a:endParaRPr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Justification for the new database</a:t>
            </a:r>
            <a:endParaRPr sz="1900" b="1" dirty="0">
              <a:latin typeface="Open Sans"/>
              <a:ea typeface="Open Sans"/>
              <a:cs typeface="Open Sans"/>
              <a:sym typeface="Open Sans"/>
            </a:endParaRPr>
          </a:p>
          <a:p>
            <a:pPr marL="0" lvl="0" indent="0" algn="l" rtl="0">
              <a:spcBef>
                <a:spcPts val="0"/>
              </a:spcBef>
              <a:spcAft>
                <a:spcPts val="0"/>
              </a:spcAft>
              <a:buNone/>
            </a:pPr>
            <a:r>
              <a:rPr lang="en-US" sz="1900" dirty="0"/>
              <a:t>     </a:t>
            </a:r>
          </a:p>
          <a:p>
            <a:pPr marL="0" lvl="0" indent="0" algn="l" rtl="0">
              <a:spcBef>
                <a:spcPts val="0"/>
              </a:spcBef>
              <a:spcAft>
                <a:spcPts val="0"/>
              </a:spcAft>
              <a:buNone/>
            </a:pPr>
            <a:r>
              <a:rPr lang="en-US" sz="1900" dirty="0"/>
              <a:t>      Security and save data and privacy</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Database objects</a:t>
            </a:r>
          </a:p>
          <a:p>
            <a:pPr marL="107950" lvl="0" indent="0" algn="l" rtl="0">
              <a:spcBef>
                <a:spcPts val="1600"/>
              </a:spcBef>
              <a:spcAft>
                <a:spcPts val="0"/>
              </a:spcAft>
              <a:buSzPts val="1900"/>
              <a:buNone/>
            </a:pPr>
            <a:endParaRPr sz="1900" b="1" dirty="0">
              <a:latin typeface="Open Sans"/>
              <a:ea typeface="Open Sans"/>
              <a:cs typeface="Open Sans"/>
              <a:sym typeface="Open Sans"/>
            </a:endParaRPr>
          </a:p>
          <a:p>
            <a:pPr marL="457200" lvl="0" indent="0" algn="l" rtl="0">
              <a:spcBef>
                <a:spcPts val="0"/>
              </a:spcBef>
              <a:spcAft>
                <a:spcPts val="0"/>
              </a:spcAft>
              <a:buNone/>
            </a:pPr>
            <a:r>
              <a:rPr lang="en-US" sz="1900" dirty="0"/>
              <a:t>Table : </a:t>
            </a:r>
            <a:r>
              <a:rPr lang="en-US" sz="1900" dirty="0" err="1"/>
              <a:t>Education_level</a:t>
            </a:r>
            <a:r>
              <a:rPr lang="en-US" sz="1900" dirty="0"/>
              <a:t> , employee , employment , manager , department , job , salary</a:t>
            </a:r>
          </a:p>
          <a:p>
            <a:pPr marL="457200" lvl="0" indent="0" algn="l" rtl="0">
              <a:spcBef>
                <a:spcPts val="0"/>
              </a:spcBef>
              <a:spcAft>
                <a:spcPts val="0"/>
              </a:spcAft>
              <a:buNone/>
            </a:pPr>
            <a:endParaRPr lang="en-US" sz="1900" dirty="0"/>
          </a:p>
          <a:p>
            <a:pPr marL="457200" lvl="0" indent="0" algn="l" rtl="0">
              <a:spcBef>
                <a:spcPts val="0"/>
              </a:spcBef>
              <a:spcAft>
                <a:spcPts val="0"/>
              </a:spcAft>
              <a:buNone/>
            </a:pPr>
            <a:r>
              <a:rPr lang="en-US" sz="1900" dirty="0"/>
              <a:t>View table : manager</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ingestion: ETL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300" b="1" dirty="0">
                <a:latin typeface="Open Sans"/>
                <a:ea typeface="Open Sans"/>
                <a:cs typeface="Open Sans"/>
                <a:sym typeface="Open Sans"/>
              </a:rPr>
              <a:t>Data governance (Ownership and User access)</a:t>
            </a:r>
            <a:endParaRPr sz="13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300" b="1" dirty="0">
                <a:latin typeface="Open Sans"/>
                <a:ea typeface="Open Sans"/>
                <a:cs typeface="Open Sans"/>
                <a:sym typeface="Open Sans"/>
              </a:rPr>
              <a:t>Ownership: </a:t>
            </a:r>
            <a:r>
              <a:rPr lang="en" sz="1300" dirty="0"/>
              <a:t>HR team</a:t>
            </a:r>
            <a:endParaRPr sz="1300" dirty="0"/>
          </a:p>
          <a:p>
            <a:pPr marL="457200" lvl="0" indent="0" algn="l" rtl="0">
              <a:lnSpc>
                <a:spcPct val="100000"/>
              </a:lnSpc>
              <a:spcBef>
                <a:spcPts val="0"/>
              </a:spcBef>
              <a:spcAft>
                <a:spcPts val="0"/>
              </a:spcAft>
              <a:buNone/>
            </a:pPr>
            <a:endParaRPr sz="1300" dirty="0"/>
          </a:p>
          <a:p>
            <a:pPr marL="457200" lvl="0" indent="0" algn="l" rtl="0">
              <a:lnSpc>
                <a:spcPct val="100000"/>
              </a:lnSpc>
              <a:spcBef>
                <a:spcPts val="0"/>
              </a:spcBef>
              <a:spcAft>
                <a:spcPts val="0"/>
              </a:spcAft>
              <a:buNone/>
            </a:pPr>
            <a:r>
              <a:rPr lang="en" sz="1300" b="1" dirty="0">
                <a:latin typeface="Open Sans"/>
                <a:ea typeface="Open Sans"/>
                <a:cs typeface="Open Sans"/>
                <a:sym typeface="Open Sans"/>
              </a:rPr>
              <a:t>User Access: </a:t>
            </a:r>
            <a:r>
              <a:rPr lang="en" sz="1300" dirty="0">
                <a:latin typeface="Open Sans"/>
                <a:ea typeface="Open Sans"/>
                <a:cs typeface="Open Sans"/>
                <a:sym typeface="Open Sans"/>
              </a:rPr>
              <a:t>all employe . </a:t>
            </a:r>
            <a:r>
              <a:rPr lang="en-GB" sz="1300" dirty="0">
                <a:latin typeface="Open Sans"/>
                <a:ea typeface="Open Sans"/>
                <a:cs typeface="Open Sans"/>
                <a:sym typeface="Open Sans"/>
              </a:rPr>
              <a:t>B</a:t>
            </a:r>
            <a:r>
              <a:rPr lang="en" sz="1300" dirty="0">
                <a:latin typeface="Open Sans"/>
                <a:ea typeface="Open Sans"/>
                <a:cs typeface="Open Sans"/>
                <a:sym typeface="Open Sans"/>
              </a:rPr>
              <a:t>ut access is reject for salary just for hr team.</a:t>
            </a:r>
            <a:endParaRPr sz="1300" dirty="0"/>
          </a:p>
          <a:p>
            <a:pPr marL="457200" lvl="0" indent="-349250" algn="l" rtl="0">
              <a:spcBef>
                <a:spcPts val="0"/>
              </a:spcBef>
              <a:spcAft>
                <a:spcPts val="0"/>
              </a:spcAft>
              <a:buSzPts val="1900"/>
              <a:buFont typeface="Open Sans"/>
              <a:buChar char="●"/>
            </a:pPr>
            <a:r>
              <a:rPr lang="en" sz="1300" b="1" dirty="0">
                <a:latin typeface="Open Sans"/>
                <a:ea typeface="Open Sans"/>
                <a:cs typeface="Open Sans"/>
                <a:sym typeface="Open Sans"/>
              </a:rPr>
              <a:t>Scalability : </a:t>
            </a:r>
            <a:r>
              <a:rPr lang="en" sz="1300" dirty="0">
                <a:latin typeface="Open Sans"/>
                <a:ea typeface="Open Sans"/>
                <a:cs typeface="Open Sans"/>
                <a:sym typeface="Open Sans"/>
              </a:rPr>
              <a:t>replication.</a:t>
            </a:r>
            <a:endParaRPr sz="1300"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300" b="1" dirty="0">
                <a:latin typeface="Open Sans"/>
                <a:ea typeface="Open Sans"/>
                <a:cs typeface="Open Sans"/>
                <a:sym typeface="Open Sans"/>
              </a:rPr>
              <a:t>Flexibility:  </a:t>
            </a:r>
            <a:r>
              <a:rPr lang="en" sz="1300" dirty="0">
                <a:latin typeface="Open Sans"/>
                <a:ea typeface="Open Sans"/>
                <a:cs typeface="Open Sans"/>
                <a:sym typeface="Open Sans"/>
              </a:rPr>
              <a:t>direct fees is usefull in future in order o connect the actal payroll system.</a:t>
            </a:r>
            <a:endParaRPr sz="1300" dirty="0"/>
          </a:p>
          <a:p>
            <a:pPr marL="457200" lvl="0" indent="-349250" algn="l" rtl="0">
              <a:spcBef>
                <a:spcPts val="1600"/>
              </a:spcBef>
              <a:spcAft>
                <a:spcPts val="0"/>
              </a:spcAft>
              <a:buSzPts val="1900"/>
              <a:buFont typeface="Open Sans"/>
              <a:buChar char="●"/>
            </a:pPr>
            <a:r>
              <a:rPr lang="en" sz="1300" b="1" dirty="0">
                <a:latin typeface="Open Sans"/>
                <a:ea typeface="Open Sans"/>
                <a:cs typeface="Open Sans"/>
                <a:sym typeface="Open Sans"/>
              </a:rPr>
              <a:t>Storage &amp; retention</a:t>
            </a:r>
            <a:endParaRPr sz="13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300" b="1" dirty="0">
                <a:latin typeface="Open Sans"/>
                <a:ea typeface="Open Sans"/>
                <a:cs typeface="Open Sans"/>
                <a:sym typeface="Open Sans"/>
              </a:rPr>
              <a:t>Storage (disk or in-memory): </a:t>
            </a:r>
            <a:r>
              <a:rPr lang="en-US" sz="1300" dirty="0"/>
              <a:t>Disk</a:t>
            </a:r>
            <a:endParaRPr sz="1300" dirty="0"/>
          </a:p>
          <a:p>
            <a:pPr marL="457200" lvl="0" indent="0" algn="l" rtl="0">
              <a:lnSpc>
                <a:spcPct val="100000"/>
              </a:lnSpc>
              <a:spcBef>
                <a:spcPts val="0"/>
              </a:spcBef>
              <a:spcAft>
                <a:spcPts val="0"/>
              </a:spcAft>
              <a:buNone/>
            </a:pPr>
            <a:endParaRPr sz="1300" dirty="0"/>
          </a:p>
          <a:p>
            <a:pPr marL="457200" lvl="0" indent="0" algn="l" rtl="0">
              <a:lnSpc>
                <a:spcPct val="100000"/>
              </a:lnSpc>
              <a:spcBef>
                <a:spcPts val="0"/>
              </a:spcBef>
              <a:spcAft>
                <a:spcPts val="0"/>
              </a:spcAft>
              <a:buNone/>
            </a:pPr>
            <a:r>
              <a:rPr lang="en" sz="1300" b="1" dirty="0">
                <a:latin typeface="Open Sans"/>
                <a:ea typeface="Open Sans"/>
                <a:cs typeface="Open Sans"/>
                <a:sym typeface="Open Sans"/>
              </a:rPr>
              <a:t>Retention: </a:t>
            </a:r>
            <a:r>
              <a:rPr lang="en" sz="1300" dirty="0">
                <a:latin typeface="Open Sans"/>
                <a:ea typeface="Open Sans"/>
                <a:cs typeface="Open Sans"/>
                <a:sym typeface="Open Sans"/>
              </a:rPr>
              <a:t>7 years</a:t>
            </a:r>
            <a:endParaRPr sz="1300" dirty="0"/>
          </a:p>
          <a:p>
            <a:pPr marL="457200" lvl="0" indent="0" algn="l" rtl="0">
              <a:lnSpc>
                <a:spcPct val="100000"/>
              </a:lnSpc>
              <a:spcBef>
                <a:spcPts val="0"/>
              </a:spcBef>
              <a:spcAft>
                <a:spcPts val="0"/>
              </a:spcAft>
              <a:buNone/>
            </a:pPr>
            <a:endParaRPr sz="1300" dirty="0"/>
          </a:p>
          <a:p>
            <a:pPr marL="457200" lvl="0" indent="-349250" algn="l" rtl="0">
              <a:spcBef>
                <a:spcPts val="0"/>
              </a:spcBef>
              <a:spcAft>
                <a:spcPts val="0"/>
              </a:spcAft>
              <a:buSzPts val="1900"/>
              <a:buFont typeface="Open Sans"/>
              <a:buChar char="●"/>
            </a:pPr>
            <a:r>
              <a:rPr lang="en" sz="1300" b="1" dirty="0">
                <a:latin typeface="Open Sans"/>
                <a:ea typeface="Open Sans"/>
                <a:cs typeface="Open Sans"/>
                <a:sym typeface="Open Sans"/>
              </a:rPr>
              <a:t>Backup:  </a:t>
            </a:r>
            <a:r>
              <a:rPr lang="en" sz="1300" dirty="0">
                <a:latin typeface="Open Sans"/>
                <a:ea typeface="Open Sans"/>
                <a:cs typeface="Open Sans"/>
                <a:sym typeface="Open Sans"/>
              </a:rPr>
              <a:t>full back up weekly , with daily interval backups.</a:t>
            </a:r>
            <a:endParaRPr sz="1700" dirty="0"/>
          </a:p>
          <a:p>
            <a:pPr marL="0" lvl="0" indent="0" algn="l" rtl="0">
              <a:lnSpc>
                <a:spcPct val="100000"/>
              </a:lnSpc>
              <a:spcBef>
                <a:spcPts val="0"/>
              </a:spcBef>
              <a:spcAft>
                <a:spcPts val="0"/>
              </a:spcAft>
              <a:buClr>
                <a:schemeClr val="dk1"/>
              </a:buClr>
              <a:buSzPts val="1100"/>
              <a:buFont typeface="Arial"/>
              <a:buNone/>
            </a:pPr>
            <a:endParaRPr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460</TotalTime>
  <Words>2427</Words>
  <Application>Microsoft Office PowerPoint</Application>
  <PresentationFormat>Custom</PresentationFormat>
  <Paragraphs>254</Paragraphs>
  <Slides>30</Slides>
  <Notes>30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30</vt:i4>
      </vt:variant>
    </vt:vector>
  </HeadingPairs>
  <TitlesOfParts>
    <vt:vector size="39" baseType="lpstr">
      <vt:lpstr>Helvetica Neue</vt:lpstr>
      <vt:lpstr>Open Sans Light</vt:lpstr>
      <vt:lpstr>Arial</vt:lpstr>
      <vt:lpstr>Open Sans</vt:lpstr>
      <vt:lpstr>Source Code Pro</vt:lpstr>
      <vt:lpstr>Simple Light</vt:lpstr>
      <vt:lpstr>Simple Light</vt:lpstr>
      <vt:lpstr>Simple Light</vt:lpstr>
      <vt:lpstr>White</vt:lpstr>
      <vt:lpstr>Tech ABC Corp - HR Database </vt:lpstr>
      <vt:lpstr>Business Scenario</vt:lpstr>
      <vt:lpstr>PowerPoint Presentation</vt:lpstr>
      <vt:lpstr>Step 1: Data Architecture Foundations</vt:lpstr>
      <vt:lpstr>Data Architect Business Requirement</vt:lpstr>
      <vt:lpstr>Data Architect Business Requirement</vt:lpstr>
      <vt:lpstr>Data Architect Technical Requirement</vt:lpstr>
      <vt:lpstr>Data Architect Technical Requirement</vt:lpstr>
      <vt:lpstr>PowerPoint Presentation</vt:lpstr>
      <vt:lpstr>Step 2: Relational Database Design</vt:lpstr>
      <vt:lpstr>ERD</vt:lpstr>
      <vt:lpstr>ERD</vt:lpstr>
      <vt:lpstr>ERD</vt:lpstr>
      <vt:lpstr>PowerPoint Presentation</vt:lpstr>
      <vt:lpstr>Step 3: Create A Physical Database</vt:lpstr>
      <vt:lpstr>DDL</vt:lpstr>
      <vt:lpstr>CRUD</vt:lpstr>
      <vt:lpstr>CRUD</vt:lpstr>
      <vt:lpstr>CRUD</vt:lpstr>
      <vt:lpstr>CRUD</vt:lpstr>
      <vt:lpstr>CRUD</vt:lpstr>
      <vt:lpstr>CRUD</vt:lpstr>
      <vt:lpstr>CRUD</vt:lpstr>
      <vt:lpstr>PowerPoint Presentation</vt:lpstr>
      <vt:lpstr>Step 4: Above and Beyond</vt:lpstr>
      <vt:lpstr>Standout Suggestion 1</vt:lpstr>
      <vt:lpstr>Standout Suggestion 2</vt:lpstr>
      <vt:lpstr>Standout Suggestion 3</vt:lpstr>
      <vt:lpstr>PowerPoint Presentation</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cp:lastModifiedBy>نواف العمير</cp:lastModifiedBy>
  <cp:revision>9</cp:revision>
  <dcterms:modified xsi:type="dcterms:W3CDTF">2024-05-05T19:40:20Z</dcterms:modified>
</cp:coreProperties>
</file>