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4"/>
  </p:notesMasterIdLst>
  <p:sldIdLst>
    <p:sldId id="256" r:id="rId2"/>
    <p:sldId id="287" r:id="rId3"/>
    <p:sldId id="257" r:id="rId4"/>
    <p:sldId id="288" r:id="rId5"/>
    <p:sldId id="289"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plotArea>
      <c:layout/>
      <c:barChart>
        <c:barDir val="col"/>
        <c:grouping val="clustered"/>
        <c:ser>
          <c:idx val="0"/>
          <c:order val="0"/>
          <c:tx>
            <c:strRef>
              <c:f>Sheet1!$C$7</c:f>
              <c:strCache>
                <c:ptCount val="1"/>
                <c:pt idx="0">
                  <c:v>accuracy(in %)</c:v>
                </c:pt>
              </c:strCache>
            </c:strRef>
          </c:tx>
          <c:spPr>
            <a:solidFill>
              <a:schemeClr val="accent1"/>
            </a:solidFill>
            <a:ln>
              <a:noFill/>
            </a:ln>
            <a:effectLst/>
          </c:spPr>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Sheet1!$B$8:$B$18</c:f>
              <c:strCache>
                <c:ptCount val="11"/>
                <c:pt idx="0">
                  <c:v>LR(M1)</c:v>
                </c:pt>
                <c:pt idx="1">
                  <c:v>LR(M2)</c:v>
                </c:pt>
                <c:pt idx="2">
                  <c:v>NBC(M1)</c:v>
                </c:pt>
                <c:pt idx="3">
                  <c:v>NBC(M2)</c:v>
                </c:pt>
                <c:pt idx="4">
                  <c:v>RF</c:v>
                </c:pt>
                <c:pt idx="5">
                  <c:v>DT</c:v>
                </c:pt>
                <c:pt idx="6">
                  <c:v>KNN(K=1)</c:v>
                </c:pt>
                <c:pt idx="7">
                  <c:v>KNN(K=3)</c:v>
                </c:pt>
                <c:pt idx="8">
                  <c:v>KNN(K=5)</c:v>
                </c:pt>
                <c:pt idx="9">
                  <c:v>KNN(K=28)</c:v>
                </c:pt>
                <c:pt idx="10">
                  <c:v>SVM</c:v>
                </c:pt>
              </c:strCache>
            </c:strRef>
          </c:cat>
          <c:val>
            <c:numRef>
              <c:f>Sheet1!$C$8:$C$18</c:f>
              <c:numCache>
                <c:formatCode>General</c:formatCode>
                <c:ptCount val="11"/>
                <c:pt idx="0">
                  <c:v>62.86</c:v>
                </c:pt>
                <c:pt idx="1">
                  <c:v>68</c:v>
                </c:pt>
                <c:pt idx="2">
                  <c:v>53.71</c:v>
                </c:pt>
                <c:pt idx="3">
                  <c:v>54.86</c:v>
                </c:pt>
                <c:pt idx="4">
                  <c:v>70.689699999999988</c:v>
                </c:pt>
                <c:pt idx="5">
                  <c:v>67.241400000000013</c:v>
                </c:pt>
                <c:pt idx="6">
                  <c:v>65.14</c:v>
                </c:pt>
                <c:pt idx="7">
                  <c:v>65.75</c:v>
                </c:pt>
                <c:pt idx="8">
                  <c:v>64.569999999999993</c:v>
                </c:pt>
                <c:pt idx="9">
                  <c:v>73.709999999999994</c:v>
                </c:pt>
                <c:pt idx="10">
                  <c:v>87.1</c:v>
                </c:pt>
              </c:numCache>
            </c:numRef>
          </c:val>
          <c:extLst xmlns:c16r2="http://schemas.microsoft.com/office/drawing/2015/06/chart">
            <c:ext xmlns:c16="http://schemas.microsoft.com/office/drawing/2014/chart" uri="{C3380CC4-5D6E-409C-BE32-E72D297353CC}">
              <c16:uniqueId val="{00000000-CA29-4ED9-9AE7-537829307BB6}"/>
            </c:ext>
          </c:extLst>
        </c:ser>
        <c:dLbls>
          <c:showVal val="1"/>
        </c:dLbls>
        <c:gapWidth val="444"/>
        <c:overlap val="-90"/>
        <c:axId val="169682432"/>
        <c:axId val="171232256"/>
      </c:barChart>
      <c:catAx>
        <c:axId val="169682432"/>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71232256"/>
        <c:crosses val="autoZero"/>
        <c:auto val="1"/>
        <c:lblAlgn val="ctr"/>
        <c:lblOffset val="100"/>
      </c:catAx>
      <c:valAx>
        <c:axId val="171232256"/>
        <c:scaling>
          <c:orientation val="minMax"/>
        </c:scaling>
        <c:delete val="1"/>
        <c:axPos val="l"/>
        <c:numFmt formatCode="General" sourceLinked="1"/>
        <c:majorTickMark val="none"/>
        <c:tickLblPos val="none"/>
        <c:crossAx val="169682432"/>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68450-13D8-4425-BCD2-7017C7857AB0}" type="datetimeFigureOut">
              <a:rPr lang="en-IN" smtClean="0"/>
              <a:pPr/>
              <a:t>30-04-2019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12E73-4EA9-42C2-8544-45F1FE015C85}" type="slidenum">
              <a:rPr lang="en-IN" smtClean="0"/>
              <a:pPr/>
              <a:t>‹#›</a:t>
            </a:fld>
            <a:endParaRPr lang="en-IN"/>
          </a:p>
        </p:txBody>
      </p:sp>
    </p:spTree>
    <p:extLst>
      <p:ext uri="{BB962C8B-B14F-4D97-AF65-F5344CB8AC3E}">
        <p14:creationId xmlns:p14="http://schemas.microsoft.com/office/powerpoint/2010/main" xmlns="" val="103905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803C01-F632-42D8-B05D-C2C28B4E09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681F203-3731-4A57-9BEF-127EE480B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B083EFF-2E88-4DC9-AB29-7D9A1C5689B8}"/>
              </a:ext>
            </a:extLst>
          </p:cNvPr>
          <p:cNvSpPr>
            <a:spLocks noGrp="1"/>
          </p:cNvSpPr>
          <p:nvPr>
            <p:ph type="dt" sz="half" idx="10"/>
          </p:nvPr>
        </p:nvSpPr>
        <p:spPr/>
        <p:txBody>
          <a:bodyPr/>
          <a:lstStyle/>
          <a:p>
            <a:fld id="{C2CAC56A-4DA9-4432-8682-B02BD259226B}" type="datetime1">
              <a:rPr lang="en-US" smtClean="0"/>
              <a:pPr/>
              <a:t>4/30/2019</a:t>
            </a:fld>
            <a:endParaRPr lang="en-US" dirty="0"/>
          </a:p>
        </p:txBody>
      </p:sp>
      <p:sp>
        <p:nvSpPr>
          <p:cNvPr id="5" name="Footer Placeholder 4">
            <a:extLst>
              <a:ext uri="{FF2B5EF4-FFF2-40B4-BE49-F238E27FC236}">
                <a16:creationId xmlns:a16="http://schemas.microsoft.com/office/drawing/2014/main" xmlns="" id="{35CB23DB-0B58-4598-869D-A5D1D522D2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FD5D223-B3BE-4014-ADBE-B130E8B75EE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1288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43955-81DB-4FDF-80D8-F2E69DD472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3BDDF36-344D-42C2-9B8B-12E8AC14C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E74A1B-6900-493A-B6E9-14AB5709CCC6}"/>
              </a:ext>
            </a:extLst>
          </p:cNvPr>
          <p:cNvSpPr>
            <a:spLocks noGrp="1"/>
          </p:cNvSpPr>
          <p:nvPr>
            <p:ph type="dt" sz="half" idx="10"/>
          </p:nvPr>
        </p:nvSpPr>
        <p:spPr/>
        <p:txBody>
          <a:bodyPr/>
          <a:lstStyle/>
          <a:p>
            <a:fld id="{9B3B4D37-24E8-4159-B09E-DDD4DC283B58}" type="datetime1">
              <a:rPr lang="en-US" smtClean="0"/>
              <a:pPr/>
              <a:t>4/30/2019</a:t>
            </a:fld>
            <a:endParaRPr lang="en-US" dirty="0"/>
          </a:p>
        </p:txBody>
      </p:sp>
      <p:sp>
        <p:nvSpPr>
          <p:cNvPr id="5" name="Footer Placeholder 4">
            <a:extLst>
              <a:ext uri="{FF2B5EF4-FFF2-40B4-BE49-F238E27FC236}">
                <a16:creationId xmlns:a16="http://schemas.microsoft.com/office/drawing/2014/main" xmlns="" id="{232D328A-272B-422B-9DCB-06E54EE087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79D6620-FD44-4AC2-85CE-D3E926DBEC9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2182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07A499C-CBF5-439A-A222-5879DE20E6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9392892-C040-4E6F-B257-D968AE236C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622C23D-1DE3-42B4-AD89-D2F16EB147B5}"/>
              </a:ext>
            </a:extLst>
          </p:cNvPr>
          <p:cNvSpPr>
            <a:spLocks noGrp="1"/>
          </p:cNvSpPr>
          <p:nvPr>
            <p:ph type="dt" sz="half" idx="10"/>
          </p:nvPr>
        </p:nvSpPr>
        <p:spPr/>
        <p:txBody>
          <a:bodyPr/>
          <a:lstStyle/>
          <a:p>
            <a:fld id="{904A11CC-A110-4A43-A215-2A2E66642E39}" type="datetime1">
              <a:rPr lang="en-US" smtClean="0"/>
              <a:pPr/>
              <a:t>4/30/2019</a:t>
            </a:fld>
            <a:endParaRPr lang="en-US" dirty="0"/>
          </a:p>
        </p:txBody>
      </p:sp>
      <p:sp>
        <p:nvSpPr>
          <p:cNvPr id="5" name="Footer Placeholder 4">
            <a:extLst>
              <a:ext uri="{FF2B5EF4-FFF2-40B4-BE49-F238E27FC236}">
                <a16:creationId xmlns:a16="http://schemas.microsoft.com/office/drawing/2014/main" xmlns="" id="{8306598F-48B0-439B-A799-187A8E6388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5986022-45A7-42EF-947D-A0DE2FD5032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17681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1EC61-BEFA-4880-AFC3-99441989A5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D122D4B-5999-45C7-8B0E-98D0C30FF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49D51A9-16A5-4901-BC4B-A527BB288734}"/>
              </a:ext>
            </a:extLst>
          </p:cNvPr>
          <p:cNvSpPr>
            <a:spLocks noGrp="1"/>
          </p:cNvSpPr>
          <p:nvPr>
            <p:ph type="dt" sz="half" idx="10"/>
          </p:nvPr>
        </p:nvSpPr>
        <p:spPr/>
        <p:txBody>
          <a:bodyPr/>
          <a:lstStyle/>
          <a:p>
            <a:fld id="{F69DA0A0-A77F-45DE-B2A0-936A2F7D4000}" type="datetime1">
              <a:rPr lang="en-US" smtClean="0"/>
              <a:pPr/>
              <a:t>4/30/2019</a:t>
            </a:fld>
            <a:endParaRPr lang="en-US" dirty="0"/>
          </a:p>
        </p:txBody>
      </p:sp>
      <p:sp>
        <p:nvSpPr>
          <p:cNvPr id="5" name="Footer Placeholder 4">
            <a:extLst>
              <a:ext uri="{FF2B5EF4-FFF2-40B4-BE49-F238E27FC236}">
                <a16:creationId xmlns:a16="http://schemas.microsoft.com/office/drawing/2014/main" xmlns="" id="{76C38B5B-B671-435C-B340-D2410CBE2B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BCA9A87-3A48-4E66-9D5C-2EE242F0715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4712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ED9D60-FC71-4A6F-B32D-D257468EE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F202A5D-80C0-491E-AA46-4D4321D59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E0D4344-0C43-426F-8B17-EA374A829E5E}"/>
              </a:ext>
            </a:extLst>
          </p:cNvPr>
          <p:cNvSpPr>
            <a:spLocks noGrp="1"/>
          </p:cNvSpPr>
          <p:nvPr>
            <p:ph type="dt" sz="half" idx="10"/>
          </p:nvPr>
        </p:nvSpPr>
        <p:spPr/>
        <p:txBody>
          <a:bodyPr/>
          <a:lstStyle/>
          <a:p>
            <a:fld id="{F3BFB32C-17D9-4F1F-BF9A-55ECF8ADA127}" type="datetime1">
              <a:rPr lang="en-US" smtClean="0"/>
              <a:pPr/>
              <a:t>4/30/2019</a:t>
            </a:fld>
            <a:endParaRPr lang="en-US" dirty="0"/>
          </a:p>
        </p:txBody>
      </p:sp>
      <p:sp>
        <p:nvSpPr>
          <p:cNvPr id="5" name="Footer Placeholder 4">
            <a:extLst>
              <a:ext uri="{FF2B5EF4-FFF2-40B4-BE49-F238E27FC236}">
                <a16:creationId xmlns:a16="http://schemas.microsoft.com/office/drawing/2014/main" xmlns="" id="{2CEBE7EA-F42E-41D2-A772-A48AFDB544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1A5A714-62A0-42E4-9DCB-550C87429BF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26472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27C27-0A3E-4D86-84E3-49B0A15591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7212124-FDA0-4791-9B39-7DF13341E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3922283-A0AC-4AB4-9846-52C2DF27A1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21005D5-431B-4007-B1B4-F593661502B8}"/>
              </a:ext>
            </a:extLst>
          </p:cNvPr>
          <p:cNvSpPr>
            <a:spLocks noGrp="1"/>
          </p:cNvSpPr>
          <p:nvPr>
            <p:ph type="dt" sz="half" idx="10"/>
          </p:nvPr>
        </p:nvSpPr>
        <p:spPr/>
        <p:txBody>
          <a:bodyPr/>
          <a:lstStyle/>
          <a:p>
            <a:fld id="{EAE7DE49-4730-4A44-B2C8-A103562B002E}" type="datetime1">
              <a:rPr lang="en-US" smtClean="0"/>
              <a:pPr/>
              <a:t>4/30/2019</a:t>
            </a:fld>
            <a:endParaRPr lang="en-US" dirty="0"/>
          </a:p>
        </p:txBody>
      </p:sp>
      <p:sp>
        <p:nvSpPr>
          <p:cNvPr id="6" name="Footer Placeholder 5">
            <a:extLst>
              <a:ext uri="{FF2B5EF4-FFF2-40B4-BE49-F238E27FC236}">
                <a16:creationId xmlns:a16="http://schemas.microsoft.com/office/drawing/2014/main" xmlns="" id="{CEF542EA-4C60-4499-80CD-69F83E089E9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B99AEC9-F57C-4C89-B506-70D33F4E6DD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70361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EF876-DBBC-4FF7-9859-59EC809184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05DB843-B140-4BB1-97BE-674C2ACC1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B731B1D-C82B-4F0C-86E3-A6B165A010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A60CF97-6965-4967-8D75-585EB75EF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0A2FC68-199C-42B7-A9CD-6EB8B74CF5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6C02864-58C4-41C5-9CEC-17BAB5A10AC4}"/>
              </a:ext>
            </a:extLst>
          </p:cNvPr>
          <p:cNvSpPr>
            <a:spLocks noGrp="1"/>
          </p:cNvSpPr>
          <p:nvPr>
            <p:ph type="dt" sz="half" idx="10"/>
          </p:nvPr>
        </p:nvSpPr>
        <p:spPr/>
        <p:txBody>
          <a:bodyPr/>
          <a:lstStyle/>
          <a:p>
            <a:fld id="{55E60AE3-4D4C-41E0-948F-5461662E8640}" type="datetime1">
              <a:rPr lang="en-US" smtClean="0"/>
              <a:pPr/>
              <a:t>4/30/2019</a:t>
            </a:fld>
            <a:endParaRPr lang="en-US" dirty="0"/>
          </a:p>
        </p:txBody>
      </p:sp>
      <p:sp>
        <p:nvSpPr>
          <p:cNvPr id="8" name="Footer Placeholder 7">
            <a:extLst>
              <a:ext uri="{FF2B5EF4-FFF2-40B4-BE49-F238E27FC236}">
                <a16:creationId xmlns:a16="http://schemas.microsoft.com/office/drawing/2014/main" xmlns="" id="{E242066B-2214-4208-A7DE-6A4DC3D66D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4E318863-A6C8-4B60-AAC6-77C4760C04B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9124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649B37-0646-4EA5-A81D-EBC88D2783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8317EE2-A155-43B1-91B8-A066B68BFF21}"/>
              </a:ext>
            </a:extLst>
          </p:cNvPr>
          <p:cNvSpPr>
            <a:spLocks noGrp="1"/>
          </p:cNvSpPr>
          <p:nvPr>
            <p:ph type="dt" sz="half" idx="10"/>
          </p:nvPr>
        </p:nvSpPr>
        <p:spPr/>
        <p:txBody>
          <a:bodyPr/>
          <a:lstStyle/>
          <a:p>
            <a:fld id="{EE97BE93-113C-4193-9462-C3F6D8B7BA7E}" type="datetime1">
              <a:rPr lang="en-US" smtClean="0"/>
              <a:pPr/>
              <a:t>4/30/2019</a:t>
            </a:fld>
            <a:endParaRPr lang="en-US" dirty="0"/>
          </a:p>
        </p:txBody>
      </p:sp>
      <p:sp>
        <p:nvSpPr>
          <p:cNvPr id="4" name="Footer Placeholder 3">
            <a:extLst>
              <a:ext uri="{FF2B5EF4-FFF2-40B4-BE49-F238E27FC236}">
                <a16:creationId xmlns:a16="http://schemas.microsoft.com/office/drawing/2014/main" xmlns="" id="{B6A67EFD-2189-47A6-8EE5-F6D69FA1AC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EBB896B4-3CD1-484E-81E8-B0C93918A4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0372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AB8134-EE7E-4139-AF07-F2CF1B03C823}"/>
              </a:ext>
            </a:extLst>
          </p:cNvPr>
          <p:cNvSpPr>
            <a:spLocks noGrp="1"/>
          </p:cNvSpPr>
          <p:nvPr>
            <p:ph type="dt" sz="half" idx="10"/>
          </p:nvPr>
        </p:nvSpPr>
        <p:spPr/>
        <p:txBody>
          <a:bodyPr/>
          <a:lstStyle/>
          <a:p>
            <a:fld id="{13BAF8FC-7064-4E0D-9B1E-C2651E130F70}" type="datetime1">
              <a:rPr lang="en-US" smtClean="0"/>
              <a:pPr/>
              <a:t>4/30/2019</a:t>
            </a:fld>
            <a:endParaRPr lang="en-US" dirty="0"/>
          </a:p>
        </p:txBody>
      </p:sp>
      <p:sp>
        <p:nvSpPr>
          <p:cNvPr id="3" name="Footer Placeholder 2">
            <a:extLst>
              <a:ext uri="{FF2B5EF4-FFF2-40B4-BE49-F238E27FC236}">
                <a16:creationId xmlns:a16="http://schemas.microsoft.com/office/drawing/2014/main" xmlns="" id="{8CEA815A-F92F-484D-B5A8-21FF912844E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329E8066-08BC-44C4-9EB9-383F0E3B33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51101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51FFC2-C356-4D48-9745-B47546CDA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08AF319-D1B7-4AD0-B7CC-F2CF535DE5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B571820-F286-4C89-9D32-9D92710C2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0FDD904-D3FA-468E-AD87-422E0F29556C}"/>
              </a:ext>
            </a:extLst>
          </p:cNvPr>
          <p:cNvSpPr>
            <a:spLocks noGrp="1"/>
          </p:cNvSpPr>
          <p:nvPr>
            <p:ph type="dt" sz="half" idx="10"/>
          </p:nvPr>
        </p:nvSpPr>
        <p:spPr/>
        <p:txBody>
          <a:bodyPr/>
          <a:lstStyle/>
          <a:p>
            <a:fld id="{EC4ED40A-C582-469C-900C-A40602EB6D4D}" type="datetime1">
              <a:rPr lang="en-US" smtClean="0"/>
              <a:pPr/>
              <a:t>4/30/2019</a:t>
            </a:fld>
            <a:endParaRPr lang="en-US" dirty="0"/>
          </a:p>
        </p:txBody>
      </p:sp>
      <p:sp>
        <p:nvSpPr>
          <p:cNvPr id="6" name="Footer Placeholder 5">
            <a:extLst>
              <a:ext uri="{FF2B5EF4-FFF2-40B4-BE49-F238E27FC236}">
                <a16:creationId xmlns:a16="http://schemas.microsoft.com/office/drawing/2014/main" xmlns="" id="{5A90EBC9-CCFE-4B4D-9A5E-C38AF08412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F858271-D21E-49D2-9836-53B559F8F60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4701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82D0D-0CA7-4046-ACEF-62E10C09E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27CE2EB-E17B-4B55-8C14-69E592285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C4C7BD2-682C-4274-8004-48B9DA3D7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0A49FD-E01A-49C1-8E84-820F708481C5}"/>
              </a:ext>
            </a:extLst>
          </p:cNvPr>
          <p:cNvSpPr>
            <a:spLocks noGrp="1"/>
          </p:cNvSpPr>
          <p:nvPr>
            <p:ph type="dt" sz="half" idx="10"/>
          </p:nvPr>
        </p:nvSpPr>
        <p:spPr/>
        <p:txBody>
          <a:bodyPr/>
          <a:lstStyle/>
          <a:p>
            <a:fld id="{CAE3AC79-439A-45E1-B7F0-E273EB89BF26}" type="datetime1">
              <a:rPr lang="en-US" smtClean="0"/>
              <a:pPr/>
              <a:t>4/30/2019</a:t>
            </a:fld>
            <a:endParaRPr lang="en-US" dirty="0"/>
          </a:p>
        </p:txBody>
      </p:sp>
      <p:sp>
        <p:nvSpPr>
          <p:cNvPr id="6" name="Footer Placeholder 5">
            <a:extLst>
              <a:ext uri="{FF2B5EF4-FFF2-40B4-BE49-F238E27FC236}">
                <a16:creationId xmlns:a16="http://schemas.microsoft.com/office/drawing/2014/main" xmlns="" id="{62949C93-D51C-4204-BEBB-CCEB4C8714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158105B-61D9-4132-B9D1-6700818B8E6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0308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7B577E0-83EA-4187-94E7-A7ED5D43B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8B1A7E1-1164-40CF-A382-05C6AA150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B7FE6C-A7C9-4440-8D02-C44D518388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1190E-86A1-4505-82D9-D3AA7BFEE598}" type="datetime1">
              <a:rPr lang="en-US" smtClean="0"/>
              <a:pPr/>
              <a:t>4/30/2019</a:t>
            </a:fld>
            <a:endParaRPr lang="en-US" dirty="0"/>
          </a:p>
        </p:txBody>
      </p:sp>
      <p:sp>
        <p:nvSpPr>
          <p:cNvPr id="5" name="Footer Placeholder 4">
            <a:extLst>
              <a:ext uri="{FF2B5EF4-FFF2-40B4-BE49-F238E27FC236}">
                <a16:creationId xmlns:a16="http://schemas.microsoft.com/office/drawing/2014/main" xmlns="" id="{E5092EC4-5279-4F00-89C4-68EB94DCD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5C98806-039B-4494-A4C1-0E6C75A62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9807672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jeevannagaraj/indian-liver-patient-datase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95273-EA5F-4122-9D76-BA91ACA195BC}"/>
              </a:ext>
            </a:extLst>
          </p:cNvPr>
          <p:cNvSpPr>
            <a:spLocks noGrp="1"/>
          </p:cNvSpPr>
          <p:nvPr>
            <p:ph type="ctrTitle"/>
          </p:nvPr>
        </p:nvSpPr>
        <p:spPr>
          <a:xfrm>
            <a:off x="0" y="1"/>
            <a:ext cx="11230252" cy="3018408"/>
          </a:xfrm>
        </p:spPr>
        <p:txBody>
          <a:bodyPr>
            <a:normAutofit/>
          </a:bodyPr>
          <a:lstStyle/>
          <a:p>
            <a:r>
              <a:rPr lang="en-IN" sz="4400" dirty="0">
                <a:solidFill>
                  <a:schemeClr val="accent6">
                    <a:lumMod val="50000"/>
                  </a:schemeClr>
                </a:solidFill>
                <a:latin typeface="Copper black"/>
              </a:rPr>
              <a:t>A PROJECT ON</a:t>
            </a:r>
            <a:r>
              <a:rPr lang="en-IN" dirty="0"/>
              <a:t/>
            </a:r>
            <a:br>
              <a:rPr lang="en-IN" dirty="0"/>
            </a:br>
            <a:r>
              <a:rPr lang="en-IN" dirty="0"/>
              <a:t>	</a:t>
            </a:r>
            <a:r>
              <a:rPr lang="en-IN" sz="5300" dirty="0">
                <a:latin typeface="Algerian" panose="020B0604020202020204" pitchFamily="82" charset="0"/>
              </a:rPr>
              <a:t>The Prediction of Liver Disease</a:t>
            </a:r>
            <a:r>
              <a:rPr lang="en-IN" dirty="0"/>
              <a:t/>
            </a:r>
            <a:br>
              <a:rPr lang="en-IN" dirty="0"/>
            </a:br>
            <a:endParaRPr lang="en-IN" dirty="0"/>
          </a:p>
        </p:txBody>
      </p:sp>
      <p:sp>
        <p:nvSpPr>
          <p:cNvPr id="3" name="Subtitle 2">
            <a:extLst>
              <a:ext uri="{FF2B5EF4-FFF2-40B4-BE49-F238E27FC236}">
                <a16:creationId xmlns:a16="http://schemas.microsoft.com/office/drawing/2014/main" xmlns="" id="{466A1059-C330-4576-ACD2-FE4CB90455A7}"/>
              </a:ext>
            </a:extLst>
          </p:cNvPr>
          <p:cNvSpPr>
            <a:spLocks noGrp="1"/>
          </p:cNvSpPr>
          <p:nvPr>
            <p:ph type="subTitle" idx="1"/>
          </p:nvPr>
        </p:nvSpPr>
        <p:spPr>
          <a:xfrm>
            <a:off x="692458" y="2086252"/>
            <a:ext cx="9975542" cy="4496539"/>
          </a:xfrm>
        </p:spPr>
        <p:txBody>
          <a:bodyPr>
            <a:normAutofit/>
          </a:bodyPr>
          <a:lstStyle/>
          <a:p>
            <a:r>
              <a:rPr lang="en-IN" dirty="0">
                <a:solidFill>
                  <a:schemeClr val="tx2"/>
                </a:solidFill>
                <a:latin typeface="MaGNETO" panose="020B0604020202020204" pitchFamily="82" charset="0"/>
              </a:rPr>
              <a:t>Submitted by</a:t>
            </a:r>
          </a:p>
          <a:p>
            <a:r>
              <a:rPr lang="en-IN" dirty="0">
                <a:solidFill>
                  <a:schemeClr val="accent6">
                    <a:lumMod val="50000"/>
                  </a:schemeClr>
                </a:solidFill>
                <a:latin typeface="Segoe Script" panose="030B0504020000000003" pitchFamily="66" charset="0"/>
              </a:rPr>
              <a:t>SHAIKH NAWAJ YUSUF</a:t>
            </a:r>
          </a:p>
          <a:p>
            <a:r>
              <a:rPr lang="en-IN" dirty="0">
                <a:solidFill>
                  <a:schemeClr val="accent1"/>
                </a:solidFill>
                <a:latin typeface="MaGNETO" panose="020B0604020202020204" pitchFamily="82" charset="0"/>
              </a:rPr>
              <a:t>Under the Guidance of</a:t>
            </a:r>
          </a:p>
          <a:p>
            <a:r>
              <a:rPr lang="en-IN" dirty="0">
                <a:latin typeface="Copper black"/>
              </a:rPr>
              <a:t>Prof. B.K.THORVE</a:t>
            </a:r>
          </a:p>
          <a:p>
            <a:r>
              <a:rPr lang="en-IN" dirty="0">
                <a:solidFill>
                  <a:schemeClr val="bg1">
                    <a:lumMod val="50000"/>
                  </a:schemeClr>
                </a:solidFill>
                <a:latin typeface="FORTE" panose="020B0604020202020204" pitchFamily="66" charset="0"/>
              </a:rPr>
              <a:t>Department of Statistics</a:t>
            </a:r>
          </a:p>
          <a:p>
            <a:r>
              <a:rPr lang="en-IN" dirty="0">
                <a:solidFill>
                  <a:schemeClr val="accent6">
                    <a:lumMod val="75000"/>
                  </a:schemeClr>
                </a:solidFill>
                <a:latin typeface="Times New Roman" panose="02020603050405020304" pitchFamily="18" charset="0"/>
                <a:cs typeface="Times New Roman" panose="02020603050405020304" pitchFamily="18" charset="0"/>
              </a:rPr>
              <a:t>Ahmednagar Jilha Maratha Vidya Prasarak Samaj’s</a:t>
            </a:r>
          </a:p>
          <a:p>
            <a:r>
              <a:rPr lang="en-IN" sz="2500" dirty="0">
                <a:solidFill>
                  <a:srgbClr val="FF0000"/>
                </a:solidFill>
                <a:latin typeface="Times New Roman" panose="02020603050405020304" pitchFamily="18" charset="0"/>
                <a:cs typeface="Times New Roman" panose="02020603050405020304" pitchFamily="18" charset="0"/>
              </a:rPr>
              <a:t>New Arts Commerce and Science College,</a:t>
            </a:r>
          </a:p>
          <a:p>
            <a:r>
              <a:rPr lang="en-IN" sz="2500" dirty="0">
                <a:solidFill>
                  <a:srgbClr val="FF0000"/>
                </a:solidFill>
                <a:latin typeface="Times New Roman" panose="02020603050405020304" pitchFamily="18" charset="0"/>
                <a:cs typeface="Times New Roman" panose="02020603050405020304" pitchFamily="18" charset="0"/>
              </a:rPr>
              <a:t>Ahmednagar</a:t>
            </a:r>
          </a:p>
          <a:p>
            <a:r>
              <a:rPr lang="en-IN" sz="2500" dirty="0">
                <a:latin typeface="Times New Roman" panose="02020603050405020304" pitchFamily="18" charset="0"/>
                <a:cs typeface="Times New Roman" panose="02020603050405020304" pitchFamily="18" charset="0"/>
              </a:rPr>
              <a:t>2018-2019</a:t>
            </a:r>
          </a:p>
        </p:txBody>
      </p:sp>
      <p:sp>
        <p:nvSpPr>
          <p:cNvPr id="4" name="Slide Number Placeholder 3">
            <a:extLst>
              <a:ext uri="{FF2B5EF4-FFF2-40B4-BE49-F238E27FC236}">
                <a16:creationId xmlns:a16="http://schemas.microsoft.com/office/drawing/2014/main" xmlns="" id="{8BD97074-3FBC-4C9C-BF31-AA8DD71C42E7}"/>
              </a:ext>
            </a:extLst>
          </p:cNvPr>
          <p:cNvSpPr>
            <a:spLocks noGrp="1"/>
          </p:cNvSpPr>
          <p:nvPr>
            <p:ph type="sldNum" sz="quarter" idx="12"/>
          </p:nvPr>
        </p:nvSpPr>
        <p:spPr>
          <a:xfrm>
            <a:off x="8610600" y="497071"/>
            <a:ext cx="2743200" cy="408452"/>
          </a:xfrm>
        </p:spPr>
        <p:txBody>
          <a:bodyPr/>
          <a:lstStyle/>
          <a:p>
            <a:r>
              <a:rPr lang="en-US" sz="2000" b="1" dirty="0"/>
              <a:t>1</a:t>
            </a:r>
          </a:p>
        </p:txBody>
      </p:sp>
    </p:spTree>
    <p:extLst>
      <p:ext uri="{BB962C8B-B14F-4D97-AF65-F5344CB8AC3E}">
        <p14:creationId xmlns:p14="http://schemas.microsoft.com/office/powerpoint/2010/main" xmlns="" val="327859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44B383-26B4-43F4-8511-39BE05121913}"/>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1) BINARY LOGISTIC REGRESSION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D2FDB2F-4C79-4F69-9080-F12A6B962374}"/>
              </a:ext>
            </a:extLst>
          </p:cNvPr>
          <p:cNvSpPr>
            <a:spLocks noGrp="1"/>
          </p:cNvSpPr>
          <p:nvPr>
            <p:ph idx="1"/>
          </p:nvPr>
        </p:nvSpPr>
        <p:spPr>
          <a:xfrm>
            <a:off x="838200" y="1227909"/>
            <a:ext cx="10515600" cy="4949054"/>
          </a:xfrm>
        </p:spPr>
        <p:txBody>
          <a:bodyPr>
            <a:normAutofit fontScale="77500" lnSpcReduction="20000"/>
          </a:bodyPr>
          <a:lstStyle/>
          <a:p>
            <a:pPr marL="0" indent="0">
              <a:buNone/>
            </a:pPr>
            <a:r>
              <a:rPr lang="en-IN" b="1" dirty="0">
                <a:latin typeface="Times New Roman" panose="02020603050405020304" pitchFamily="18" charset="0"/>
                <a:cs typeface="Times New Roman" panose="02020603050405020304" pitchFamily="18" charset="0"/>
              </a:rPr>
              <a:t>Model 1 includes all the variables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Predictive Model 2 :</a:t>
            </a:r>
            <a:endParaRPr lang="en-IN" dirty="0"/>
          </a:p>
          <a:p>
            <a:pPr marL="0" indent="0">
              <a:buNone/>
            </a:pPr>
            <a:endParaRPr lang="en-IN" b="1" dirty="0"/>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endParaRPr lang="en-IN" b="1" dirty="0" smtClean="0">
              <a:latin typeface="Times New Roman" panose="02020603050405020304" pitchFamily="18" charset="0"/>
              <a:cs typeface="Times New Roman" panose="02020603050405020304" pitchFamily="18" charset="0"/>
            </a:endParaRPr>
          </a:p>
          <a:p>
            <a:pPr marL="0" indent="0" algn="just">
              <a:buNone/>
            </a:pPr>
            <a:r>
              <a:rPr lang="en-IN" b="1" dirty="0" smtClean="0">
                <a:latin typeface="Times New Roman" panose="02020603050405020304" pitchFamily="18" charset="0"/>
                <a:cs typeface="Times New Roman" panose="02020603050405020304" pitchFamily="18" charset="0"/>
              </a:rPr>
              <a:t>Predictive </a:t>
            </a:r>
            <a:r>
              <a:rPr lang="en-IN" b="1" dirty="0">
                <a:latin typeface="Times New Roman" panose="02020603050405020304" pitchFamily="18" charset="0"/>
                <a:cs typeface="Times New Roman" panose="02020603050405020304" pitchFamily="18" charset="0"/>
              </a:rPr>
              <a:t>Model 1 :</a:t>
            </a:r>
            <a:endParaRPr lang="en-IN" dirty="0">
              <a:latin typeface="Times New Roman" panose="02020603050405020304" pitchFamily="18" charset="0"/>
              <a:cs typeface="Times New Roman" panose="02020603050405020304" pitchFamily="18" charset="0"/>
            </a:endParaRPr>
          </a:p>
          <a:p>
            <a:pPr marL="0" indent="0" algn="just">
              <a:buNone/>
            </a:pPr>
            <a:r>
              <a:rPr lang="en-IN" dirty="0" err="1">
                <a:latin typeface="Times New Roman" panose="02020603050405020304" pitchFamily="18" charset="0"/>
                <a:cs typeface="Times New Roman" panose="02020603050405020304" pitchFamily="18" charset="0"/>
              </a:rPr>
              <a:t>is_patient</a:t>
            </a:r>
            <a:r>
              <a:rPr lang="en-IN" dirty="0">
                <a:latin typeface="Times New Roman" panose="02020603050405020304" pitchFamily="18" charset="0"/>
                <a:cs typeface="Times New Roman" panose="02020603050405020304" pitchFamily="18" charset="0"/>
              </a:rPr>
              <a:t> = - 4.236 + 0.013008*age - 0.45327*</a:t>
            </a:r>
            <a:r>
              <a:rPr lang="en-IN" dirty="0" err="1">
                <a:latin typeface="Times New Roman" panose="02020603050405020304" pitchFamily="18" charset="0"/>
                <a:cs typeface="Times New Roman" panose="02020603050405020304" pitchFamily="18" charset="0"/>
              </a:rPr>
              <a:t>tot_bilirubin</a:t>
            </a:r>
            <a:r>
              <a:rPr lang="en-IN" dirty="0">
                <a:latin typeface="Times New Roman" panose="02020603050405020304" pitchFamily="18" charset="0"/>
                <a:cs typeface="Times New Roman" panose="02020603050405020304" pitchFamily="18" charset="0"/>
              </a:rPr>
              <a:t> + 1.404182*direct_bilirubin + 0.002625*</a:t>
            </a:r>
            <a:r>
              <a:rPr lang="en-IN" dirty="0" err="1">
                <a:latin typeface="Times New Roman" panose="02020603050405020304" pitchFamily="18" charset="0"/>
                <a:cs typeface="Times New Roman" panose="02020603050405020304" pitchFamily="18" charset="0"/>
              </a:rPr>
              <a:t>tot_proteins</a:t>
            </a:r>
            <a:r>
              <a:rPr lang="en-IN" dirty="0">
                <a:latin typeface="Times New Roman" panose="02020603050405020304" pitchFamily="18" charset="0"/>
                <a:cs typeface="Times New Roman" panose="02020603050405020304" pitchFamily="18" charset="0"/>
              </a:rPr>
              <a:t> + 0.012213*albumin + 0.00215*</a:t>
            </a:r>
            <a:r>
              <a:rPr lang="en-IN" dirty="0" err="1">
                <a:latin typeface="Times New Roman" panose="02020603050405020304" pitchFamily="18" charset="0"/>
                <a:cs typeface="Times New Roman" panose="02020603050405020304" pitchFamily="18" charset="0"/>
              </a:rPr>
              <a:t>ag_ratio</a:t>
            </a:r>
            <a:r>
              <a:rPr lang="en-IN" dirty="0">
                <a:latin typeface="Times New Roman" panose="02020603050405020304" pitchFamily="18" charset="0"/>
                <a:cs typeface="Times New Roman" panose="02020603050405020304" pitchFamily="18" charset="0"/>
              </a:rPr>
              <a:t> + 0.819724*</a:t>
            </a:r>
            <a:r>
              <a:rPr lang="en-IN" dirty="0" err="1">
                <a:latin typeface="Times New Roman" panose="02020603050405020304" pitchFamily="18" charset="0"/>
                <a:cs typeface="Times New Roman" panose="02020603050405020304" pitchFamily="18" charset="0"/>
              </a:rPr>
              <a:t>sgpt</a:t>
            </a:r>
            <a:r>
              <a:rPr lang="en-IN" dirty="0">
                <a:latin typeface="Times New Roman" panose="02020603050405020304" pitchFamily="18" charset="0"/>
                <a:cs typeface="Times New Roman" panose="02020603050405020304" pitchFamily="18" charset="0"/>
              </a:rPr>
              <a:t> - 1.60498*</a:t>
            </a:r>
            <a:r>
              <a:rPr lang="en-IN" dirty="0" err="1">
                <a:latin typeface="Times New Roman" panose="02020603050405020304" pitchFamily="18" charset="0"/>
                <a:cs typeface="Times New Roman" panose="02020603050405020304" pitchFamily="18" charset="0"/>
              </a:rPr>
              <a:t>sgot</a:t>
            </a:r>
            <a:r>
              <a:rPr lang="en-IN" dirty="0">
                <a:latin typeface="Times New Roman" panose="02020603050405020304" pitchFamily="18" charset="0"/>
                <a:cs typeface="Times New Roman" panose="02020603050405020304" pitchFamily="18" charset="0"/>
              </a:rPr>
              <a:t> + 2.0758*</a:t>
            </a:r>
            <a:r>
              <a:rPr lang="en-IN" dirty="0" err="1">
                <a:latin typeface="Times New Roman" panose="02020603050405020304" pitchFamily="18" charset="0"/>
                <a:cs typeface="Times New Roman" panose="02020603050405020304" pitchFamily="18" charset="0"/>
              </a:rPr>
              <a:t>alkphos</a:t>
            </a:r>
            <a:r>
              <a:rPr lang="en-IN" dirty="0">
                <a:latin typeface="Times New Roman" panose="02020603050405020304" pitchFamily="18" charset="0"/>
                <a:cs typeface="Times New Roman" panose="02020603050405020304" pitchFamily="18" charset="0"/>
              </a:rPr>
              <a:t> - 0.04441*</a:t>
            </a:r>
            <a:r>
              <a:rPr lang="en-IN" dirty="0" err="1">
                <a:latin typeface="Times New Roman" panose="02020603050405020304" pitchFamily="18" charset="0"/>
                <a:cs typeface="Times New Roman" panose="02020603050405020304" pitchFamily="18" charset="0"/>
              </a:rPr>
              <a:t>isFemale</a:t>
            </a:r>
            <a:r>
              <a:rPr lang="en-IN" dirty="0">
                <a:latin typeface="Times New Roman" panose="02020603050405020304" pitchFamily="18" charset="0"/>
                <a:cs typeface="Times New Roman" panose="02020603050405020304" pitchFamily="18" charset="0"/>
              </a:rPr>
              <a:t>.</a:t>
            </a:r>
          </a:p>
        </p:txBody>
      </p:sp>
      <p:graphicFrame>
        <p:nvGraphicFramePr>
          <p:cNvPr id="6" name="Table 5">
            <a:extLst>
              <a:ext uri="{FF2B5EF4-FFF2-40B4-BE49-F238E27FC236}">
                <a16:creationId xmlns:a16="http://schemas.microsoft.com/office/drawing/2014/main" xmlns="" id="{C29957D2-FDD7-4329-BAA9-4F106BE73F31}"/>
              </a:ext>
            </a:extLst>
          </p:cNvPr>
          <p:cNvGraphicFramePr>
            <a:graphicFrameLocks noGrp="1"/>
          </p:cNvGraphicFramePr>
          <p:nvPr>
            <p:extLst>
              <p:ext uri="{D42A27DB-BD31-4B8C-83A1-F6EECF244321}">
                <p14:modId xmlns:p14="http://schemas.microsoft.com/office/powerpoint/2010/main" xmlns="" val="1935510872"/>
              </p:ext>
            </p:extLst>
          </p:nvPr>
        </p:nvGraphicFramePr>
        <p:xfrm>
          <a:off x="896645" y="1632231"/>
          <a:ext cx="6303142" cy="3131064"/>
        </p:xfrm>
        <a:graphic>
          <a:graphicData uri="http://schemas.openxmlformats.org/drawingml/2006/table">
            <a:tbl>
              <a:tblPr firstRow="1" firstCol="1" bandRow="1">
                <a:tableStyleId>{5C22544A-7EE6-4342-B048-85BDC9FD1C3A}</a:tableStyleId>
              </a:tblPr>
              <a:tblGrid>
                <a:gridCol w="1837635">
                  <a:extLst>
                    <a:ext uri="{9D8B030D-6E8A-4147-A177-3AD203B41FA5}">
                      <a16:colId xmlns:a16="http://schemas.microsoft.com/office/drawing/2014/main" xmlns="" val="3270773885"/>
                    </a:ext>
                  </a:extLst>
                </a:gridCol>
                <a:gridCol w="1188174">
                  <a:extLst>
                    <a:ext uri="{9D8B030D-6E8A-4147-A177-3AD203B41FA5}">
                      <a16:colId xmlns:a16="http://schemas.microsoft.com/office/drawing/2014/main" xmlns="" val="4050575011"/>
                    </a:ext>
                  </a:extLst>
                </a:gridCol>
                <a:gridCol w="1188174">
                  <a:extLst>
                    <a:ext uri="{9D8B030D-6E8A-4147-A177-3AD203B41FA5}">
                      <a16:colId xmlns:a16="http://schemas.microsoft.com/office/drawing/2014/main" xmlns="" val="4199933426"/>
                    </a:ext>
                  </a:extLst>
                </a:gridCol>
                <a:gridCol w="900985">
                  <a:extLst>
                    <a:ext uri="{9D8B030D-6E8A-4147-A177-3AD203B41FA5}">
                      <a16:colId xmlns:a16="http://schemas.microsoft.com/office/drawing/2014/main" xmlns="" val="2029892600"/>
                    </a:ext>
                  </a:extLst>
                </a:gridCol>
                <a:gridCol w="1188174">
                  <a:extLst>
                    <a:ext uri="{9D8B030D-6E8A-4147-A177-3AD203B41FA5}">
                      <a16:colId xmlns:a16="http://schemas.microsoft.com/office/drawing/2014/main" xmlns="" val="339910165"/>
                    </a:ext>
                  </a:extLst>
                </a:gridCol>
              </a:tblGrid>
              <a:tr h="241747">
                <a:tc>
                  <a:txBody>
                    <a:bodyPr/>
                    <a:lstStyle/>
                    <a:p>
                      <a:pPr>
                        <a:lnSpc>
                          <a:spcPct val="107000"/>
                        </a:lnSpc>
                      </a:pPr>
                      <a:endParaRPr lang="en-IN" sz="16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Estimate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Std. Error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z value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err="1">
                          <a:effectLst/>
                          <a:latin typeface="Times New Roman" panose="02020603050405020304" pitchFamily="18" charset="0"/>
                          <a:cs typeface="Times New Roman" panose="02020603050405020304" pitchFamily="18" charset="0"/>
                        </a:rPr>
                        <a:t>Pr</a:t>
                      </a:r>
                      <a:r>
                        <a:rPr lang="en-IN" sz="1600" dirty="0">
                          <a:effectLst/>
                          <a:latin typeface="Times New Roman" panose="02020603050405020304" pitchFamily="18" charset="0"/>
                          <a:cs typeface="Times New Roman" panose="02020603050405020304" pitchFamily="18" charset="0"/>
                        </a:rPr>
                        <a:t>(&gt;|z|)</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258653927"/>
                  </a:ext>
                </a:extLst>
              </a:tr>
              <a:tr h="24174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(Intercept)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-4.236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1.257843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-3.368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0.000758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686156400"/>
                  </a:ext>
                </a:extLst>
              </a:tr>
              <a:tr h="24174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Age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0.013008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0.006072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2.142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0.032179</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33879669"/>
                  </a:ext>
                </a:extLst>
              </a:tr>
              <a:tr h="241747">
                <a:tc>
                  <a:txBody>
                    <a:bodyPr/>
                    <a:lstStyle/>
                    <a:p>
                      <a:pPr algn="just">
                        <a:lnSpc>
                          <a:spcPct val="107000"/>
                        </a:lnSpc>
                        <a:spcAft>
                          <a:spcPts val="0"/>
                        </a:spcAft>
                      </a:pPr>
                      <a:r>
                        <a:rPr lang="en-IN" sz="1600" dirty="0" err="1">
                          <a:effectLst/>
                          <a:latin typeface="Times New Roman" panose="02020603050405020304" pitchFamily="18" charset="0"/>
                          <a:cs typeface="Times New Roman" panose="02020603050405020304" pitchFamily="18" charset="0"/>
                        </a:rPr>
                        <a:t>tot_bilirubin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-0.45327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0.397606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-1.14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0.254291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871834512"/>
                  </a:ext>
                </a:extLst>
              </a:tr>
              <a:tr h="24174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direct_bilirubin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1.404182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0.768055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1.828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0.067515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310658023"/>
                  </a:ext>
                </a:extLst>
              </a:tr>
              <a:tr h="24174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tot_proteins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0.002625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0.000949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2.766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0.00568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456203671"/>
                  </a:ext>
                </a:extLst>
              </a:tr>
              <a:tr h="24174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Albumin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0.012213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0.004495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2.717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0.00658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872634612"/>
                  </a:ext>
                </a:extLst>
              </a:tr>
              <a:tr h="24174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ag_ratio</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0.002154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0.002759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0.781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0.435058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27719918"/>
                  </a:ext>
                </a:extLst>
              </a:tr>
              <a:tr h="24174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Sgpt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0.819724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0.347792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2.357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0.018426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567270577"/>
                  </a:ext>
                </a:extLst>
              </a:tr>
              <a:tr h="24174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Sgot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-1.60498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0.677498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-2.369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0.017837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074075079"/>
                  </a:ext>
                </a:extLst>
              </a:tr>
              <a:tr h="24174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Alkphos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2.0758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1.037039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2.002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0.055321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229961540"/>
                  </a:ext>
                </a:extLst>
              </a:tr>
              <a:tr h="24174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isFemale1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-0.04441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0.220304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-0.202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0.840238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822829293"/>
                  </a:ext>
                </a:extLst>
              </a:tr>
            </a:tbl>
          </a:graphicData>
        </a:graphic>
      </p:graphicFrame>
      <p:sp>
        <p:nvSpPr>
          <p:cNvPr id="7" name="Rectangle 6">
            <a:extLst>
              <a:ext uri="{FF2B5EF4-FFF2-40B4-BE49-F238E27FC236}">
                <a16:creationId xmlns:a16="http://schemas.microsoft.com/office/drawing/2014/main" xmlns="" id="{7612BFE5-DA4C-4D3E-9A97-55D43F821067}"/>
              </a:ext>
            </a:extLst>
          </p:cNvPr>
          <p:cNvSpPr/>
          <p:nvPr/>
        </p:nvSpPr>
        <p:spPr>
          <a:xfrm>
            <a:off x="7229391" y="1622819"/>
            <a:ext cx="3956473" cy="1722651"/>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 know that p-value of those variables &lt; 0.05 are significant. Therefore age,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tot_proteins</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albumin,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sgpt</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sgot</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are significant.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1CE1840A-16E6-4B24-989E-452885DC1EE4}"/>
              </a:ext>
            </a:extLst>
          </p:cNvPr>
          <p:cNvSpPr>
            <a:spLocks noGrp="1"/>
          </p:cNvSpPr>
          <p:nvPr>
            <p:ph type="sldNum" sz="quarter" idx="12"/>
          </p:nvPr>
        </p:nvSpPr>
        <p:spPr>
          <a:xfrm>
            <a:off x="8610600" y="488191"/>
            <a:ext cx="2743200" cy="365125"/>
          </a:xfrm>
        </p:spPr>
        <p:txBody>
          <a:bodyPr/>
          <a:lstStyle/>
          <a:p>
            <a:fld id="{D57F1E4F-1CFF-5643-939E-217C01CDF565}" type="slidenum">
              <a:rPr lang="en-US" sz="2000" b="1" smtClean="0"/>
              <a:pPr/>
              <a:t>10</a:t>
            </a:fld>
            <a:endParaRPr lang="en-US" sz="2000" b="1" dirty="0"/>
          </a:p>
        </p:txBody>
      </p:sp>
    </p:spTree>
    <p:extLst>
      <p:ext uri="{BB962C8B-B14F-4D97-AF65-F5344CB8AC3E}">
        <p14:creationId xmlns:p14="http://schemas.microsoft.com/office/powerpoint/2010/main" xmlns="" val="243812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C58827-F511-4754-9F08-7D5B4B065A6F}"/>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Confusion Matrix and Statistics </a:t>
            </a:r>
            <a:endParaRPr lang="en-IN" sz="36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1EBB8A8C-EFE9-4193-A066-A1254FFBC46C}"/>
              </a:ext>
            </a:extLst>
          </p:cNvPr>
          <p:cNvGraphicFramePr>
            <a:graphicFrameLocks noGrp="1"/>
          </p:cNvGraphicFramePr>
          <p:nvPr>
            <p:ph idx="1"/>
            <p:extLst>
              <p:ext uri="{D42A27DB-BD31-4B8C-83A1-F6EECF244321}">
                <p14:modId xmlns:p14="http://schemas.microsoft.com/office/powerpoint/2010/main" xmlns="" val="1527332907"/>
              </p:ext>
            </p:extLst>
          </p:nvPr>
        </p:nvGraphicFramePr>
        <p:xfrm>
          <a:off x="1078992" y="1408176"/>
          <a:ext cx="3218688" cy="1332716"/>
        </p:xfrm>
        <a:graphic>
          <a:graphicData uri="http://schemas.openxmlformats.org/drawingml/2006/table">
            <a:tbl>
              <a:tblPr firstRow="1" firstCol="1" bandRow="1">
                <a:tableStyleId>{5C22544A-7EE6-4342-B048-85BDC9FD1C3A}</a:tableStyleId>
              </a:tblPr>
              <a:tblGrid>
                <a:gridCol w="1196288">
                  <a:extLst>
                    <a:ext uri="{9D8B030D-6E8A-4147-A177-3AD203B41FA5}">
                      <a16:colId xmlns:a16="http://schemas.microsoft.com/office/drawing/2014/main" xmlns="" val="1411817042"/>
                    </a:ext>
                  </a:extLst>
                </a:gridCol>
                <a:gridCol w="1182286">
                  <a:extLst>
                    <a:ext uri="{9D8B030D-6E8A-4147-A177-3AD203B41FA5}">
                      <a16:colId xmlns:a16="http://schemas.microsoft.com/office/drawing/2014/main" xmlns="" val="4017441471"/>
                    </a:ext>
                  </a:extLst>
                </a:gridCol>
                <a:gridCol w="840114">
                  <a:extLst>
                    <a:ext uri="{9D8B030D-6E8A-4147-A177-3AD203B41FA5}">
                      <a16:colId xmlns:a16="http://schemas.microsoft.com/office/drawing/2014/main" xmlns="" val="2530811035"/>
                    </a:ext>
                  </a:extLst>
                </a:gridCol>
              </a:tblGrid>
              <a:tr h="522096">
                <a:tc>
                  <a:txBody>
                    <a:bodyPr/>
                    <a:lstStyle/>
                    <a:p>
                      <a:pPr algn="l">
                        <a:lnSpc>
                          <a:spcPct val="107000"/>
                        </a:lnSpc>
                      </a:pPr>
                      <a:endParaRPr lang="en-IN" sz="1400" dirty="0">
                        <a:effectLst/>
                        <a:latin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Reference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IN" sz="1400" dirty="0">
                        <a:effectLst/>
                        <a:latin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310458542"/>
                  </a:ext>
                </a:extLst>
              </a:tr>
              <a:tr h="273432">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Prediction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778072696"/>
                  </a:ext>
                </a:extLst>
              </a:tr>
              <a:tr h="282044">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35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59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707753790"/>
                  </a:ext>
                </a:extLst>
              </a:tr>
              <a:tr h="255144">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75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877836897"/>
                  </a:ext>
                </a:extLst>
              </a:tr>
            </a:tbl>
          </a:graphicData>
        </a:graphic>
      </p:graphicFrame>
      <p:sp>
        <p:nvSpPr>
          <p:cNvPr id="5" name="Rectangle 4">
            <a:extLst>
              <a:ext uri="{FF2B5EF4-FFF2-40B4-BE49-F238E27FC236}">
                <a16:creationId xmlns:a16="http://schemas.microsoft.com/office/drawing/2014/main" xmlns="" id="{7D797037-E812-45D3-82AB-4F28F0C19EBB}"/>
              </a:ext>
            </a:extLst>
          </p:cNvPr>
          <p:cNvSpPr/>
          <p:nvPr/>
        </p:nvSpPr>
        <p:spPr>
          <a:xfrm>
            <a:off x="4447032" y="1438410"/>
            <a:ext cx="6096000" cy="1344984"/>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ea typeface="Times New Roman" panose="02020603050405020304" pitchFamily="18" charset="0"/>
              </a:rPr>
              <a:t>In the above confusion matrix, out of 175 observations there 35 out of 41 observations and 75 out of 134 observations are correctly classified</a:t>
            </a:r>
            <a:r>
              <a:rPr lang="en-IN" dirty="0">
                <a:latin typeface="Times New Roman" panose="02020603050405020304" pitchFamily="18" charset="0"/>
                <a:ea typeface="Times New Roman" panose="02020603050405020304" pitchFamily="18" charset="0"/>
              </a:rPr>
              <a:t>.</a:t>
            </a:r>
            <a:endParaRPr lang="en-IN" dirty="0"/>
          </a:p>
        </p:txBody>
      </p:sp>
      <p:graphicFrame>
        <p:nvGraphicFramePr>
          <p:cNvPr id="6" name="Table 5">
            <a:extLst>
              <a:ext uri="{FF2B5EF4-FFF2-40B4-BE49-F238E27FC236}">
                <a16:creationId xmlns:a16="http://schemas.microsoft.com/office/drawing/2014/main" xmlns="" id="{C97C57A8-D947-4D58-99D2-681F556E713D}"/>
              </a:ext>
            </a:extLst>
          </p:cNvPr>
          <p:cNvGraphicFramePr>
            <a:graphicFrameLocks noGrp="1"/>
          </p:cNvGraphicFramePr>
          <p:nvPr>
            <p:extLst>
              <p:ext uri="{D42A27DB-BD31-4B8C-83A1-F6EECF244321}">
                <p14:modId xmlns:p14="http://schemas.microsoft.com/office/powerpoint/2010/main" xmlns="" val="1346172620"/>
              </p:ext>
            </p:extLst>
          </p:nvPr>
        </p:nvGraphicFramePr>
        <p:xfrm>
          <a:off x="1074198" y="2920247"/>
          <a:ext cx="3797134" cy="3424245"/>
        </p:xfrm>
        <a:graphic>
          <a:graphicData uri="http://schemas.openxmlformats.org/drawingml/2006/table">
            <a:tbl>
              <a:tblPr firstRow="1" firstCol="1" bandRow="1">
                <a:tableStyleId>{5C22544A-7EE6-4342-B048-85BDC9FD1C3A}</a:tableStyleId>
              </a:tblPr>
              <a:tblGrid>
                <a:gridCol w="2320124">
                  <a:extLst>
                    <a:ext uri="{9D8B030D-6E8A-4147-A177-3AD203B41FA5}">
                      <a16:colId xmlns:a16="http://schemas.microsoft.com/office/drawing/2014/main" xmlns="" val="1768795178"/>
                    </a:ext>
                  </a:extLst>
                </a:gridCol>
                <a:gridCol w="1477010">
                  <a:extLst>
                    <a:ext uri="{9D8B030D-6E8A-4147-A177-3AD203B41FA5}">
                      <a16:colId xmlns:a16="http://schemas.microsoft.com/office/drawing/2014/main" xmlns="" val="4285377499"/>
                    </a:ext>
                  </a:extLst>
                </a:gridCol>
              </a:tblGrid>
              <a:tr h="148590">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Accuracy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0.6286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944290464"/>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95% CI</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(0.5524, 0.7003)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522675543"/>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No Information Rate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0.7657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188809255"/>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P-Value [Acc &gt; NIR]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895247651"/>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Kappa</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0.2854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41506544"/>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Mcnemar’s Test P-Value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1.12E-10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721775122"/>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Sensitivity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0.8537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507449518"/>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Specificity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0.5597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305592870"/>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Pos Pred Value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0.3723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742829598"/>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Neg Pred Value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0.9259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79605070"/>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Prevalence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0.2343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48631051"/>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Detection Rate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670311402"/>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Detection Prevalence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0.5371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323307213"/>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Balanced Accuracy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0.7067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640862642"/>
                  </a:ext>
                </a:extLst>
              </a:tr>
              <a:tr h="14859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‘Positive’ Class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834807531"/>
                  </a:ext>
                </a:extLst>
              </a:tr>
            </a:tbl>
          </a:graphicData>
        </a:graphic>
      </p:graphicFrame>
      <p:sp>
        <p:nvSpPr>
          <p:cNvPr id="7" name="Rectangle 6">
            <a:extLst>
              <a:ext uri="{FF2B5EF4-FFF2-40B4-BE49-F238E27FC236}">
                <a16:creationId xmlns:a16="http://schemas.microsoft.com/office/drawing/2014/main" xmlns="" id="{9AA93AF8-8100-4205-91E1-CC3FF656957D}"/>
              </a:ext>
            </a:extLst>
          </p:cNvPr>
          <p:cNvSpPr/>
          <p:nvPr/>
        </p:nvSpPr>
        <p:spPr>
          <a:xfrm>
            <a:off x="5059680" y="2764108"/>
            <a:ext cx="6294120" cy="3337709"/>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From the above table,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latin typeface="Times New Roman" panose="02020603050405020304" pitchFamily="18" charset="0"/>
                <a:ea typeface="Times New Roman" panose="02020603050405020304" pitchFamily="18" charset="0"/>
                <a:cs typeface="Times New Roman" panose="02020603050405020304" pitchFamily="18" charset="0"/>
              </a:rPr>
              <a:t>i</a:t>
            </a:r>
            <a:r>
              <a:rPr lang="en-IN" dirty="0">
                <a:latin typeface="Times New Roman" panose="02020603050405020304" pitchFamily="18" charset="0"/>
                <a:ea typeface="Times New Roman" panose="02020603050405020304" pitchFamily="18" charset="0"/>
                <a:cs typeface="Times New Roman" panose="02020603050405020304" pitchFamily="18" charset="0"/>
              </a:rPr>
              <a:t>) We see that the accuracy of this model is 62% and it may varies between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(55.24%, 70.03%).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 Kappa value =  0.2854 means this model fair(means we may use this model for future prediction).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iii) Here Sensitivity is 0.8537 that indicates proportion of non liver patients that were correctly classified to the total no. of non liver patients.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iv) Here specificity 0.5597 that indicates proportion of  liver patients that were correctly classified to the total no. of liver patients.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49817FC6-7238-4BC1-9C0C-644172FCE235}"/>
              </a:ext>
            </a:extLst>
          </p:cNvPr>
          <p:cNvSpPr>
            <a:spLocks noGrp="1"/>
          </p:cNvSpPr>
          <p:nvPr>
            <p:ph type="sldNum" sz="quarter" idx="12"/>
          </p:nvPr>
        </p:nvSpPr>
        <p:spPr>
          <a:xfrm>
            <a:off x="8610600" y="497076"/>
            <a:ext cx="2743200" cy="365125"/>
          </a:xfrm>
        </p:spPr>
        <p:txBody>
          <a:bodyPr/>
          <a:lstStyle/>
          <a:p>
            <a:fld id="{D57F1E4F-1CFF-5643-939E-217C01CDF565}" type="slidenum">
              <a:rPr lang="en-US" sz="2000" b="1" smtClean="0"/>
              <a:pPr/>
              <a:t>11</a:t>
            </a:fld>
            <a:endParaRPr lang="en-US" sz="2000" b="1" dirty="0"/>
          </a:p>
        </p:txBody>
      </p:sp>
    </p:spTree>
    <p:extLst>
      <p:ext uri="{BB962C8B-B14F-4D97-AF65-F5344CB8AC3E}">
        <p14:creationId xmlns:p14="http://schemas.microsoft.com/office/powerpoint/2010/main" xmlns="" val="332334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2799FD8-7030-4BB3-9F53-0C3A91B07676}"/>
              </a:ext>
            </a:extLst>
          </p:cNvPr>
          <p:cNvSpPr/>
          <p:nvPr/>
        </p:nvSpPr>
        <p:spPr>
          <a:xfrm>
            <a:off x="656946" y="3482245"/>
            <a:ext cx="11088211" cy="646331"/>
          </a:xfrm>
          <a:prstGeom prst="rect">
            <a:avLst/>
          </a:prstGeom>
        </p:spPr>
        <p:txBody>
          <a:bodyPr wrap="square">
            <a:spAutoFit/>
          </a:bodyPr>
          <a:lstStyle/>
          <a:p>
            <a:pPr latinLnBrk="1"/>
            <a:r>
              <a:rPr lang="en-IN" b="1" dirty="0">
                <a:latin typeface="Times New Roman" panose="02020603050405020304" pitchFamily="18" charset="0"/>
                <a:cs typeface="Times New Roman" panose="02020603050405020304" pitchFamily="18" charset="0"/>
              </a:rPr>
              <a:t>Predictive Model 2 :</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is_patient</a:t>
            </a:r>
            <a:r>
              <a:rPr lang="en-IN" dirty="0">
                <a:latin typeface="Times New Roman" panose="02020603050405020304" pitchFamily="18" charset="0"/>
                <a:cs typeface="Times New Roman" panose="02020603050405020304" pitchFamily="18" charset="0"/>
              </a:rPr>
              <a:t> = - 2.2767 + 0.014412*age + 0.002984*</a:t>
            </a:r>
            <a:r>
              <a:rPr lang="en-IN" dirty="0" err="1">
                <a:latin typeface="Times New Roman" panose="02020603050405020304" pitchFamily="18" charset="0"/>
                <a:cs typeface="Times New Roman" panose="02020603050405020304" pitchFamily="18" charset="0"/>
              </a:rPr>
              <a:t>tot_proteins</a:t>
            </a:r>
            <a:r>
              <a:rPr lang="en-IN" dirty="0">
                <a:latin typeface="Times New Roman" panose="02020603050405020304" pitchFamily="18" charset="0"/>
                <a:cs typeface="Times New Roman" panose="02020603050405020304" pitchFamily="18" charset="0"/>
              </a:rPr>
              <a:t> + 0.018029*albumin + 0.324158*</a:t>
            </a:r>
            <a:r>
              <a:rPr lang="en-IN" dirty="0" err="1">
                <a:latin typeface="Times New Roman" panose="02020603050405020304" pitchFamily="18" charset="0"/>
                <a:cs typeface="Times New Roman" panose="02020603050405020304" pitchFamily="18" charset="0"/>
              </a:rPr>
              <a:t>sgpt</a:t>
            </a:r>
            <a:r>
              <a:rPr lang="en-IN" dirty="0">
                <a:latin typeface="Times New Roman" panose="02020603050405020304" pitchFamily="18" charset="0"/>
                <a:cs typeface="Times New Roman" panose="02020603050405020304" pitchFamily="18" charset="0"/>
              </a:rPr>
              <a:t> - 0.61547*</a:t>
            </a:r>
            <a:r>
              <a:rPr lang="en-IN" dirty="0" err="1">
                <a:latin typeface="Times New Roman" panose="02020603050405020304" pitchFamily="18" charset="0"/>
                <a:cs typeface="Times New Roman" panose="02020603050405020304" pitchFamily="18" charset="0"/>
              </a:rPr>
              <a:t>sgot</a:t>
            </a:r>
            <a:r>
              <a:rPr lang="en-IN" dirty="0">
                <a:latin typeface="Times New Roman" panose="02020603050405020304" pitchFamily="18" charset="0"/>
                <a:cs typeface="Times New Roman" panose="02020603050405020304" pitchFamily="18" charset="0"/>
              </a:rPr>
              <a:t>.</a:t>
            </a:r>
          </a:p>
        </p:txBody>
      </p:sp>
      <p:graphicFrame>
        <p:nvGraphicFramePr>
          <p:cNvPr id="3" name="Table 2">
            <a:extLst>
              <a:ext uri="{FF2B5EF4-FFF2-40B4-BE49-F238E27FC236}">
                <a16:creationId xmlns:a16="http://schemas.microsoft.com/office/drawing/2014/main" xmlns="" id="{EA563EEF-994E-4997-AFA9-7A951477DC95}"/>
              </a:ext>
            </a:extLst>
          </p:cNvPr>
          <p:cNvGraphicFramePr>
            <a:graphicFrameLocks noGrp="1"/>
          </p:cNvGraphicFramePr>
          <p:nvPr>
            <p:extLst>
              <p:ext uri="{D42A27DB-BD31-4B8C-83A1-F6EECF244321}">
                <p14:modId xmlns:p14="http://schemas.microsoft.com/office/powerpoint/2010/main" xmlns="" val="2489381150"/>
              </p:ext>
            </p:extLst>
          </p:nvPr>
        </p:nvGraphicFramePr>
        <p:xfrm>
          <a:off x="683570" y="1193438"/>
          <a:ext cx="7350720" cy="2235562"/>
        </p:xfrm>
        <a:graphic>
          <a:graphicData uri="http://schemas.openxmlformats.org/drawingml/2006/table">
            <a:tbl>
              <a:tblPr firstRow="1" firstCol="1" bandRow="1">
                <a:tableStyleId>{5C22544A-7EE6-4342-B048-85BDC9FD1C3A}</a:tableStyleId>
              </a:tblPr>
              <a:tblGrid>
                <a:gridCol w="1470144">
                  <a:extLst>
                    <a:ext uri="{9D8B030D-6E8A-4147-A177-3AD203B41FA5}">
                      <a16:colId xmlns:a16="http://schemas.microsoft.com/office/drawing/2014/main" xmlns="" val="2509045739"/>
                    </a:ext>
                  </a:extLst>
                </a:gridCol>
                <a:gridCol w="1470144">
                  <a:extLst>
                    <a:ext uri="{9D8B030D-6E8A-4147-A177-3AD203B41FA5}">
                      <a16:colId xmlns:a16="http://schemas.microsoft.com/office/drawing/2014/main" xmlns="" val="983207850"/>
                    </a:ext>
                  </a:extLst>
                </a:gridCol>
                <a:gridCol w="1470144">
                  <a:extLst>
                    <a:ext uri="{9D8B030D-6E8A-4147-A177-3AD203B41FA5}">
                      <a16:colId xmlns:a16="http://schemas.microsoft.com/office/drawing/2014/main" xmlns="" val="3292263029"/>
                    </a:ext>
                  </a:extLst>
                </a:gridCol>
                <a:gridCol w="1470144">
                  <a:extLst>
                    <a:ext uri="{9D8B030D-6E8A-4147-A177-3AD203B41FA5}">
                      <a16:colId xmlns:a16="http://schemas.microsoft.com/office/drawing/2014/main" xmlns="" val="3187862458"/>
                    </a:ext>
                  </a:extLst>
                </a:gridCol>
                <a:gridCol w="1470144">
                  <a:extLst>
                    <a:ext uri="{9D8B030D-6E8A-4147-A177-3AD203B41FA5}">
                      <a16:colId xmlns:a16="http://schemas.microsoft.com/office/drawing/2014/main" xmlns="" val="1731775703"/>
                    </a:ext>
                  </a:extLst>
                </a:gridCol>
              </a:tblGrid>
              <a:tr h="319366">
                <a:tc>
                  <a:txBody>
                    <a:bodyPr/>
                    <a:lstStyle/>
                    <a:p>
                      <a:pPr>
                        <a:lnSpc>
                          <a:spcPct val="107000"/>
                        </a:lnSpc>
                      </a:pPr>
                      <a:endParaRPr lang="en-IN" sz="18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Estimate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Std. Error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z value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Pr(&gt;|z|)</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34352492"/>
                  </a:ext>
                </a:extLst>
              </a:tr>
              <a:tr h="319366">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(Intercept)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-2.27667</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0.740268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-3.075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0.002102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993297728"/>
                  </a:ext>
                </a:extLst>
              </a:tr>
              <a:tr h="319366">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Age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0.014412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0.005887</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2.448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0.014352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3686791"/>
                  </a:ext>
                </a:extLst>
              </a:tr>
              <a:tr h="319366">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tot_proteins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0.002984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0.000901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3.31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0.000933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898111723"/>
                  </a:ext>
                </a:extLst>
              </a:tr>
              <a:tr h="319366">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albumin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0.018029</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0.003631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4.966</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6.84E-07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47122467"/>
                  </a:ext>
                </a:extLst>
              </a:tr>
              <a:tr h="319366">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Sgpt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0.324158</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0.157143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2.063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0.03913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878744788"/>
                  </a:ext>
                </a:extLst>
              </a:tr>
              <a:tr h="319366">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Sgot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-0.61547</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0.224271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a:effectLst/>
                          <a:latin typeface="Times New Roman" panose="02020603050405020304" pitchFamily="18" charset="0"/>
                          <a:cs typeface="Times New Roman" panose="02020603050405020304" pitchFamily="18" charset="0"/>
                        </a:rPr>
                        <a:t>-2.744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0.006064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130489752"/>
                  </a:ext>
                </a:extLst>
              </a:tr>
            </a:tbl>
          </a:graphicData>
        </a:graphic>
      </p:graphicFrame>
      <p:sp>
        <p:nvSpPr>
          <p:cNvPr id="4" name="Rectangle 3">
            <a:extLst>
              <a:ext uri="{FF2B5EF4-FFF2-40B4-BE49-F238E27FC236}">
                <a16:creationId xmlns:a16="http://schemas.microsoft.com/office/drawing/2014/main" xmlns="" id="{89099EDF-7DE1-43CB-B958-898A0F62174F}"/>
              </a:ext>
            </a:extLst>
          </p:cNvPr>
          <p:cNvSpPr/>
          <p:nvPr/>
        </p:nvSpPr>
        <p:spPr>
          <a:xfrm>
            <a:off x="722046" y="637033"/>
            <a:ext cx="8972370" cy="468077"/>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Model 2</a:t>
            </a:r>
            <a:r>
              <a:rPr lang="en-IN" sz="2400" b="1" dirty="0">
                <a:latin typeface="Times New Roman" panose="02020603050405020304" pitchFamily="18" charset="0"/>
                <a:ea typeface="Times New Roman" panose="02020603050405020304" pitchFamily="18" charset="0"/>
              </a:rPr>
              <a:t> made by only significant variables. </a:t>
            </a:r>
            <a:endParaRPr lang="en-IN" sz="2400" dirty="0"/>
          </a:p>
        </p:txBody>
      </p:sp>
      <p:sp>
        <p:nvSpPr>
          <p:cNvPr id="5" name="Slide Number Placeholder 4">
            <a:extLst>
              <a:ext uri="{FF2B5EF4-FFF2-40B4-BE49-F238E27FC236}">
                <a16:creationId xmlns:a16="http://schemas.microsoft.com/office/drawing/2014/main" xmlns="" id="{E8FF5456-FE66-41F0-8D95-71664C8AA369}"/>
              </a:ext>
            </a:extLst>
          </p:cNvPr>
          <p:cNvSpPr>
            <a:spLocks noGrp="1"/>
          </p:cNvSpPr>
          <p:nvPr>
            <p:ph type="sldNum" sz="quarter" idx="12"/>
          </p:nvPr>
        </p:nvSpPr>
        <p:spPr>
          <a:xfrm>
            <a:off x="8610600" y="497071"/>
            <a:ext cx="2743200" cy="365125"/>
          </a:xfrm>
        </p:spPr>
        <p:txBody>
          <a:bodyPr/>
          <a:lstStyle/>
          <a:p>
            <a:fld id="{D57F1E4F-1CFF-5643-939E-217C01CDF565}" type="slidenum">
              <a:rPr lang="en-US" sz="2000" b="1" smtClean="0"/>
              <a:pPr/>
              <a:t>12</a:t>
            </a:fld>
            <a:endParaRPr lang="en-US" sz="2000" b="1" dirty="0"/>
          </a:p>
        </p:txBody>
      </p:sp>
    </p:spTree>
    <p:extLst>
      <p:ext uri="{BB962C8B-B14F-4D97-AF65-F5344CB8AC3E}">
        <p14:creationId xmlns:p14="http://schemas.microsoft.com/office/powerpoint/2010/main" xmlns="" val="196285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2EF3E-E750-4516-A657-5EB74A5DF76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Confusion Matrix and Statistics </a:t>
            </a:r>
            <a:endParaRPr lang="en-IN" sz="36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262884A3-E1CD-4AEF-A23A-CA3FA1A64CFB}"/>
              </a:ext>
            </a:extLst>
          </p:cNvPr>
          <p:cNvGraphicFramePr>
            <a:graphicFrameLocks noGrp="1"/>
          </p:cNvGraphicFramePr>
          <p:nvPr>
            <p:ph idx="1"/>
            <p:extLst>
              <p:ext uri="{D42A27DB-BD31-4B8C-83A1-F6EECF244321}">
                <p14:modId xmlns:p14="http://schemas.microsoft.com/office/powerpoint/2010/main" xmlns="" val="3337317530"/>
              </p:ext>
            </p:extLst>
          </p:nvPr>
        </p:nvGraphicFramePr>
        <p:xfrm>
          <a:off x="1023981" y="1401053"/>
          <a:ext cx="3317199" cy="1325564"/>
        </p:xfrm>
        <a:graphic>
          <a:graphicData uri="http://schemas.openxmlformats.org/drawingml/2006/table">
            <a:tbl>
              <a:tblPr firstRow="1" firstCol="1" bandRow="1">
                <a:tableStyleId>{5C22544A-7EE6-4342-B048-85BDC9FD1C3A}</a:tableStyleId>
              </a:tblPr>
              <a:tblGrid>
                <a:gridCol w="1662619">
                  <a:extLst>
                    <a:ext uri="{9D8B030D-6E8A-4147-A177-3AD203B41FA5}">
                      <a16:colId xmlns:a16="http://schemas.microsoft.com/office/drawing/2014/main" xmlns="" val="2102754726"/>
                    </a:ext>
                  </a:extLst>
                </a:gridCol>
                <a:gridCol w="830160">
                  <a:extLst>
                    <a:ext uri="{9D8B030D-6E8A-4147-A177-3AD203B41FA5}">
                      <a16:colId xmlns:a16="http://schemas.microsoft.com/office/drawing/2014/main" xmlns="" val="1117301060"/>
                    </a:ext>
                  </a:extLst>
                </a:gridCol>
                <a:gridCol w="824420">
                  <a:extLst>
                    <a:ext uri="{9D8B030D-6E8A-4147-A177-3AD203B41FA5}">
                      <a16:colId xmlns:a16="http://schemas.microsoft.com/office/drawing/2014/main" xmlns="" val="2696762459"/>
                    </a:ext>
                  </a:extLst>
                </a:gridCol>
              </a:tblGrid>
              <a:tr h="331391">
                <a:tc>
                  <a:txBody>
                    <a:bodyPr/>
                    <a:lstStyle/>
                    <a:p>
                      <a:pPr>
                        <a:lnSpc>
                          <a:spcPct val="107000"/>
                        </a:lnSpc>
                      </a:pPr>
                      <a:endParaRPr lang="en-IN" sz="1600" dirty="0">
                        <a:effectLst/>
                        <a:latin typeface="Times New Roman" panose="02020603050405020304" pitchFamily="18" charset="0"/>
                        <a:cs typeface="Times New Roman" panose="02020603050405020304" pitchFamily="18" charset="0"/>
                      </a:endParaRPr>
                    </a:p>
                  </a:txBody>
                  <a:tcPr marL="68580" marR="68580" marT="0" marB="0" anchor="b"/>
                </a:tc>
                <a:tc gridSpan="2">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Reference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extLst>
                  <a:ext uri="{0D108BD9-81ED-4DB2-BD59-A6C34878D82A}">
                    <a16:rowId xmlns:a16="http://schemas.microsoft.com/office/drawing/2014/main" xmlns="" val="694189420"/>
                  </a:ext>
                </a:extLst>
              </a:tr>
              <a:tr h="331391">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Prediction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324977868"/>
                  </a:ext>
                </a:extLst>
              </a:tr>
              <a:tr h="3313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33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12123513"/>
                  </a:ext>
                </a:extLst>
              </a:tr>
              <a:tr h="3313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86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86951494"/>
                  </a:ext>
                </a:extLst>
              </a:tr>
            </a:tbl>
          </a:graphicData>
        </a:graphic>
      </p:graphicFrame>
      <p:sp>
        <p:nvSpPr>
          <p:cNvPr id="5" name="Rectangle 4">
            <a:extLst>
              <a:ext uri="{FF2B5EF4-FFF2-40B4-BE49-F238E27FC236}">
                <a16:creationId xmlns:a16="http://schemas.microsoft.com/office/drawing/2014/main" xmlns="" id="{74866EED-733A-4B48-B60D-3A217042FFFD}"/>
              </a:ext>
            </a:extLst>
          </p:cNvPr>
          <p:cNvSpPr/>
          <p:nvPr/>
        </p:nvSpPr>
        <p:spPr>
          <a:xfrm>
            <a:off x="4660776" y="1407601"/>
            <a:ext cx="6116716" cy="1264578"/>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Times New Roman" panose="02020603050405020304" pitchFamily="18" charset="0"/>
              </a:rPr>
              <a:t>In the above confusion matrix, out of 175 observations there 33 out of 41 observations and 86 out of 134 observations are correctly classified.</a:t>
            </a:r>
            <a:endParaRPr lang="en-IN" dirty="0"/>
          </a:p>
        </p:txBody>
      </p:sp>
      <p:graphicFrame>
        <p:nvGraphicFramePr>
          <p:cNvPr id="6" name="Table 5">
            <a:extLst>
              <a:ext uri="{FF2B5EF4-FFF2-40B4-BE49-F238E27FC236}">
                <a16:creationId xmlns:a16="http://schemas.microsoft.com/office/drawing/2014/main" xmlns="" id="{25A91FF5-CB3E-4254-9034-9BD396316A56}"/>
              </a:ext>
            </a:extLst>
          </p:cNvPr>
          <p:cNvGraphicFramePr>
            <a:graphicFrameLocks noGrp="1"/>
          </p:cNvGraphicFramePr>
          <p:nvPr>
            <p:extLst>
              <p:ext uri="{D42A27DB-BD31-4B8C-83A1-F6EECF244321}">
                <p14:modId xmlns:p14="http://schemas.microsoft.com/office/powerpoint/2010/main" xmlns="" val="542848840"/>
              </p:ext>
            </p:extLst>
          </p:nvPr>
        </p:nvGraphicFramePr>
        <p:xfrm>
          <a:off x="993043" y="2887424"/>
          <a:ext cx="3938270" cy="3522255"/>
        </p:xfrm>
        <a:graphic>
          <a:graphicData uri="http://schemas.openxmlformats.org/drawingml/2006/table">
            <a:tbl>
              <a:tblPr firstRow="1" firstCol="1" bandRow="1">
                <a:tableStyleId>{5C22544A-7EE6-4342-B048-85BDC9FD1C3A}</a:tableStyleId>
              </a:tblPr>
              <a:tblGrid>
                <a:gridCol w="2494915">
                  <a:extLst>
                    <a:ext uri="{9D8B030D-6E8A-4147-A177-3AD203B41FA5}">
                      <a16:colId xmlns:a16="http://schemas.microsoft.com/office/drawing/2014/main" xmlns="" val="3920772468"/>
                    </a:ext>
                  </a:extLst>
                </a:gridCol>
                <a:gridCol w="1443355">
                  <a:extLst>
                    <a:ext uri="{9D8B030D-6E8A-4147-A177-3AD203B41FA5}">
                      <a16:colId xmlns:a16="http://schemas.microsoft.com/office/drawing/2014/main" xmlns="" val="3657065626"/>
                    </a:ext>
                  </a:extLst>
                </a:gridCol>
              </a:tblGrid>
              <a:tr h="234817">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Accuracy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0.68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800259199"/>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95% CI</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(0.6054, 0.7484)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329403586"/>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No Information Rate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0.7657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043343867"/>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P-Value [Acc &gt; NIR]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0.9963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24960652"/>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Kappa</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0.3337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073878963"/>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Mcnemar’s Test P-Value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1.87E-07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08408604"/>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Sensitivity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0.8049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79297589"/>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Specificity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0.6418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705938990"/>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Pos Pred Value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0.4074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54094837"/>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Neg Pred Value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0.9149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555767672"/>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Prevalence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0.2343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439543359"/>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Detection Rate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0.1886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035349635"/>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Detection Prevalence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0.4629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090943735"/>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Balanced Accuracy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0.7233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095314094"/>
                  </a:ext>
                </a:extLst>
              </a:tr>
              <a:tr h="234817">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‘Positive’ Class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879723463"/>
                  </a:ext>
                </a:extLst>
              </a:tr>
            </a:tbl>
          </a:graphicData>
        </a:graphic>
      </p:graphicFrame>
      <p:sp>
        <p:nvSpPr>
          <p:cNvPr id="7" name="Rectangle 6">
            <a:extLst>
              <a:ext uri="{FF2B5EF4-FFF2-40B4-BE49-F238E27FC236}">
                <a16:creationId xmlns:a16="http://schemas.microsoft.com/office/drawing/2014/main" xmlns="" id="{CA221947-20D2-4A05-B7FA-9F26E9F91380}"/>
              </a:ext>
            </a:extLst>
          </p:cNvPr>
          <p:cNvSpPr/>
          <p:nvPr/>
        </p:nvSpPr>
        <p:spPr>
          <a:xfrm>
            <a:off x="4956696" y="2817168"/>
            <a:ext cx="6673051" cy="3313599"/>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From the above table,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latin typeface="Times New Roman" panose="02020603050405020304" pitchFamily="18" charset="0"/>
                <a:ea typeface="Times New Roman" panose="02020603050405020304" pitchFamily="18" charset="0"/>
                <a:cs typeface="Times New Roman" panose="02020603050405020304" pitchFamily="18" charset="0"/>
              </a:rPr>
              <a:t>i</a:t>
            </a:r>
            <a:r>
              <a:rPr lang="en-IN" dirty="0">
                <a:latin typeface="Times New Roman" panose="02020603050405020304" pitchFamily="18" charset="0"/>
                <a:ea typeface="Times New Roman" panose="02020603050405020304" pitchFamily="18" charset="0"/>
                <a:cs typeface="Times New Roman" panose="02020603050405020304" pitchFamily="18" charset="0"/>
              </a:rPr>
              <a:t>) We see that the accuracy of this model is 68% and it may varies between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(0.6054, 0.7484)</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 Kappa value =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0.3337</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means this model fair(means we may use this model for future prediction).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iii) Here Sensitivity is 0.8049 that indicates proportion of non liver patients that were correctly classified to the total no. of non liver patients.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r>
              <a:rPr lang="en-IN" dirty="0">
                <a:solidFill>
                  <a:srgbClr val="000000"/>
                </a:solidFill>
                <a:latin typeface="Times New Roman" panose="02020603050405020304" pitchFamily="18" charset="0"/>
                <a:ea typeface="Calibri" panose="020F0502020204030204" pitchFamily="34" charset="0"/>
              </a:rPr>
              <a:t>iv) Here specificity 0.6418 that indicates proportion of  liver patients that were correctly classified to the total no. of liver patients.</a:t>
            </a:r>
            <a:endParaRPr lang="en-IN" dirty="0"/>
          </a:p>
        </p:txBody>
      </p:sp>
      <p:sp>
        <p:nvSpPr>
          <p:cNvPr id="3" name="Slide Number Placeholder 2">
            <a:extLst>
              <a:ext uri="{FF2B5EF4-FFF2-40B4-BE49-F238E27FC236}">
                <a16:creationId xmlns:a16="http://schemas.microsoft.com/office/drawing/2014/main" xmlns="" id="{BCAC7004-A1DE-4006-B86D-16A4B6710BFA}"/>
              </a:ext>
            </a:extLst>
          </p:cNvPr>
          <p:cNvSpPr>
            <a:spLocks noGrp="1"/>
          </p:cNvSpPr>
          <p:nvPr>
            <p:ph type="sldNum" sz="quarter" idx="12"/>
          </p:nvPr>
        </p:nvSpPr>
        <p:spPr>
          <a:xfrm>
            <a:off x="8610600" y="497131"/>
            <a:ext cx="2743200" cy="311796"/>
          </a:xfrm>
        </p:spPr>
        <p:txBody>
          <a:bodyPr/>
          <a:lstStyle/>
          <a:p>
            <a:fld id="{D57F1E4F-1CFF-5643-939E-217C01CDF565}" type="slidenum">
              <a:rPr lang="en-US" sz="2000" b="1" smtClean="0"/>
              <a:pPr/>
              <a:t>13</a:t>
            </a:fld>
            <a:endParaRPr lang="en-US" sz="2000" b="1" dirty="0"/>
          </a:p>
        </p:txBody>
      </p:sp>
    </p:spTree>
    <p:extLst>
      <p:ext uri="{BB962C8B-B14F-4D97-AF65-F5344CB8AC3E}">
        <p14:creationId xmlns:p14="http://schemas.microsoft.com/office/powerpoint/2010/main" xmlns="" val="282096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CF2EC-AC61-447A-92F3-2810D213F6A6}"/>
              </a:ext>
            </a:extLst>
          </p:cNvPr>
          <p:cNvSpPr>
            <a:spLocks noGrp="1"/>
          </p:cNvSpPr>
          <p:nvPr>
            <p:ph type="title"/>
          </p:nvPr>
        </p:nvSpPr>
        <p:spPr>
          <a:xfrm>
            <a:off x="838200" y="365125"/>
            <a:ext cx="10515600" cy="763317"/>
          </a:xfrm>
        </p:spPr>
        <p:txBody>
          <a:bodyPr>
            <a:normAutofit/>
          </a:bodyPr>
          <a:lstStyle/>
          <a:p>
            <a:r>
              <a:rPr lang="en-IN" sz="3600" b="1" dirty="0">
                <a:latin typeface="Times New Roman" panose="02020603050405020304" pitchFamily="18" charset="0"/>
                <a:cs typeface="Times New Roman" panose="02020603050405020304" pitchFamily="18" charset="0"/>
              </a:rPr>
              <a:t>2) Naïve Bayes classifier</a:t>
            </a:r>
            <a:endParaRPr lang="en-IN" sz="36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730C4047-8FAE-473E-AC5F-312ED791F21F}"/>
              </a:ext>
            </a:extLst>
          </p:cNvPr>
          <p:cNvGraphicFramePr>
            <a:graphicFrameLocks noGrp="1"/>
          </p:cNvGraphicFramePr>
          <p:nvPr>
            <p:ph idx="1"/>
            <p:extLst>
              <p:ext uri="{D42A27DB-BD31-4B8C-83A1-F6EECF244321}">
                <p14:modId xmlns:p14="http://schemas.microsoft.com/office/powerpoint/2010/main" xmlns="" val="4067639259"/>
              </p:ext>
            </p:extLst>
          </p:nvPr>
        </p:nvGraphicFramePr>
        <p:xfrm>
          <a:off x="1029810" y="1606860"/>
          <a:ext cx="3533311" cy="1224717"/>
        </p:xfrm>
        <a:graphic>
          <a:graphicData uri="http://schemas.openxmlformats.org/drawingml/2006/table">
            <a:tbl>
              <a:tblPr firstRow="1" firstCol="1" bandRow="1">
                <a:tableStyleId>{5C22544A-7EE6-4342-B048-85BDC9FD1C3A}</a:tableStyleId>
              </a:tblPr>
              <a:tblGrid>
                <a:gridCol w="1453682">
                  <a:extLst>
                    <a:ext uri="{9D8B030D-6E8A-4147-A177-3AD203B41FA5}">
                      <a16:colId xmlns:a16="http://schemas.microsoft.com/office/drawing/2014/main" xmlns="" val="2985611423"/>
                    </a:ext>
                  </a:extLst>
                </a:gridCol>
                <a:gridCol w="1091227">
                  <a:extLst>
                    <a:ext uri="{9D8B030D-6E8A-4147-A177-3AD203B41FA5}">
                      <a16:colId xmlns:a16="http://schemas.microsoft.com/office/drawing/2014/main" xmlns="" val="375531364"/>
                    </a:ext>
                  </a:extLst>
                </a:gridCol>
                <a:gridCol w="988402">
                  <a:extLst>
                    <a:ext uri="{9D8B030D-6E8A-4147-A177-3AD203B41FA5}">
                      <a16:colId xmlns:a16="http://schemas.microsoft.com/office/drawing/2014/main" xmlns="" val="4071077150"/>
                    </a:ext>
                  </a:extLst>
                </a:gridCol>
              </a:tblGrid>
              <a:tr h="266130">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Reference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extLst>
                  <a:ext uri="{0D108BD9-81ED-4DB2-BD59-A6C34878D82A}">
                    <a16:rowId xmlns:a16="http://schemas.microsoft.com/office/drawing/2014/main" xmlns="" val="580889036"/>
                  </a:ext>
                </a:extLst>
              </a:tr>
              <a:tr h="426327">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Prediction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827903766"/>
                  </a:ext>
                </a:extLst>
              </a:tr>
              <a:tr h="26613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40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80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425415332"/>
                  </a:ext>
                </a:extLst>
              </a:tr>
              <a:tr h="26613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54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760733051"/>
                  </a:ext>
                </a:extLst>
              </a:tr>
            </a:tbl>
          </a:graphicData>
        </a:graphic>
      </p:graphicFrame>
      <p:sp>
        <p:nvSpPr>
          <p:cNvPr id="5" name="Rectangle 4">
            <a:extLst>
              <a:ext uri="{FF2B5EF4-FFF2-40B4-BE49-F238E27FC236}">
                <a16:creationId xmlns:a16="http://schemas.microsoft.com/office/drawing/2014/main" xmlns="" id="{CF5CEA6C-04BF-4550-96ED-ED8A0B909490}"/>
              </a:ext>
            </a:extLst>
          </p:cNvPr>
          <p:cNvSpPr/>
          <p:nvPr/>
        </p:nvSpPr>
        <p:spPr>
          <a:xfrm>
            <a:off x="4814658" y="1581179"/>
            <a:ext cx="6347532" cy="1263166"/>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In the above confusion matrix, out of 175 observations there 40 out of 41 observations and 54 out of 134 observations are correctly classified.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xmlns="" id="{EC6569C9-DC1B-43D3-BA49-876423DBCFE2}"/>
              </a:ext>
            </a:extLst>
          </p:cNvPr>
          <p:cNvGraphicFramePr>
            <a:graphicFrameLocks noGrp="1"/>
          </p:cNvGraphicFramePr>
          <p:nvPr>
            <p:extLst>
              <p:ext uri="{D42A27DB-BD31-4B8C-83A1-F6EECF244321}">
                <p14:modId xmlns:p14="http://schemas.microsoft.com/office/powerpoint/2010/main" xmlns="" val="442694110"/>
              </p:ext>
            </p:extLst>
          </p:nvPr>
        </p:nvGraphicFramePr>
        <p:xfrm>
          <a:off x="1029810" y="3057055"/>
          <a:ext cx="4065529" cy="3424245"/>
        </p:xfrm>
        <a:graphic>
          <a:graphicData uri="http://schemas.openxmlformats.org/drawingml/2006/table">
            <a:tbl>
              <a:tblPr firstRow="1" firstCol="1" bandRow="1">
                <a:tableStyleId>{5C22544A-7EE6-4342-B048-85BDC9FD1C3A}</a:tableStyleId>
              </a:tblPr>
              <a:tblGrid>
                <a:gridCol w="2288209">
                  <a:extLst>
                    <a:ext uri="{9D8B030D-6E8A-4147-A177-3AD203B41FA5}">
                      <a16:colId xmlns:a16="http://schemas.microsoft.com/office/drawing/2014/main" xmlns="" val="1789863165"/>
                    </a:ext>
                  </a:extLst>
                </a:gridCol>
                <a:gridCol w="1777320">
                  <a:extLst>
                    <a:ext uri="{9D8B030D-6E8A-4147-A177-3AD203B41FA5}">
                      <a16:colId xmlns:a16="http://schemas.microsoft.com/office/drawing/2014/main" xmlns="" val="1219295130"/>
                    </a:ext>
                  </a:extLst>
                </a:gridCol>
              </a:tblGrid>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Accuracy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0.5371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092703169"/>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95% CI</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(0.4603, 0.6127)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596671720"/>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No Information Rate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0.7657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714688319"/>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P-Value [</a:t>
                      </a:r>
                      <a:r>
                        <a:rPr lang="en-IN" sz="1400" dirty="0" err="1">
                          <a:effectLst/>
                          <a:latin typeface="Times New Roman" panose="02020603050405020304" pitchFamily="18" charset="0"/>
                          <a:cs typeface="Times New Roman" panose="02020603050405020304" pitchFamily="18" charset="0"/>
                        </a:rPr>
                        <a:t>Acc</a:t>
                      </a:r>
                      <a:r>
                        <a:rPr lang="en-IN" sz="1400" dirty="0">
                          <a:effectLst/>
                          <a:latin typeface="Times New Roman" panose="02020603050405020304" pitchFamily="18" charset="0"/>
                          <a:cs typeface="Times New Roman" panose="02020603050405020304" pitchFamily="18" charset="0"/>
                        </a:rPr>
                        <a:t> &gt; NIR]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02415212"/>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Kappa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0.2269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256247953"/>
                  </a:ext>
                </a:extLst>
              </a:tr>
              <a:tr h="217211">
                <a:tc>
                  <a:txBody>
                    <a:bodyPr/>
                    <a:lstStyle/>
                    <a:p>
                      <a:pPr algn="just">
                        <a:lnSpc>
                          <a:spcPct val="107000"/>
                        </a:lnSpc>
                        <a:spcAft>
                          <a:spcPts val="0"/>
                        </a:spcAft>
                      </a:pPr>
                      <a:r>
                        <a:rPr lang="en-IN" sz="1400" dirty="0" err="1">
                          <a:effectLst/>
                          <a:latin typeface="Times New Roman" panose="02020603050405020304" pitchFamily="18" charset="0"/>
                          <a:cs typeface="Times New Roman" panose="02020603050405020304" pitchFamily="18" charset="0"/>
                        </a:rPr>
                        <a:t>Mcnemar’s</a:t>
                      </a:r>
                      <a:r>
                        <a:rPr lang="en-IN" sz="1400" dirty="0">
                          <a:effectLst/>
                          <a:latin typeface="Times New Roman" panose="02020603050405020304" pitchFamily="18" charset="0"/>
                          <a:cs typeface="Times New Roman" panose="02020603050405020304" pitchFamily="18" charset="0"/>
                        </a:rPr>
                        <a:t> Test P-Value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&lt;2e-16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452869633"/>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Sensitivity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0.9756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331968431"/>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Specificity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0.403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29630773"/>
                  </a:ext>
                </a:extLst>
              </a:tr>
              <a:tr h="217211">
                <a:tc>
                  <a:txBody>
                    <a:bodyPr/>
                    <a:lstStyle/>
                    <a:p>
                      <a:pPr algn="just">
                        <a:lnSpc>
                          <a:spcPct val="107000"/>
                        </a:lnSpc>
                        <a:spcAft>
                          <a:spcPts val="0"/>
                        </a:spcAft>
                      </a:pPr>
                      <a:r>
                        <a:rPr lang="en-IN" sz="1400" dirty="0" err="1">
                          <a:effectLst/>
                          <a:latin typeface="Times New Roman" panose="02020603050405020304" pitchFamily="18" charset="0"/>
                          <a:cs typeface="Times New Roman" panose="02020603050405020304" pitchFamily="18" charset="0"/>
                        </a:rPr>
                        <a:t>Pos</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Pred</a:t>
                      </a:r>
                      <a:r>
                        <a:rPr lang="en-IN" sz="1400" dirty="0">
                          <a:effectLst/>
                          <a:latin typeface="Times New Roman" panose="02020603050405020304" pitchFamily="18" charset="0"/>
                          <a:cs typeface="Times New Roman" panose="02020603050405020304" pitchFamily="18" charset="0"/>
                        </a:rPr>
                        <a:t> Value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0.3333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983579180"/>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Neg </a:t>
                      </a:r>
                      <a:r>
                        <a:rPr lang="en-IN" sz="1400" dirty="0" err="1">
                          <a:effectLst/>
                          <a:latin typeface="Times New Roman" panose="02020603050405020304" pitchFamily="18" charset="0"/>
                          <a:cs typeface="Times New Roman" panose="02020603050405020304" pitchFamily="18" charset="0"/>
                        </a:rPr>
                        <a:t>Pred</a:t>
                      </a:r>
                      <a:r>
                        <a:rPr lang="en-IN" sz="1400" dirty="0">
                          <a:effectLst/>
                          <a:latin typeface="Times New Roman" panose="02020603050405020304" pitchFamily="18" charset="0"/>
                          <a:cs typeface="Times New Roman" panose="02020603050405020304" pitchFamily="18" charset="0"/>
                        </a:rPr>
                        <a:t> Value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0.9818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891117554"/>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Prevalence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0.2343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88482040"/>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Detection Rate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0.2286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665162539"/>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Detection Prevalence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0.6857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831597426"/>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Balanced Accuracy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0.6893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806899620"/>
                  </a:ext>
                </a:extLst>
              </a:tr>
              <a:tr h="2172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‘Positive’ Class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66085659"/>
                  </a:ext>
                </a:extLst>
              </a:tr>
            </a:tbl>
          </a:graphicData>
        </a:graphic>
      </p:graphicFrame>
      <p:sp>
        <p:nvSpPr>
          <p:cNvPr id="7" name="Rectangle 6">
            <a:extLst>
              <a:ext uri="{FF2B5EF4-FFF2-40B4-BE49-F238E27FC236}">
                <a16:creationId xmlns:a16="http://schemas.microsoft.com/office/drawing/2014/main" xmlns="" id="{82999B6A-4400-4E3D-8D37-01A5944ED039}"/>
              </a:ext>
            </a:extLst>
          </p:cNvPr>
          <p:cNvSpPr/>
          <p:nvPr/>
        </p:nvSpPr>
        <p:spPr>
          <a:xfrm>
            <a:off x="5116498" y="3011900"/>
            <a:ext cx="6096000" cy="3337709"/>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From the above table,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latin typeface="Times New Roman" panose="02020603050405020304" pitchFamily="18" charset="0"/>
                <a:ea typeface="Times New Roman" panose="02020603050405020304" pitchFamily="18" charset="0"/>
                <a:cs typeface="Times New Roman" panose="02020603050405020304" pitchFamily="18" charset="0"/>
              </a:rPr>
              <a:t>i</a:t>
            </a:r>
            <a:r>
              <a:rPr lang="en-IN" dirty="0">
                <a:latin typeface="Times New Roman" panose="02020603050405020304" pitchFamily="18" charset="0"/>
                <a:ea typeface="Times New Roman" panose="02020603050405020304" pitchFamily="18" charset="0"/>
                <a:cs typeface="Times New Roman" panose="02020603050405020304" pitchFamily="18" charset="0"/>
              </a:rPr>
              <a:t>) We see that the accuracy of this model is 53.71% and it may varies between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(0.4603, 0.6127)</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 Kappa value =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0.2269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means this model fair(means we may use this model for future prediction).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iii) Here Sensitivity is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0.9756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that indicates proportion of non liver patients that were correctly classified to the total no. of non liver patients.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iv) Here specificity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0.403</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that indicates proportion of  liver patients that were correctly classified to the total no. of liver patients.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xmlns="" id="{D4B9E2D6-849E-4273-865F-7DB42DFEB780}"/>
              </a:ext>
            </a:extLst>
          </p:cNvPr>
          <p:cNvSpPr/>
          <p:nvPr/>
        </p:nvSpPr>
        <p:spPr>
          <a:xfrm>
            <a:off x="967259" y="1237978"/>
            <a:ext cx="6383452" cy="369332"/>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Model 1 includes all the variables</a:t>
            </a:r>
          </a:p>
        </p:txBody>
      </p:sp>
      <p:sp>
        <p:nvSpPr>
          <p:cNvPr id="9" name="Rectangle 8">
            <a:extLst>
              <a:ext uri="{FF2B5EF4-FFF2-40B4-BE49-F238E27FC236}">
                <a16:creationId xmlns:a16="http://schemas.microsoft.com/office/drawing/2014/main" xmlns="" id="{4D4A248B-6176-4332-8BD2-C764E46ABE3A}"/>
              </a:ext>
            </a:extLst>
          </p:cNvPr>
          <p:cNvSpPr/>
          <p:nvPr/>
        </p:nvSpPr>
        <p:spPr>
          <a:xfrm>
            <a:off x="979809" y="932152"/>
            <a:ext cx="5492011" cy="46166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Confusion Matrix and Statistics</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DA41BF5B-0701-43B2-9F2B-19E3A32FCB0D}"/>
              </a:ext>
            </a:extLst>
          </p:cNvPr>
          <p:cNvSpPr>
            <a:spLocks noGrp="1"/>
          </p:cNvSpPr>
          <p:nvPr>
            <p:ph type="sldNum" sz="quarter" idx="12"/>
          </p:nvPr>
        </p:nvSpPr>
        <p:spPr>
          <a:xfrm>
            <a:off x="8610600" y="497068"/>
            <a:ext cx="2743200" cy="365125"/>
          </a:xfrm>
        </p:spPr>
        <p:txBody>
          <a:bodyPr/>
          <a:lstStyle/>
          <a:p>
            <a:fld id="{D57F1E4F-1CFF-5643-939E-217C01CDF565}" type="slidenum">
              <a:rPr lang="en-US" sz="2000" b="1" smtClean="0"/>
              <a:pPr/>
              <a:t>14</a:t>
            </a:fld>
            <a:endParaRPr lang="en-US" sz="2000" b="1" dirty="0"/>
          </a:p>
        </p:txBody>
      </p:sp>
    </p:spTree>
    <p:extLst>
      <p:ext uri="{BB962C8B-B14F-4D97-AF65-F5344CB8AC3E}">
        <p14:creationId xmlns:p14="http://schemas.microsoft.com/office/powerpoint/2010/main" xmlns="" val="3469488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F1BE8-E0A7-4182-807E-1919823F05A3}"/>
              </a:ext>
            </a:extLst>
          </p:cNvPr>
          <p:cNvSpPr>
            <a:spLocks noGrp="1"/>
          </p:cNvSpPr>
          <p:nvPr>
            <p:ph type="title"/>
          </p:nvPr>
        </p:nvSpPr>
        <p:spPr>
          <a:xfrm>
            <a:off x="838200" y="365125"/>
            <a:ext cx="10515600" cy="655807"/>
          </a:xfrm>
        </p:spPr>
        <p:txBody>
          <a:bodyPr>
            <a:normAutofit/>
          </a:bodyPr>
          <a:lstStyle/>
          <a:p>
            <a:r>
              <a:rPr lang="en-IN" sz="3600" dirty="0">
                <a:latin typeface="Times New Roman" panose="02020603050405020304" pitchFamily="18" charset="0"/>
                <a:cs typeface="Times New Roman" panose="02020603050405020304" pitchFamily="18" charset="0"/>
              </a:rPr>
              <a:t>Model 2</a:t>
            </a:r>
          </a:p>
        </p:txBody>
      </p:sp>
      <p:sp>
        <p:nvSpPr>
          <p:cNvPr id="3" name="Content Placeholder 2">
            <a:extLst>
              <a:ext uri="{FF2B5EF4-FFF2-40B4-BE49-F238E27FC236}">
                <a16:creationId xmlns:a16="http://schemas.microsoft.com/office/drawing/2014/main" xmlns="" id="{77EF9FB0-50AA-481D-8087-ED9FF0529E2A}"/>
              </a:ext>
            </a:extLst>
          </p:cNvPr>
          <p:cNvSpPr>
            <a:spLocks noGrp="1"/>
          </p:cNvSpPr>
          <p:nvPr>
            <p:ph idx="1"/>
          </p:nvPr>
        </p:nvSpPr>
        <p:spPr>
          <a:xfrm>
            <a:off x="838200" y="807868"/>
            <a:ext cx="10515600" cy="4339285"/>
          </a:xfrm>
        </p:spPr>
        <p:txBody>
          <a:bodyPr/>
          <a:lstStyle/>
          <a:p>
            <a:pPr marL="0" indent="0">
              <a:buNone/>
            </a:pPr>
            <a:r>
              <a:rPr lang="en-IN" b="1" dirty="0">
                <a:latin typeface="Times New Roman" panose="02020603050405020304" pitchFamily="18" charset="0"/>
                <a:cs typeface="Times New Roman" panose="02020603050405020304" pitchFamily="18" charset="0"/>
              </a:rPr>
              <a:t>Confusion Matrix and Statistics</a:t>
            </a: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7762BF92-357C-439D-8E00-CBAEFB1B43EB}"/>
              </a:ext>
            </a:extLst>
          </p:cNvPr>
          <p:cNvGraphicFramePr>
            <a:graphicFrameLocks noGrp="1"/>
          </p:cNvGraphicFramePr>
          <p:nvPr>
            <p:extLst>
              <p:ext uri="{D42A27DB-BD31-4B8C-83A1-F6EECF244321}">
                <p14:modId xmlns:p14="http://schemas.microsoft.com/office/powerpoint/2010/main" xmlns="" val="3002250662"/>
              </p:ext>
            </p:extLst>
          </p:nvPr>
        </p:nvGraphicFramePr>
        <p:xfrm>
          <a:off x="967666" y="1287261"/>
          <a:ext cx="3036164" cy="1125248"/>
        </p:xfrm>
        <a:graphic>
          <a:graphicData uri="http://schemas.openxmlformats.org/drawingml/2006/table">
            <a:tbl>
              <a:tblPr firstRow="1" firstCol="1" bandRow="1">
                <a:tableStyleId>{5C22544A-7EE6-4342-B048-85BDC9FD1C3A}</a:tableStyleId>
              </a:tblPr>
              <a:tblGrid>
                <a:gridCol w="1249145">
                  <a:extLst>
                    <a:ext uri="{9D8B030D-6E8A-4147-A177-3AD203B41FA5}">
                      <a16:colId xmlns:a16="http://schemas.microsoft.com/office/drawing/2014/main" xmlns="" val="4278185698"/>
                    </a:ext>
                  </a:extLst>
                </a:gridCol>
                <a:gridCol w="937688">
                  <a:extLst>
                    <a:ext uri="{9D8B030D-6E8A-4147-A177-3AD203B41FA5}">
                      <a16:colId xmlns:a16="http://schemas.microsoft.com/office/drawing/2014/main" xmlns="" val="3299473125"/>
                    </a:ext>
                  </a:extLst>
                </a:gridCol>
                <a:gridCol w="849331">
                  <a:extLst>
                    <a:ext uri="{9D8B030D-6E8A-4147-A177-3AD203B41FA5}">
                      <a16:colId xmlns:a16="http://schemas.microsoft.com/office/drawing/2014/main" xmlns="" val="3270158790"/>
                    </a:ext>
                  </a:extLst>
                </a:gridCol>
              </a:tblGrid>
              <a:tr h="292964">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Reference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extLst>
                  <a:ext uri="{0D108BD9-81ED-4DB2-BD59-A6C34878D82A}">
                    <a16:rowId xmlns:a16="http://schemas.microsoft.com/office/drawing/2014/main" xmlns="" val="2524949380"/>
                  </a:ext>
                </a:extLst>
              </a:tr>
              <a:tr h="277428">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Prediction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78728474"/>
                  </a:ext>
                </a:extLst>
              </a:tr>
              <a:tr h="277428">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40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78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615728609"/>
                  </a:ext>
                </a:extLst>
              </a:tr>
              <a:tr h="277428">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56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038150552"/>
                  </a:ext>
                </a:extLst>
              </a:tr>
            </a:tbl>
          </a:graphicData>
        </a:graphic>
      </p:graphicFrame>
      <p:sp>
        <p:nvSpPr>
          <p:cNvPr id="5" name="Rectangle 4">
            <a:extLst>
              <a:ext uri="{FF2B5EF4-FFF2-40B4-BE49-F238E27FC236}">
                <a16:creationId xmlns:a16="http://schemas.microsoft.com/office/drawing/2014/main" xmlns="" id="{F821FB6F-12FF-4A49-97DE-24884640384A}"/>
              </a:ext>
            </a:extLst>
          </p:cNvPr>
          <p:cNvSpPr/>
          <p:nvPr/>
        </p:nvSpPr>
        <p:spPr>
          <a:xfrm>
            <a:off x="4133297" y="1287264"/>
            <a:ext cx="6937160" cy="966803"/>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In the above confusion matrix, out of 175 observations there 40 out of 41 observations and 54 out of 134 observations are correctly classified.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xmlns="" id="{EE80A9F3-976A-447A-99DF-FFD76C2A46D7}"/>
              </a:ext>
            </a:extLst>
          </p:cNvPr>
          <p:cNvGraphicFramePr>
            <a:graphicFrameLocks noGrp="1"/>
          </p:cNvGraphicFramePr>
          <p:nvPr>
            <p:extLst>
              <p:ext uri="{D42A27DB-BD31-4B8C-83A1-F6EECF244321}">
                <p14:modId xmlns:p14="http://schemas.microsoft.com/office/powerpoint/2010/main" xmlns="" val="1731449728"/>
              </p:ext>
            </p:extLst>
          </p:nvPr>
        </p:nvGraphicFramePr>
        <p:xfrm>
          <a:off x="949913" y="2583402"/>
          <a:ext cx="3693108" cy="3719745"/>
        </p:xfrm>
        <a:graphic>
          <a:graphicData uri="http://schemas.openxmlformats.org/drawingml/2006/table">
            <a:tbl>
              <a:tblPr firstRow="1" firstCol="1" bandRow="1">
                <a:tableStyleId>{5C22544A-7EE6-4342-B048-85BDC9FD1C3A}</a:tableStyleId>
              </a:tblPr>
              <a:tblGrid>
                <a:gridCol w="2276296">
                  <a:extLst>
                    <a:ext uri="{9D8B030D-6E8A-4147-A177-3AD203B41FA5}">
                      <a16:colId xmlns:a16="http://schemas.microsoft.com/office/drawing/2014/main" xmlns="" val="2033513684"/>
                    </a:ext>
                  </a:extLst>
                </a:gridCol>
                <a:gridCol w="1416812">
                  <a:extLst>
                    <a:ext uri="{9D8B030D-6E8A-4147-A177-3AD203B41FA5}">
                      <a16:colId xmlns:a16="http://schemas.microsoft.com/office/drawing/2014/main" xmlns="" val="2442672827"/>
                    </a:ext>
                  </a:extLst>
                </a:gridCol>
              </a:tblGrid>
              <a:tr h="247983">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Accuracy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0.5486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77382540"/>
                  </a:ext>
                </a:extLst>
              </a:tr>
              <a:tr h="247983">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95% CI</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(0.4712, 0.6240)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85540759"/>
                  </a:ext>
                </a:extLst>
              </a:tr>
              <a:tr h="247983">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No Information Rate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0.7657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053795353"/>
                  </a:ext>
                </a:extLst>
              </a:tr>
              <a:tr h="24798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P-Value [Acc &gt; NIR]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128461464"/>
                  </a:ext>
                </a:extLst>
              </a:tr>
              <a:tr h="24798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Kappa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0.2284</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758126541"/>
                  </a:ext>
                </a:extLst>
              </a:tr>
              <a:tr h="24798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Mcnemar’s Test P-Value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&lt;2e-16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21430818"/>
                  </a:ext>
                </a:extLst>
              </a:tr>
              <a:tr h="24798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Sensitivity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0.9756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682525913"/>
                  </a:ext>
                </a:extLst>
              </a:tr>
              <a:tr h="24798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Specificity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0.4179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447977397"/>
                  </a:ext>
                </a:extLst>
              </a:tr>
              <a:tr h="24798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Pos Pred 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0.3333</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955002119"/>
                  </a:ext>
                </a:extLst>
              </a:tr>
              <a:tr h="24798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Neg Pred 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0.9820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691420115"/>
                  </a:ext>
                </a:extLst>
              </a:tr>
              <a:tr h="24798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Prevalence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0.2343</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905000593"/>
                  </a:ext>
                </a:extLst>
              </a:tr>
              <a:tr h="24798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Detection Rate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0.2246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61860387"/>
                  </a:ext>
                </a:extLst>
              </a:tr>
              <a:tr h="24798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Detection Prevalence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0.6867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484710960"/>
                  </a:ext>
                </a:extLst>
              </a:tr>
              <a:tr h="24798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Balanced Accuracy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0.6934</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257442424"/>
                  </a:ext>
                </a:extLst>
              </a:tr>
              <a:tr h="247983">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‘Positive’ Class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416125386"/>
                  </a:ext>
                </a:extLst>
              </a:tr>
            </a:tbl>
          </a:graphicData>
        </a:graphic>
      </p:graphicFrame>
      <p:sp>
        <p:nvSpPr>
          <p:cNvPr id="7" name="Rectangle 6">
            <a:extLst>
              <a:ext uri="{FF2B5EF4-FFF2-40B4-BE49-F238E27FC236}">
                <a16:creationId xmlns:a16="http://schemas.microsoft.com/office/drawing/2014/main" xmlns="" id="{B84FCD1B-2B37-41EA-B6F0-A11F64CDB860}"/>
              </a:ext>
            </a:extLst>
          </p:cNvPr>
          <p:cNvSpPr/>
          <p:nvPr/>
        </p:nvSpPr>
        <p:spPr>
          <a:xfrm>
            <a:off x="4767309" y="2565644"/>
            <a:ext cx="6715958" cy="3085739"/>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From the above table,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latin typeface="Times New Roman" panose="02020603050405020304" pitchFamily="18" charset="0"/>
                <a:ea typeface="Times New Roman" panose="02020603050405020304" pitchFamily="18" charset="0"/>
                <a:cs typeface="Times New Roman" panose="02020603050405020304" pitchFamily="18" charset="0"/>
              </a:rPr>
              <a:t>i</a:t>
            </a:r>
            <a:r>
              <a:rPr lang="en-IN" dirty="0">
                <a:latin typeface="Times New Roman" panose="02020603050405020304" pitchFamily="18" charset="0"/>
                <a:ea typeface="Times New Roman" panose="02020603050405020304" pitchFamily="18" charset="0"/>
                <a:cs typeface="Times New Roman" panose="02020603050405020304" pitchFamily="18" charset="0"/>
              </a:rPr>
              <a:t>) We see that the accuracy of this model is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54.86</a:t>
            </a:r>
            <a:r>
              <a:rPr lang="en-IN" dirty="0">
                <a:latin typeface="Times New Roman" panose="02020603050405020304" pitchFamily="18" charset="0"/>
                <a:ea typeface="Times New Roman" panose="02020603050405020304" pitchFamily="18" charset="0"/>
                <a:cs typeface="Times New Roman" panose="02020603050405020304" pitchFamily="18" charset="0"/>
              </a:rPr>
              <a:t>% and it may varies between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(0.4712, 0.6240).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 Kappa value =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0.2284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means this model fair(means we may use this model for future prediction).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iii) Here Sensitivity is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0.9756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that indicates proportion of non liver patients that were correctly classified to the total no. of non liver patients.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iv) Here specificity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0.4179</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that indicates proportion of  liver patients that were correctly classified to the total no. of liver patients.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xmlns="" id="{85402200-A860-457A-B244-D8CF1C2A8CDD}"/>
              </a:ext>
            </a:extLst>
          </p:cNvPr>
          <p:cNvSpPr>
            <a:spLocks noGrp="1"/>
          </p:cNvSpPr>
          <p:nvPr>
            <p:ph type="sldNum" sz="quarter" idx="12"/>
          </p:nvPr>
        </p:nvSpPr>
        <p:spPr>
          <a:xfrm>
            <a:off x="8610600" y="497070"/>
            <a:ext cx="2743200" cy="365125"/>
          </a:xfrm>
        </p:spPr>
        <p:txBody>
          <a:bodyPr/>
          <a:lstStyle/>
          <a:p>
            <a:fld id="{D57F1E4F-1CFF-5643-939E-217C01CDF565}" type="slidenum">
              <a:rPr lang="en-US" sz="2000" b="1" smtClean="0"/>
              <a:pPr/>
              <a:t>15</a:t>
            </a:fld>
            <a:endParaRPr lang="en-US" sz="2000" b="1" dirty="0"/>
          </a:p>
        </p:txBody>
      </p:sp>
    </p:spTree>
    <p:extLst>
      <p:ext uri="{BB962C8B-B14F-4D97-AF65-F5344CB8AC3E}">
        <p14:creationId xmlns:p14="http://schemas.microsoft.com/office/powerpoint/2010/main" xmlns="" val="3262643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18995E8-2A53-467E-8540-B49CDDFB86F1}"/>
              </a:ext>
            </a:extLst>
          </p:cNvPr>
          <p:cNvPicPr/>
          <p:nvPr/>
        </p:nvPicPr>
        <p:blipFill>
          <a:blip r:embed="rId2"/>
          <a:stretch>
            <a:fillRect/>
          </a:stretch>
        </p:blipFill>
        <p:spPr>
          <a:xfrm>
            <a:off x="939802" y="874271"/>
            <a:ext cx="4679763" cy="3458210"/>
          </a:xfrm>
          <a:prstGeom prst="rect">
            <a:avLst/>
          </a:prstGeom>
        </p:spPr>
      </p:pic>
      <p:sp>
        <p:nvSpPr>
          <p:cNvPr id="3" name="Rectangle 2">
            <a:extLst>
              <a:ext uri="{FF2B5EF4-FFF2-40B4-BE49-F238E27FC236}">
                <a16:creationId xmlns:a16="http://schemas.microsoft.com/office/drawing/2014/main" xmlns="" id="{59FD5BE2-A561-4A70-B0E1-8FC2FCB0A803}"/>
              </a:ext>
            </a:extLst>
          </p:cNvPr>
          <p:cNvSpPr/>
          <p:nvPr/>
        </p:nvSpPr>
        <p:spPr>
          <a:xfrm>
            <a:off x="948253" y="498755"/>
            <a:ext cx="3984792" cy="468077"/>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ROC plot of both models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5E17C639-64A6-4120-A4AC-2F5CA9C6A21F}"/>
              </a:ext>
            </a:extLst>
          </p:cNvPr>
          <p:cNvPicPr/>
          <p:nvPr/>
        </p:nvPicPr>
        <p:blipFill>
          <a:blip r:embed="rId3"/>
          <a:stretch>
            <a:fillRect/>
          </a:stretch>
        </p:blipFill>
        <p:spPr>
          <a:xfrm>
            <a:off x="5982328" y="874270"/>
            <a:ext cx="5025983" cy="3458210"/>
          </a:xfrm>
          <a:prstGeom prst="rect">
            <a:avLst/>
          </a:prstGeom>
        </p:spPr>
      </p:pic>
      <p:sp>
        <p:nvSpPr>
          <p:cNvPr id="5" name="Rectangle 4">
            <a:extLst>
              <a:ext uri="{FF2B5EF4-FFF2-40B4-BE49-F238E27FC236}">
                <a16:creationId xmlns:a16="http://schemas.microsoft.com/office/drawing/2014/main" xmlns="" id="{E779CFCD-1999-47E3-BF51-DF77FDA224DE}"/>
              </a:ext>
            </a:extLst>
          </p:cNvPr>
          <p:cNvSpPr/>
          <p:nvPr/>
        </p:nvSpPr>
        <p:spPr>
          <a:xfrm>
            <a:off x="938041" y="4451697"/>
            <a:ext cx="3995004" cy="369332"/>
          </a:xfrm>
          <a:prstGeom prst="rect">
            <a:avLst/>
          </a:prstGeom>
        </p:spPr>
        <p:txBody>
          <a:bodyPr wrap="square">
            <a:spAutoFit/>
          </a:bodyPr>
          <a:lstStyle/>
          <a:p>
            <a:r>
              <a:rPr lang="en-IN" dirty="0">
                <a:solidFill>
                  <a:srgbClr val="000000"/>
                </a:solidFill>
                <a:latin typeface="Times New Roman" panose="02020603050405020304" pitchFamily="18" charset="0"/>
                <a:ea typeface="Times New Roman" panose="02020603050405020304" pitchFamily="18" charset="0"/>
              </a:rPr>
              <a:t>AUC of model 1  =  0.6892</a:t>
            </a:r>
            <a:endParaRPr lang="en-IN" dirty="0"/>
          </a:p>
        </p:txBody>
      </p:sp>
      <p:sp>
        <p:nvSpPr>
          <p:cNvPr id="6" name="Rectangle 5">
            <a:extLst>
              <a:ext uri="{FF2B5EF4-FFF2-40B4-BE49-F238E27FC236}">
                <a16:creationId xmlns:a16="http://schemas.microsoft.com/office/drawing/2014/main" xmlns="" id="{0EB1340C-F11B-4642-878F-C250485E369B}"/>
              </a:ext>
            </a:extLst>
          </p:cNvPr>
          <p:cNvSpPr/>
          <p:nvPr/>
        </p:nvSpPr>
        <p:spPr>
          <a:xfrm>
            <a:off x="6095977" y="4451697"/>
            <a:ext cx="3995004" cy="369332"/>
          </a:xfrm>
          <a:prstGeom prst="rect">
            <a:avLst/>
          </a:prstGeom>
        </p:spPr>
        <p:txBody>
          <a:bodyPr wrap="square">
            <a:spAutoFit/>
          </a:bodyPr>
          <a:lstStyle/>
          <a:p>
            <a:r>
              <a:rPr lang="en-IN" dirty="0">
                <a:solidFill>
                  <a:srgbClr val="000000"/>
                </a:solidFill>
                <a:latin typeface="Times New Roman" panose="02020603050405020304" pitchFamily="18" charset="0"/>
                <a:ea typeface="Times New Roman" panose="02020603050405020304" pitchFamily="18" charset="0"/>
              </a:rPr>
              <a:t>AUC of model 2  =  0.6893</a:t>
            </a:r>
            <a:endParaRPr lang="en-IN" dirty="0"/>
          </a:p>
        </p:txBody>
      </p:sp>
      <p:sp>
        <p:nvSpPr>
          <p:cNvPr id="7" name="Rectangle 6">
            <a:extLst>
              <a:ext uri="{FF2B5EF4-FFF2-40B4-BE49-F238E27FC236}">
                <a16:creationId xmlns:a16="http://schemas.microsoft.com/office/drawing/2014/main" xmlns="" id="{84416CE9-58D2-433E-A674-AEED4EA3A9A8}"/>
              </a:ext>
            </a:extLst>
          </p:cNvPr>
          <p:cNvSpPr/>
          <p:nvPr/>
        </p:nvSpPr>
        <p:spPr>
          <a:xfrm>
            <a:off x="899603" y="4895290"/>
            <a:ext cx="10215240" cy="966803"/>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the above plot, we see that curve of the graph slightly straight to the top left corner indicating that true positive rate is not too high and false positive rate is not too low. And AUC of both curve are nearly same.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xmlns="" id="{78BBF4CB-BCC3-4ED2-9BA5-D90DE07239DE}"/>
              </a:ext>
            </a:extLst>
          </p:cNvPr>
          <p:cNvSpPr>
            <a:spLocks noGrp="1"/>
          </p:cNvSpPr>
          <p:nvPr>
            <p:ph type="sldNum" sz="quarter" idx="12"/>
          </p:nvPr>
        </p:nvSpPr>
        <p:spPr>
          <a:xfrm>
            <a:off x="8610600" y="497068"/>
            <a:ext cx="2743200" cy="365125"/>
          </a:xfrm>
        </p:spPr>
        <p:txBody>
          <a:bodyPr/>
          <a:lstStyle/>
          <a:p>
            <a:fld id="{D57F1E4F-1CFF-5643-939E-217C01CDF565}" type="slidenum">
              <a:rPr lang="en-US" sz="2000" b="1" smtClean="0"/>
              <a:pPr/>
              <a:t>16</a:t>
            </a:fld>
            <a:endParaRPr lang="en-US" sz="2000" b="1" dirty="0"/>
          </a:p>
        </p:txBody>
      </p:sp>
    </p:spTree>
    <p:extLst>
      <p:ext uri="{BB962C8B-B14F-4D97-AF65-F5344CB8AC3E}">
        <p14:creationId xmlns:p14="http://schemas.microsoft.com/office/powerpoint/2010/main" xmlns="" val="40412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6AB458-EAD3-4DF2-BFBB-FD923EF090C7}"/>
              </a:ext>
            </a:extLst>
          </p:cNvPr>
          <p:cNvSpPr>
            <a:spLocks noGrp="1"/>
          </p:cNvSpPr>
          <p:nvPr>
            <p:ph type="title"/>
          </p:nvPr>
        </p:nvSpPr>
        <p:spPr>
          <a:xfrm>
            <a:off x="838200" y="365125"/>
            <a:ext cx="10515600" cy="540397"/>
          </a:xfrm>
        </p:spPr>
        <p:txBody>
          <a:bodyPr>
            <a:noAutofit/>
          </a:bodyPr>
          <a:lstStyle/>
          <a:p>
            <a:r>
              <a:rPr lang="en-IN" sz="3600" b="1" dirty="0">
                <a:latin typeface="Times New Roman" panose="02020603050405020304" pitchFamily="18" charset="0"/>
                <a:cs typeface="Times New Roman" panose="02020603050405020304" pitchFamily="18" charset="0"/>
              </a:rPr>
              <a:t>3) Random Forest</a:t>
            </a:r>
            <a:endParaRPr lang="en-IN" sz="36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F922FCAA-6FDD-4654-918C-7B035A9C40D4}"/>
              </a:ext>
            </a:extLst>
          </p:cNvPr>
          <p:cNvGraphicFramePr>
            <a:graphicFrameLocks noGrp="1"/>
          </p:cNvGraphicFramePr>
          <p:nvPr>
            <p:ph idx="1"/>
            <p:extLst>
              <p:ext uri="{D42A27DB-BD31-4B8C-83A1-F6EECF244321}">
                <p14:modId xmlns:p14="http://schemas.microsoft.com/office/powerpoint/2010/main" xmlns="" val="988643160"/>
              </p:ext>
            </p:extLst>
          </p:nvPr>
        </p:nvGraphicFramePr>
        <p:xfrm>
          <a:off x="963675" y="1546203"/>
          <a:ext cx="3304540" cy="4489946"/>
        </p:xfrm>
        <a:graphic>
          <a:graphicData uri="http://schemas.openxmlformats.org/drawingml/2006/table">
            <a:tbl>
              <a:tblPr firstRow="1" firstCol="1" bandRow="1">
                <a:tableStyleId>{5C22544A-7EE6-4342-B048-85BDC9FD1C3A}</a:tableStyleId>
              </a:tblPr>
              <a:tblGrid>
                <a:gridCol w="1761490">
                  <a:extLst>
                    <a:ext uri="{9D8B030D-6E8A-4147-A177-3AD203B41FA5}">
                      <a16:colId xmlns:a16="http://schemas.microsoft.com/office/drawing/2014/main" xmlns="" val="1845201684"/>
                    </a:ext>
                  </a:extLst>
                </a:gridCol>
                <a:gridCol w="1543050">
                  <a:extLst>
                    <a:ext uri="{9D8B030D-6E8A-4147-A177-3AD203B41FA5}">
                      <a16:colId xmlns:a16="http://schemas.microsoft.com/office/drawing/2014/main" xmlns="" val="2568834641"/>
                    </a:ext>
                  </a:extLst>
                </a:gridCol>
              </a:tblGrid>
              <a:tr h="344626">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Sensitivity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0.897436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623684336"/>
                  </a:ext>
                </a:extLst>
              </a:tr>
              <a:tr h="344626">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Specificity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0.31579</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811701120"/>
                  </a:ext>
                </a:extLst>
              </a:tr>
              <a:tr h="344626">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Pos Pred Value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0.729167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455665508"/>
                  </a:ext>
                </a:extLst>
              </a:tr>
              <a:tr h="344626">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Neg Pred Value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657763534"/>
                  </a:ext>
                </a:extLst>
              </a:tr>
              <a:tr h="344626">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Precision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0.729167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81519538"/>
                  </a:ext>
                </a:extLst>
              </a:tr>
              <a:tr h="344626">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Recall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0.897436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952735649"/>
                  </a:ext>
                </a:extLst>
              </a:tr>
              <a:tr h="344626">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F1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0.804598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305207923"/>
                  </a:ext>
                </a:extLst>
              </a:tr>
              <a:tr h="344626">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Prevalence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0.672414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25294446"/>
                  </a:ext>
                </a:extLst>
              </a:tr>
              <a:tr h="344626">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Detection Rate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0.603448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907151169"/>
                  </a:ext>
                </a:extLst>
              </a:tr>
              <a:tr h="344626">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Detection Prevalence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0.827586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633855197"/>
                  </a:ext>
                </a:extLst>
              </a:tr>
              <a:tr h="344626">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Balanced Accuracy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0.606613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487010838"/>
                  </a:ext>
                </a:extLst>
              </a:tr>
              <a:tr h="344626">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Accuracy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0.706897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82558786"/>
                  </a:ext>
                </a:extLst>
              </a:tr>
            </a:tbl>
          </a:graphicData>
        </a:graphic>
      </p:graphicFrame>
      <p:sp>
        <p:nvSpPr>
          <p:cNvPr id="5" name="Rectangle 4">
            <a:extLst>
              <a:ext uri="{FF2B5EF4-FFF2-40B4-BE49-F238E27FC236}">
                <a16:creationId xmlns:a16="http://schemas.microsoft.com/office/drawing/2014/main" xmlns="" id="{CEC9F56E-9EFE-4F4D-ABDF-990338FFCF8D}"/>
              </a:ext>
            </a:extLst>
          </p:cNvPr>
          <p:cNvSpPr/>
          <p:nvPr/>
        </p:nvSpPr>
        <p:spPr>
          <a:xfrm>
            <a:off x="4424038" y="1585330"/>
            <a:ext cx="6229166" cy="3634072"/>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From the above table,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latin typeface="Times New Roman" panose="02020603050405020304" pitchFamily="18" charset="0"/>
                <a:ea typeface="Times New Roman" panose="02020603050405020304" pitchFamily="18" charset="0"/>
                <a:cs typeface="Times New Roman" panose="02020603050405020304" pitchFamily="18" charset="0"/>
              </a:rPr>
              <a:t>i</a:t>
            </a:r>
            <a:r>
              <a:rPr lang="en-IN" dirty="0">
                <a:latin typeface="Times New Roman" panose="02020603050405020304" pitchFamily="18" charset="0"/>
                <a:ea typeface="Times New Roman" panose="02020603050405020304" pitchFamily="18" charset="0"/>
                <a:cs typeface="Times New Roman" panose="02020603050405020304" pitchFamily="18" charset="0"/>
              </a:rPr>
              <a:t>) We see that the accuracy of this model is 70.69%</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 Precision is 0.7291 that indicates proportion of non liver patients that is correctly classified to the total no. of non liver predicted samples.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iii) Here Sensitivity(Recall) is 0.8537 that indicates proportion of non liver patients that were correctly classified to the total no. of non liver patients.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iv) Here specificity 0.3158 that indicates proportion of  liver patients that were correctly classified to the total no. of liver patients.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xmlns="" id="{9346EA54-81C2-4433-9437-9255F6DC1C91}"/>
              </a:ext>
            </a:extLst>
          </p:cNvPr>
          <p:cNvSpPr/>
          <p:nvPr/>
        </p:nvSpPr>
        <p:spPr>
          <a:xfrm>
            <a:off x="939827" y="953892"/>
            <a:ext cx="4031668" cy="46166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Statistics of Random Forest</a:t>
            </a:r>
          </a:p>
        </p:txBody>
      </p:sp>
      <p:sp>
        <p:nvSpPr>
          <p:cNvPr id="3" name="Slide Number Placeholder 2">
            <a:extLst>
              <a:ext uri="{FF2B5EF4-FFF2-40B4-BE49-F238E27FC236}">
                <a16:creationId xmlns:a16="http://schemas.microsoft.com/office/drawing/2014/main" xmlns="" id="{7A972E30-E5EF-403C-A969-28CA86B7F5A3}"/>
              </a:ext>
            </a:extLst>
          </p:cNvPr>
          <p:cNvSpPr>
            <a:spLocks noGrp="1"/>
          </p:cNvSpPr>
          <p:nvPr>
            <p:ph type="sldNum" sz="quarter" idx="12"/>
          </p:nvPr>
        </p:nvSpPr>
        <p:spPr>
          <a:xfrm>
            <a:off x="8610600" y="497074"/>
            <a:ext cx="2743200" cy="365125"/>
          </a:xfrm>
        </p:spPr>
        <p:txBody>
          <a:bodyPr/>
          <a:lstStyle/>
          <a:p>
            <a:fld id="{D57F1E4F-1CFF-5643-939E-217C01CDF565}" type="slidenum">
              <a:rPr lang="en-US" sz="2000" b="1" smtClean="0"/>
              <a:pPr/>
              <a:t>17</a:t>
            </a:fld>
            <a:endParaRPr lang="en-US" sz="2000" b="1" dirty="0"/>
          </a:p>
        </p:txBody>
      </p:sp>
    </p:spTree>
    <p:extLst>
      <p:ext uri="{BB962C8B-B14F-4D97-AF65-F5344CB8AC3E}">
        <p14:creationId xmlns:p14="http://schemas.microsoft.com/office/powerpoint/2010/main" xmlns="" val="233651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F0C018-DC9E-4961-9600-2D30DD606122}"/>
              </a:ext>
            </a:extLst>
          </p:cNvPr>
          <p:cNvSpPr>
            <a:spLocks noGrp="1"/>
          </p:cNvSpPr>
          <p:nvPr>
            <p:ph type="title"/>
          </p:nvPr>
        </p:nvSpPr>
        <p:spPr>
          <a:xfrm>
            <a:off x="838200" y="365125"/>
            <a:ext cx="10515600" cy="655807"/>
          </a:xfrm>
        </p:spPr>
        <p:txBody>
          <a:bodyPr>
            <a:normAutofit/>
          </a:bodyPr>
          <a:lstStyle/>
          <a:p>
            <a:r>
              <a:rPr lang="en-IN" sz="3600" b="1" dirty="0">
                <a:latin typeface="Times New Roman" panose="02020603050405020304" pitchFamily="18" charset="0"/>
                <a:cs typeface="Times New Roman" panose="02020603050405020304" pitchFamily="18" charset="0"/>
              </a:rPr>
              <a:t>4) Decision Tree</a:t>
            </a:r>
            <a:endParaRPr lang="en-IN" sz="3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A8E75979-BB25-4EDC-A210-66E096693557}"/>
              </a:ext>
            </a:extLst>
          </p:cNvPr>
          <p:cNvPicPr>
            <a:picLocks noGrp="1"/>
          </p:cNvPicPr>
          <p:nvPr>
            <p:ph idx="1"/>
          </p:nvPr>
        </p:nvPicPr>
        <p:blipFill>
          <a:blip r:embed="rId2"/>
          <a:stretch>
            <a:fillRect/>
          </a:stretch>
        </p:blipFill>
        <p:spPr>
          <a:xfrm>
            <a:off x="976543" y="1020932"/>
            <a:ext cx="10076155" cy="5273335"/>
          </a:xfrm>
          <a:prstGeom prst="rect">
            <a:avLst/>
          </a:prstGeom>
        </p:spPr>
      </p:pic>
      <p:sp>
        <p:nvSpPr>
          <p:cNvPr id="3" name="Slide Number Placeholder 2">
            <a:extLst>
              <a:ext uri="{FF2B5EF4-FFF2-40B4-BE49-F238E27FC236}">
                <a16:creationId xmlns:a16="http://schemas.microsoft.com/office/drawing/2014/main" xmlns="" id="{DE7A309B-4C71-430D-92E4-5C4A2F3F961A}"/>
              </a:ext>
            </a:extLst>
          </p:cNvPr>
          <p:cNvSpPr>
            <a:spLocks noGrp="1"/>
          </p:cNvSpPr>
          <p:nvPr>
            <p:ph type="sldNum" sz="quarter" idx="12"/>
          </p:nvPr>
        </p:nvSpPr>
        <p:spPr>
          <a:xfrm>
            <a:off x="8610600" y="497133"/>
            <a:ext cx="2743200" cy="391696"/>
          </a:xfrm>
        </p:spPr>
        <p:txBody>
          <a:bodyPr/>
          <a:lstStyle/>
          <a:p>
            <a:fld id="{D57F1E4F-1CFF-5643-939E-217C01CDF565}" type="slidenum">
              <a:rPr lang="en-US" sz="2000" b="1" smtClean="0"/>
              <a:pPr/>
              <a:t>18</a:t>
            </a:fld>
            <a:endParaRPr lang="en-US" sz="2000" b="1" dirty="0"/>
          </a:p>
        </p:txBody>
      </p:sp>
    </p:spTree>
    <p:extLst>
      <p:ext uri="{BB962C8B-B14F-4D97-AF65-F5344CB8AC3E}">
        <p14:creationId xmlns:p14="http://schemas.microsoft.com/office/powerpoint/2010/main" xmlns="" val="914607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478ACB-9A88-4F3B-9A81-00124C2C6DF6}"/>
              </a:ext>
            </a:extLst>
          </p:cNvPr>
          <p:cNvSpPr>
            <a:spLocks noGrp="1"/>
          </p:cNvSpPr>
          <p:nvPr>
            <p:ph type="title"/>
          </p:nvPr>
        </p:nvSpPr>
        <p:spPr>
          <a:xfrm>
            <a:off x="838200" y="365126"/>
            <a:ext cx="10515600" cy="788972"/>
          </a:xfrm>
        </p:spPr>
        <p:txBody>
          <a:bodyPr>
            <a:normAutofit/>
          </a:bodyPr>
          <a:lstStyle/>
          <a:p>
            <a:r>
              <a:rPr lang="en-IN" sz="3600" b="1" dirty="0">
                <a:latin typeface="Times New Roman" panose="02020603050405020304" pitchFamily="18" charset="0"/>
                <a:cs typeface="Times New Roman" panose="02020603050405020304" pitchFamily="18" charset="0"/>
              </a:rPr>
              <a:t>Statistics of decision tree</a:t>
            </a:r>
          </a:p>
        </p:txBody>
      </p:sp>
      <p:graphicFrame>
        <p:nvGraphicFramePr>
          <p:cNvPr id="4" name="Content Placeholder 3">
            <a:extLst>
              <a:ext uri="{FF2B5EF4-FFF2-40B4-BE49-F238E27FC236}">
                <a16:creationId xmlns:a16="http://schemas.microsoft.com/office/drawing/2014/main" xmlns="" id="{0F4AB89B-7E3F-41A9-BA7A-073D8247D13C}"/>
              </a:ext>
            </a:extLst>
          </p:cNvPr>
          <p:cNvGraphicFramePr>
            <a:graphicFrameLocks noGrp="1"/>
          </p:cNvGraphicFramePr>
          <p:nvPr>
            <p:ph idx="1"/>
            <p:extLst>
              <p:ext uri="{D42A27DB-BD31-4B8C-83A1-F6EECF244321}">
                <p14:modId xmlns:p14="http://schemas.microsoft.com/office/powerpoint/2010/main" xmlns="" val="71424910"/>
              </p:ext>
            </p:extLst>
          </p:nvPr>
        </p:nvGraphicFramePr>
        <p:xfrm>
          <a:off x="834544" y="1154098"/>
          <a:ext cx="3110101" cy="4108958"/>
        </p:xfrm>
        <a:graphic>
          <a:graphicData uri="http://schemas.openxmlformats.org/drawingml/2006/table">
            <a:tbl>
              <a:tblPr firstRow="1" firstCol="1" bandRow="1">
                <a:tableStyleId>{5C22544A-7EE6-4342-B048-85BDC9FD1C3A}</a:tableStyleId>
              </a:tblPr>
              <a:tblGrid>
                <a:gridCol w="1848281">
                  <a:extLst>
                    <a:ext uri="{9D8B030D-6E8A-4147-A177-3AD203B41FA5}">
                      <a16:colId xmlns:a16="http://schemas.microsoft.com/office/drawing/2014/main" xmlns="" val="13248337"/>
                    </a:ext>
                  </a:extLst>
                </a:gridCol>
                <a:gridCol w="1261820">
                  <a:extLst>
                    <a:ext uri="{9D8B030D-6E8A-4147-A177-3AD203B41FA5}">
                      <a16:colId xmlns:a16="http://schemas.microsoft.com/office/drawing/2014/main" xmlns="" val="2711181845"/>
                    </a:ext>
                  </a:extLst>
                </a:gridCol>
              </a:tblGrid>
              <a:tr h="228188">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Sensitivity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122156384"/>
                  </a:ext>
                </a:extLst>
              </a:tr>
              <a:tr h="237033">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Specificity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818960966"/>
                  </a:ext>
                </a:extLst>
              </a:tr>
              <a:tr h="237033">
                <a:tc>
                  <a:txBody>
                    <a:bodyPr/>
                    <a:lstStyle/>
                    <a:p>
                      <a:pPr algn="just">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Pos</a:t>
                      </a:r>
                      <a:r>
                        <a:rPr lang="en-IN" sz="180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Pred</a:t>
                      </a:r>
                      <a:r>
                        <a:rPr lang="en-IN" sz="1800" dirty="0">
                          <a:effectLst/>
                          <a:latin typeface="Times New Roman" panose="02020603050405020304" pitchFamily="18" charset="0"/>
                          <a:cs typeface="Times New Roman" panose="02020603050405020304" pitchFamily="18" charset="0"/>
                        </a:rPr>
                        <a:t> Value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0.672414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927193417"/>
                  </a:ext>
                </a:extLst>
              </a:tr>
              <a:tr h="237033">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Neg </a:t>
                      </a:r>
                      <a:r>
                        <a:rPr lang="en-IN" sz="1800" dirty="0" err="1">
                          <a:effectLst/>
                          <a:latin typeface="Times New Roman" panose="02020603050405020304" pitchFamily="18" charset="0"/>
                          <a:cs typeface="Times New Roman" panose="02020603050405020304" pitchFamily="18" charset="0"/>
                        </a:rPr>
                        <a:t>Pred</a:t>
                      </a:r>
                      <a:r>
                        <a:rPr lang="en-IN" sz="1800" dirty="0">
                          <a:effectLst/>
                          <a:latin typeface="Times New Roman" panose="02020603050405020304" pitchFamily="18" charset="0"/>
                          <a:cs typeface="Times New Roman" panose="02020603050405020304" pitchFamily="18" charset="0"/>
                        </a:rPr>
                        <a:t> Value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1800" dirty="0" err="1">
                          <a:effectLst/>
                          <a:latin typeface="Times New Roman" panose="02020603050405020304" pitchFamily="18" charset="0"/>
                          <a:cs typeface="Times New Roman" panose="02020603050405020304" pitchFamily="18" charset="0"/>
                        </a:rPr>
                        <a:t>NaN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310690"/>
                  </a:ext>
                </a:extLst>
              </a:tr>
              <a:tr h="237033">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Precision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0.672414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824362315"/>
                  </a:ext>
                </a:extLst>
              </a:tr>
              <a:tr h="237033">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Recall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26054511"/>
                  </a:ext>
                </a:extLst>
              </a:tr>
              <a:tr h="237033">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F1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0.804124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227307345"/>
                  </a:ext>
                </a:extLst>
              </a:tr>
              <a:tr h="237033">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Prevalence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0.672414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428451592"/>
                  </a:ext>
                </a:extLst>
              </a:tr>
              <a:tr h="237033">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Detection Rate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0.672414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70356116"/>
                  </a:ext>
                </a:extLst>
              </a:tr>
              <a:tr h="237033">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Detection Prevalence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347129296"/>
                  </a:ext>
                </a:extLst>
              </a:tr>
              <a:tr h="237033">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Balanced Accuracy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4556964"/>
                  </a:ext>
                </a:extLst>
              </a:tr>
              <a:tr h="237033">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Accuracy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800" dirty="0">
                          <a:effectLst/>
                          <a:latin typeface="Times New Roman" panose="02020603050405020304" pitchFamily="18" charset="0"/>
                          <a:cs typeface="Times New Roman" panose="02020603050405020304" pitchFamily="18" charset="0"/>
                        </a:rPr>
                        <a:t>0.672414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630750821"/>
                  </a:ext>
                </a:extLst>
              </a:tr>
            </a:tbl>
          </a:graphicData>
        </a:graphic>
      </p:graphicFrame>
      <p:sp>
        <p:nvSpPr>
          <p:cNvPr id="5" name="Rectangle 4">
            <a:extLst>
              <a:ext uri="{FF2B5EF4-FFF2-40B4-BE49-F238E27FC236}">
                <a16:creationId xmlns:a16="http://schemas.microsoft.com/office/drawing/2014/main" xmlns="" id="{F916F8DA-F810-4083-957D-F4A848A410BB}"/>
              </a:ext>
            </a:extLst>
          </p:cNvPr>
          <p:cNvSpPr/>
          <p:nvPr/>
        </p:nvSpPr>
        <p:spPr>
          <a:xfrm>
            <a:off x="4015666" y="1082704"/>
            <a:ext cx="6770703" cy="2448619"/>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From the above table,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Precision is 0.6724 that indicates proportion of non liver patients that is correctly classified to the total no. of non liver predicted samples.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 Here Sensitivity(Recall) is 1 that indicates proportion of non liver patients that were correctly classified to the total no. of non liver patients.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iii) Here specificity 0 that indicates proportion of  liver patients that were correctly classified to the total no. of liver patients.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CC158B3E-56A7-4773-A492-B263C03CB72C}"/>
              </a:ext>
            </a:extLst>
          </p:cNvPr>
          <p:cNvSpPr>
            <a:spLocks noGrp="1"/>
          </p:cNvSpPr>
          <p:nvPr>
            <p:ph type="sldNum" sz="quarter" idx="12"/>
          </p:nvPr>
        </p:nvSpPr>
        <p:spPr>
          <a:xfrm>
            <a:off x="8610600" y="497073"/>
            <a:ext cx="2743200" cy="365125"/>
          </a:xfrm>
        </p:spPr>
        <p:txBody>
          <a:bodyPr/>
          <a:lstStyle/>
          <a:p>
            <a:fld id="{D57F1E4F-1CFF-5643-939E-217C01CDF565}" type="slidenum">
              <a:rPr lang="en-US" sz="2000" b="1" smtClean="0"/>
              <a:pPr/>
              <a:t>19</a:t>
            </a:fld>
            <a:endParaRPr lang="en-US" sz="2000" b="1" dirty="0"/>
          </a:p>
        </p:txBody>
      </p:sp>
    </p:spTree>
    <p:extLst>
      <p:ext uri="{BB962C8B-B14F-4D97-AF65-F5344CB8AC3E}">
        <p14:creationId xmlns:p14="http://schemas.microsoft.com/office/powerpoint/2010/main" xmlns="" val="142466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6482F-9C44-4695-8990-919848C74822}"/>
              </a:ext>
            </a:extLst>
          </p:cNvPr>
          <p:cNvSpPr>
            <a:spLocks noGrp="1"/>
          </p:cNvSpPr>
          <p:nvPr>
            <p:ph type="title"/>
          </p:nvPr>
        </p:nvSpPr>
        <p:spPr>
          <a:xfrm>
            <a:off x="838200" y="701337"/>
            <a:ext cx="10515600" cy="1340529"/>
          </a:xfrm>
        </p:spPr>
        <p:txBody>
          <a:bodyPr>
            <a:normAutofit/>
          </a:bodyPr>
          <a:lstStyle/>
          <a:p>
            <a:r>
              <a:rPr lang="en-IN" b="1" dirty="0">
                <a:latin typeface="Times New Roman" panose="02020603050405020304" pitchFamily="18" charset="0"/>
                <a:cs typeface="Times New Roman" panose="02020603050405020304" pitchFamily="18" charset="0"/>
              </a:rPr>
              <a:t>MOTIVATION</a:t>
            </a:r>
            <a:r>
              <a:rPr lang="en-IN" dirty="0"/>
              <a:t/>
            </a:r>
            <a:br>
              <a:rPr lang="en-IN" dirty="0"/>
            </a:br>
            <a:endParaRPr lang="en-IN" dirty="0"/>
          </a:p>
        </p:txBody>
      </p:sp>
      <p:sp>
        <p:nvSpPr>
          <p:cNvPr id="4" name="Rectangle 3">
            <a:extLst>
              <a:ext uri="{FF2B5EF4-FFF2-40B4-BE49-F238E27FC236}">
                <a16:creationId xmlns:a16="http://schemas.microsoft.com/office/drawing/2014/main" xmlns="" id="{B0B0DC26-916D-427F-B25E-47483D1DB261}"/>
              </a:ext>
            </a:extLst>
          </p:cNvPr>
          <p:cNvSpPr/>
          <p:nvPr/>
        </p:nvSpPr>
        <p:spPr>
          <a:xfrm>
            <a:off x="838199" y="1387704"/>
            <a:ext cx="10515599" cy="2893100"/>
          </a:xfrm>
          <a:prstGeom prst="rect">
            <a:avLst/>
          </a:prstGeom>
        </p:spPr>
        <p:txBody>
          <a:bodyPr wrap="square">
            <a:spAutoFit/>
          </a:bodyPr>
          <a:lstStyle/>
          <a:p>
            <a:pPr marL="285750" indent="-285750" algn="just">
              <a:buFont typeface="Arial" panose="020B0604020202020204" pitchFamily="34" charset="0"/>
              <a:buChar char="•"/>
            </a:pPr>
            <a:r>
              <a:rPr lang="en-IN" sz="2600" dirty="0">
                <a:latin typeface="Times New Roman" panose="02020603050405020304" pitchFamily="18" charset="0"/>
                <a:ea typeface="Calibri" panose="020F0502020204030204" pitchFamily="34" charset="0"/>
              </a:rPr>
              <a:t>Health is one of the important part of human life. </a:t>
            </a:r>
          </a:p>
          <a:p>
            <a:pPr marL="285750" indent="-285750" algn="just">
              <a:buFont typeface="Arial" panose="020B0604020202020204" pitchFamily="34" charset="0"/>
              <a:buChar char="•"/>
            </a:pPr>
            <a:r>
              <a:rPr lang="en-IN" sz="2600" dirty="0">
                <a:latin typeface="Times New Roman" panose="02020603050405020304" pitchFamily="18" charset="0"/>
                <a:ea typeface="Calibri" panose="020F0502020204030204" pitchFamily="34" charset="0"/>
              </a:rPr>
              <a:t>Doing project which is related to human life is good and important.</a:t>
            </a:r>
          </a:p>
          <a:p>
            <a:pPr marL="285750" indent="-285750" algn="just">
              <a:buFont typeface="Arial" panose="020B0604020202020204" pitchFamily="34" charset="0"/>
              <a:buChar char="•"/>
            </a:pPr>
            <a:r>
              <a:rPr lang="en-IN" sz="2600" dirty="0">
                <a:latin typeface="Times New Roman" panose="02020603050405020304" pitchFamily="18" charset="0"/>
                <a:ea typeface="Calibri" panose="020F0502020204030204" pitchFamily="34" charset="0"/>
              </a:rPr>
              <a:t>which is very beneficial to our community.</a:t>
            </a:r>
          </a:p>
          <a:p>
            <a:pPr marL="285750"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I always want to apply machine learning algorithms on real life situation.</a:t>
            </a:r>
          </a:p>
          <a:p>
            <a:pPr marL="285750"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T</a:t>
            </a:r>
            <a:r>
              <a:rPr lang="en-IN" sz="2600" dirty="0">
                <a:latin typeface="Times New Roman" panose="02020603050405020304" pitchFamily="18" charset="0"/>
                <a:ea typeface="Calibri" panose="020F0502020204030204" pitchFamily="34" charset="0"/>
              </a:rPr>
              <a:t>here is always an inner desire to use statistical tools practically like R-Studio/Python and see how it works.</a:t>
            </a:r>
          </a:p>
          <a:p>
            <a:pPr marL="285750"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Visualisation is much better in R-Studio than any other software.</a:t>
            </a:r>
          </a:p>
        </p:txBody>
      </p:sp>
      <p:sp>
        <p:nvSpPr>
          <p:cNvPr id="5" name="Slide Number Placeholder 4">
            <a:extLst>
              <a:ext uri="{FF2B5EF4-FFF2-40B4-BE49-F238E27FC236}">
                <a16:creationId xmlns:a16="http://schemas.microsoft.com/office/drawing/2014/main" xmlns="" id="{D3FC181F-BE25-4FED-8917-5E4C7DD64F62}"/>
              </a:ext>
            </a:extLst>
          </p:cNvPr>
          <p:cNvSpPr>
            <a:spLocks noGrp="1"/>
          </p:cNvSpPr>
          <p:nvPr>
            <p:ph type="sldNum" sz="quarter" idx="12"/>
          </p:nvPr>
        </p:nvSpPr>
        <p:spPr>
          <a:xfrm>
            <a:off x="8610598" y="497131"/>
            <a:ext cx="2743200" cy="373941"/>
          </a:xfrm>
        </p:spPr>
        <p:txBody>
          <a:bodyPr/>
          <a:lstStyle/>
          <a:p>
            <a:fld id="{D57F1E4F-1CFF-5643-939E-217C01CDF565}" type="slidenum">
              <a:rPr lang="en-US" sz="2000" b="1" smtClean="0"/>
              <a:pPr/>
              <a:t>2</a:t>
            </a:fld>
            <a:endParaRPr lang="en-US" sz="2000" b="1" dirty="0"/>
          </a:p>
        </p:txBody>
      </p:sp>
    </p:spTree>
    <p:extLst>
      <p:ext uri="{BB962C8B-B14F-4D97-AF65-F5344CB8AC3E}">
        <p14:creationId xmlns:p14="http://schemas.microsoft.com/office/powerpoint/2010/main" xmlns="" val="332899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C8AB42-361D-4F8F-A78D-1DEA1566D1EB}"/>
              </a:ext>
            </a:extLst>
          </p:cNvPr>
          <p:cNvSpPr>
            <a:spLocks noGrp="1"/>
          </p:cNvSpPr>
          <p:nvPr>
            <p:ph type="title"/>
          </p:nvPr>
        </p:nvSpPr>
        <p:spPr>
          <a:xfrm>
            <a:off x="838200" y="365126"/>
            <a:ext cx="10515600" cy="638052"/>
          </a:xfrm>
        </p:spPr>
        <p:txBody>
          <a:bodyPr>
            <a:normAutofit/>
          </a:bodyPr>
          <a:lstStyle/>
          <a:p>
            <a:r>
              <a:rPr lang="en-IN" sz="3600" b="1" dirty="0">
                <a:latin typeface="Times New Roman" panose="02020603050405020304" pitchFamily="18" charset="0"/>
                <a:cs typeface="Times New Roman" panose="02020603050405020304" pitchFamily="18" charset="0"/>
              </a:rPr>
              <a:t>5) K – NEAREST NEIBHOUR</a:t>
            </a:r>
            <a:endParaRPr lang="en-IN" sz="3600"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xmlns="" id="{32000662-6CFE-4DB3-9D85-EC57B48539E0}"/>
              </a:ext>
            </a:extLst>
          </p:cNvPr>
          <p:cNvGraphicFramePr>
            <a:graphicFrameLocks noGrp="1"/>
          </p:cNvGraphicFramePr>
          <p:nvPr>
            <p:ph idx="1"/>
            <p:extLst>
              <p:ext uri="{D42A27DB-BD31-4B8C-83A1-F6EECF244321}">
                <p14:modId xmlns:p14="http://schemas.microsoft.com/office/powerpoint/2010/main" xmlns="" val="3464531552"/>
              </p:ext>
            </p:extLst>
          </p:nvPr>
        </p:nvGraphicFramePr>
        <p:xfrm>
          <a:off x="1102892" y="1637219"/>
          <a:ext cx="2918692" cy="1233027"/>
        </p:xfrm>
        <a:graphic>
          <a:graphicData uri="http://schemas.openxmlformats.org/drawingml/2006/table">
            <a:tbl>
              <a:tblPr firstRow="1" firstCol="1" bandRow="1">
                <a:tableStyleId>{5C22544A-7EE6-4342-B048-85BDC9FD1C3A}</a:tableStyleId>
              </a:tblPr>
              <a:tblGrid>
                <a:gridCol w="1109221">
                  <a:extLst>
                    <a:ext uri="{9D8B030D-6E8A-4147-A177-3AD203B41FA5}">
                      <a16:colId xmlns:a16="http://schemas.microsoft.com/office/drawing/2014/main" xmlns="" val="68158213"/>
                    </a:ext>
                  </a:extLst>
                </a:gridCol>
                <a:gridCol w="971917">
                  <a:extLst>
                    <a:ext uri="{9D8B030D-6E8A-4147-A177-3AD203B41FA5}">
                      <a16:colId xmlns:a16="http://schemas.microsoft.com/office/drawing/2014/main" xmlns="" val="1609069866"/>
                    </a:ext>
                  </a:extLst>
                </a:gridCol>
                <a:gridCol w="837554">
                  <a:extLst>
                    <a:ext uri="{9D8B030D-6E8A-4147-A177-3AD203B41FA5}">
                      <a16:colId xmlns:a16="http://schemas.microsoft.com/office/drawing/2014/main" xmlns="" val="3136538305"/>
                    </a:ext>
                  </a:extLst>
                </a:gridCol>
              </a:tblGrid>
              <a:tr h="324035">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Reference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extLst>
                  <a:ext uri="{0D108BD9-81ED-4DB2-BD59-A6C34878D82A}">
                    <a16:rowId xmlns:a16="http://schemas.microsoft.com/office/drawing/2014/main" xmlns="" val="699418190"/>
                  </a:ext>
                </a:extLst>
              </a:tr>
              <a:tr h="228865">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Prediction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51899792"/>
                  </a:ext>
                </a:extLst>
              </a:tr>
              <a:tr h="324035">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24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36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806827717"/>
                  </a:ext>
                </a:extLst>
              </a:tr>
              <a:tr h="324035">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25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90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227818326"/>
                  </a:ext>
                </a:extLst>
              </a:tr>
            </a:tbl>
          </a:graphicData>
        </a:graphic>
      </p:graphicFrame>
      <p:sp>
        <p:nvSpPr>
          <p:cNvPr id="7" name="Rectangle 3">
            <a:extLst>
              <a:ext uri="{FF2B5EF4-FFF2-40B4-BE49-F238E27FC236}">
                <a16:creationId xmlns:a16="http://schemas.microsoft.com/office/drawing/2014/main" xmlns="" id="{B25F7E9B-7987-4383-8EE5-3A7A1A0B0EC9}"/>
              </a:ext>
            </a:extLst>
          </p:cNvPr>
          <p:cNvSpPr>
            <a:spLocks noChangeArrowheads="1"/>
          </p:cNvSpPr>
          <p:nvPr/>
        </p:nvSpPr>
        <p:spPr bwMode="auto">
          <a:xfrm>
            <a:off x="1012044" y="831884"/>
            <a:ext cx="4776107" cy="78483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 and Statistics</a:t>
            </a:r>
            <a:r>
              <a:rPr kumimoji="0" lang="en-US" altLang="en-US" sz="2400"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For k=1</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xmlns="" id="{D0DA0684-0393-48AD-81EF-C867E8AB96A6}"/>
              </a:ext>
            </a:extLst>
          </p:cNvPr>
          <p:cNvSpPr>
            <a:spLocks noChangeArrowheads="1"/>
          </p:cNvSpPr>
          <p:nvPr/>
        </p:nvSpPr>
        <p:spPr bwMode="auto">
          <a:xfrm>
            <a:off x="4088524" y="1611185"/>
            <a:ext cx="7114031" cy="8771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 : -</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the above confusion matrix, out of 175 observations there 24 out of 41 observations and 90 out of 134 observations are correctly classified.</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xmlns="" id="{1E70CCE5-0195-4FBF-BF3C-C52F9E06D281}"/>
              </a:ext>
            </a:extLst>
          </p:cNvPr>
          <p:cNvGraphicFramePr>
            <a:graphicFrameLocks noGrp="1"/>
          </p:cNvGraphicFramePr>
          <p:nvPr>
            <p:extLst>
              <p:ext uri="{D42A27DB-BD31-4B8C-83A1-F6EECF244321}">
                <p14:modId xmlns:p14="http://schemas.microsoft.com/office/powerpoint/2010/main" xmlns="" val="2286847116"/>
              </p:ext>
            </p:extLst>
          </p:nvPr>
        </p:nvGraphicFramePr>
        <p:xfrm>
          <a:off x="1078992" y="3031839"/>
          <a:ext cx="3870960" cy="3424245"/>
        </p:xfrm>
        <a:graphic>
          <a:graphicData uri="http://schemas.openxmlformats.org/drawingml/2006/table">
            <a:tbl>
              <a:tblPr firstRow="1" firstCol="1" bandRow="1">
                <a:tableStyleId>{5C22544A-7EE6-4342-B048-85BDC9FD1C3A}</a:tableStyleId>
              </a:tblPr>
              <a:tblGrid>
                <a:gridCol w="2385695">
                  <a:extLst>
                    <a:ext uri="{9D8B030D-6E8A-4147-A177-3AD203B41FA5}">
                      <a16:colId xmlns:a16="http://schemas.microsoft.com/office/drawing/2014/main" xmlns="" val="701453552"/>
                    </a:ext>
                  </a:extLst>
                </a:gridCol>
                <a:gridCol w="1485265">
                  <a:extLst>
                    <a:ext uri="{9D8B030D-6E8A-4147-A177-3AD203B41FA5}">
                      <a16:colId xmlns:a16="http://schemas.microsoft.com/office/drawing/2014/main" xmlns="" val="3112735353"/>
                    </a:ext>
                  </a:extLst>
                </a:gridCol>
              </a:tblGrid>
              <a:tr h="120650">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Accuracy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0.6514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318386271"/>
                  </a:ext>
                </a:extLst>
              </a:tr>
              <a:tr h="120650">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95% CI</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(0.5759, 0.7218)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55666668"/>
                  </a:ext>
                </a:extLst>
              </a:tr>
              <a:tr h="120650">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No Information Rate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736378244"/>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P-Value [Acc &gt; NIR]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0.9807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40418891"/>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Kappa</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0.191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28545464"/>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Mcnemar’s Test P-Value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0.2004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101804746"/>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Sensitivity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0.4898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845933447"/>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Specificity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0.7143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451702771"/>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Pos Pred Value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304932016"/>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Neg Pred Value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0.7826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863192219"/>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Prevalence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0.28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71069724"/>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Detection Rate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0.1371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647974003"/>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Detection Prevalence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0.3429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325208107"/>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Balanced Accuracy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0.602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421676919"/>
                  </a:ext>
                </a:extLst>
              </a:tr>
              <a:tr h="120650">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‘Positive’ Class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89769504"/>
                  </a:ext>
                </a:extLst>
              </a:tr>
            </a:tbl>
          </a:graphicData>
        </a:graphic>
      </p:graphicFrame>
      <p:sp>
        <p:nvSpPr>
          <p:cNvPr id="10" name="Rectangle 5">
            <a:extLst>
              <a:ext uri="{FF2B5EF4-FFF2-40B4-BE49-F238E27FC236}">
                <a16:creationId xmlns:a16="http://schemas.microsoft.com/office/drawing/2014/main" xmlns="" id="{2C61CE29-10CB-4214-B758-66698366E10D}"/>
              </a:ext>
            </a:extLst>
          </p:cNvPr>
          <p:cNvSpPr>
            <a:spLocks noChangeArrowheads="1"/>
          </p:cNvSpPr>
          <p:nvPr/>
        </p:nvSpPr>
        <p:spPr bwMode="auto">
          <a:xfrm>
            <a:off x="5051394" y="2929628"/>
            <a:ext cx="6524910" cy="30944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 :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From the above table,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see that the accuracy of this model is 65.14% and it may varies between </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57.59%, 72.18%</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 Kappa value =  0.191 means this model fair   (means we may use this model for future prediction).</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iii) Here Sensitivity is 0.4898 that indicates proportion of non liver patients that were correctly classified to the total no. of non liver patients. </a:t>
            </a:r>
            <a:endPar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Here specificity 0.7143 that indicates proportion of  liver patients that were correctly classified to the total no. of liver patients.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xmlns="" id="{CAF4DCE7-134B-414C-AA1F-ABD9F6256CAA}"/>
              </a:ext>
            </a:extLst>
          </p:cNvPr>
          <p:cNvSpPr>
            <a:spLocks noGrp="1"/>
          </p:cNvSpPr>
          <p:nvPr>
            <p:ph type="sldNum" sz="quarter" idx="12"/>
          </p:nvPr>
        </p:nvSpPr>
        <p:spPr>
          <a:xfrm>
            <a:off x="8610600" y="497137"/>
            <a:ext cx="2743200" cy="365063"/>
          </a:xfrm>
        </p:spPr>
        <p:txBody>
          <a:bodyPr/>
          <a:lstStyle/>
          <a:p>
            <a:fld id="{D57F1E4F-1CFF-5643-939E-217C01CDF565}" type="slidenum">
              <a:rPr lang="en-US" sz="2000" b="1" smtClean="0"/>
              <a:pPr/>
              <a:t>20</a:t>
            </a:fld>
            <a:endParaRPr lang="en-US" sz="2000" b="1" dirty="0"/>
          </a:p>
        </p:txBody>
      </p:sp>
    </p:spTree>
    <p:extLst>
      <p:ext uri="{BB962C8B-B14F-4D97-AF65-F5344CB8AC3E}">
        <p14:creationId xmlns:p14="http://schemas.microsoft.com/office/powerpoint/2010/main" xmlns="" val="4279155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9885B-3511-49A0-A40D-28EF6272A362}"/>
              </a:ext>
            </a:extLst>
          </p:cNvPr>
          <p:cNvSpPr>
            <a:spLocks noGrp="1"/>
          </p:cNvSpPr>
          <p:nvPr>
            <p:ph type="title"/>
          </p:nvPr>
        </p:nvSpPr>
        <p:spPr>
          <a:xfrm>
            <a:off x="838200" y="338493"/>
            <a:ext cx="10515600" cy="1117446"/>
          </a:xfrm>
        </p:spPr>
        <p:txBody>
          <a:bodyPr>
            <a:normAutofit/>
          </a:bodyPr>
          <a:lstStyle/>
          <a:p>
            <a:pPr lvl="0" eaLnBrk="0" fontAlgn="base" hangingPunct="0">
              <a:lnSpc>
                <a:spcPct val="100000"/>
              </a:lnSpc>
              <a:spcAft>
                <a:spcPct val="0"/>
              </a:spcAft>
            </a:pP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Confusion Matrix and Statistics</a:t>
            </a:r>
            <a:r>
              <a:rPr lang="en-US" altLang="en-US" sz="2400" dirty="0"/>
              <a:t> </a:t>
            </a:r>
            <a:br>
              <a:rPr lang="en-US" altLang="en-US" sz="2400" dirty="0"/>
            </a:br>
            <a:r>
              <a:rPr lang="en-US" altLang="en-US" sz="2400" dirty="0"/>
              <a:t>For k=3</a:t>
            </a:r>
            <a:endParaRPr lang="en-IN" sz="2400" dirty="0"/>
          </a:p>
        </p:txBody>
      </p:sp>
      <p:graphicFrame>
        <p:nvGraphicFramePr>
          <p:cNvPr id="4" name="Content Placeholder 3">
            <a:extLst>
              <a:ext uri="{FF2B5EF4-FFF2-40B4-BE49-F238E27FC236}">
                <a16:creationId xmlns:a16="http://schemas.microsoft.com/office/drawing/2014/main" xmlns="" id="{8C038447-158F-46E9-BFD8-D2B9E42A0A41}"/>
              </a:ext>
            </a:extLst>
          </p:cNvPr>
          <p:cNvGraphicFramePr>
            <a:graphicFrameLocks noGrp="1"/>
          </p:cNvGraphicFramePr>
          <p:nvPr>
            <p:ph idx="1"/>
            <p:extLst>
              <p:ext uri="{D42A27DB-BD31-4B8C-83A1-F6EECF244321}">
                <p14:modId xmlns:p14="http://schemas.microsoft.com/office/powerpoint/2010/main" xmlns="" val="1173002645"/>
              </p:ext>
            </p:extLst>
          </p:nvPr>
        </p:nvGraphicFramePr>
        <p:xfrm>
          <a:off x="907584" y="1246807"/>
          <a:ext cx="2705627" cy="1219692"/>
        </p:xfrm>
        <a:graphic>
          <a:graphicData uri="http://schemas.openxmlformats.org/drawingml/2006/table">
            <a:tbl>
              <a:tblPr firstRow="1" firstCol="1" bandRow="1">
                <a:tableStyleId>{5C22544A-7EE6-4342-B048-85BDC9FD1C3A}</a:tableStyleId>
              </a:tblPr>
              <a:tblGrid>
                <a:gridCol w="1028247">
                  <a:extLst>
                    <a:ext uri="{9D8B030D-6E8A-4147-A177-3AD203B41FA5}">
                      <a16:colId xmlns:a16="http://schemas.microsoft.com/office/drawing/2014/main" xmlns="" val="2039154934"/>
                    </a:ext>
                  </a:extLst>
                </a:gridCol>
                <a:gridCol w="900967">
                  <a:extLst>
                    <a:ext uri="{9D8B030D-6E8A-4147-A177-3AD203B41FA5}">
                      <a16:colId xmlns:a16="http://schemas.microsoft.com/office/drawing/2014/main" xmlns="" val="1169631129"/>
                    </a:ext>
                  </a:extLst>
                </a:gridCol>
                <a:gridCol w="776413">
                  <a:extLst>
                    <a:ext uri="{9D8B030D-6E8A-4147-A177-3AD203B41FA5}">
                      <a16:colId xmlns:a16="http://schemas.microsoft.com/office/drawing/2014/main" xmlns="" val="1800950401"/>
                    </a:ext>
                  </a:extLst>
                </a:gridCol>
              </a:tblGrid>
              <a:tr h="304923">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Reference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extLst>
                  <a:ext uri="{0D108BD9-81ED-4DB2-BD59-A6C34878D82A}">
                    <a16:rowId xmlns:a16="http://schemas.microsoft.com/office/drawing/2014/main" xmlns="" val="3214960707"/>
                  </a:ext>
                </a:extLst>
              </a:tr>
              <a:tr h="30492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Prediction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690578819"/>
                  </a:ext>
                </a:extLst>
              </a:tr>
              <a:tr h="30492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20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31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289608384"/>
                  </a:ext>
                </a:extLst>
              </a:tr>
              <a:tr h="304923">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29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95</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005109062"/>
                  </a:ext>
                </a:extLst>
              </a:tr>
            </a:tbl>
          </a:graphicData>
        </a:graphic>
      </p:graphicFrame>
      <p:sp>
        <p:nvSpPr>
          <p:cNvPr id="5" name="Rectangle 4">
            <a:extLst>
              <a:ext uri="{FF2B5EF4-FFF2-40B4-BE49-F238E27FC236}">
                <a16:creationId xmlns:a16="http://schemas.microsoft.com/office/drawing/2014/main" xmlns="" id="{253D0FCC-C90C-43CC-B2A5-60707774CFF4}"/>
              </a:ext>
            </a:extLst>
          </p:cNvPr>
          <p:cNvSpPr/>
          <p:nvPr/>
        </p:nvSpPr>
        <p:spPr>
          <a:xfrm>
            <a:off x="3678315" y="1247808"/>
            <a:ext cx="6096000" cy="1219693"/>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rPr>
              <a:t>In the above confusion matrix, out of 175 observations there 24 out of 41 observations and 90 out of 134 observations are correctly classified.</a:t>
            </a:r>
            <a:endParaRPr lang="en-IN" dirty="0"/>
          </a:p>
        </p:txBody>
      </p:sp>
      <p:graphicFrame>
        <p:nvGraphicFramePr>
          <p:cNvPr id="6" name="Table 5">
            <a:extLst>
              <a:ext uri="{FF2B5EF4-FFF2-40B4-BE49-F238E27FC236}">
                <a16:creationId xmlns:a16="http://schemas.microsoft.com/office/drawing/2014/main" xmlns="" id="{A5DE95A4-6C73-4B5B-A15F-8E95C39250D3}"/>
              </a:ext>
            </a:extLst>
          </p:cNvPr>
          <p:cNvGraphicFramePr>
            <a:graphicFrameLocks noGrp="1"/>
          </p:cNvGraphicFramePr>
          <p:nvPr>
            <p:extLst>
              <p:ext uri="{D42A27DB-BD31-4B8C-83A1-F6EECF244321}">
                <p14:modId xmlns:p14="http://schemas.microsoft.com/office/powerpoint/2010/main" xmlns="" val="2814589976"/>
              </p:ext>
            </p:extLst>
          </p:nvPr>
        </p:nvGraphicFramePr>
        <p:xfrm>
          <a:off x="881200" y="2577658"/>
          <a:ext cx="3824605" cy="3910902"/>
        </p:xfrm>
        <a:graphic>
          <a:graphicData uri="http://schemas.openxmlformats.org/drawingml/2006/table">
            <a:tbl>
              <a:tblPr firstRow="1" firstCol="1" bandRow="1">
                <a:tableStyleId>{5C22544A-7EE6-4342-B048-85BDC9FD1C3A}</a:tableStyleId>
              </a:tblPr>
              <a:tblGrid>
                <a:gridCol w="2357120">
                  <a:extLst>
                    <a:ext uri="{9D8B030D-6E8A-4147-A177-3AD203B41FA5}">
                      <a16:colId xmlns:a16="http://schemas.microsoft.com/office/drawing/2014/main" xmlns="" val="2433898137"/>
                    </a:ext>
                  </a:extLst>
                </a:gridCol>
                <a:gridCol w="1467485">
                  <a:extLst>
                    <a:ext uri="{9D8B030D-6E8A-4147-A177-3AD203B41FA5}">
                      <a16:colId xmlns:a16="http://schemas.microsoft.com/office/drawing/2014/main" xmlns="" val="562151254"/>
                    </a:ext>
                  </a:extLst>
                </a:gridCol>
              </a:tblGrid>
              <a:tr h="118110">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0.6575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30705928"/>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95% CI</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latin typeface="Times New Roman" panose="02020603050405020304" pitchFamily="18" charset="0"/>
                          <a:cs typeface="Times New Roman" panose="02020603050405020304" pitchFamily="18" charset="0"/>
                        </a:rPr>
                        <a:t>(0.5817, 0.7271)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64797677"/>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No Information Rate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0.72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222014054"/>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P-Value [Acc &gt; NIR]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0.9717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69565223"/>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Kappa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0.1601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931690227"/>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Mcnemar’s Test P-Value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0.8973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569671993"/>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Sensitivity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0.4082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614249205"/>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Specificity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0.7540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90906268"/>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Pos Pred Value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0.3922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796875334"/>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Neg Pred Value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0.7661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933193850"/>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Prevalence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0.28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182802494"/>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Detection Rate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0.1143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63645340"/>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Detection Prevalence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0.2914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191350362"/>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Balanced Accuracy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0.5811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680858294"/>
                  </a:ext>
                </a:extLst>
              </a:tr>
              <a:tr h="11811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‘Positive’ Class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70943881"/>
                  </a:ext>
                </a:extLst>
              </a:tr>
            </a:tbl>
          </a:graphicData>
        </a:graphic>
      </p:graphicFrame>
      <p:sp>
        <p:nvSpPr>
          <p:cNvPr id="7" name="Rectangle 1">
            <a:extLst>
              <a:ext uri="{FF2B5EF4-FFF2-40B4-BE49-F238E27FC236}">
                <a16:creationId xmlns:a16="http://schemas.microsoft.com/office/drawing/2014/main" xmlns="" id="{6DFF7DCD-CDAB-4653-AE43-5347916A4774}"/>
              </a:ext>
            </a:extLst>
          </p:cNvPr>
          <p:cNvSpPr>
            <a:spLocks noChangeArrowheads="1"/>
          </p:cNvSpPr>
          <p:nvPr/>
        </p:nvSpPr>
        <p:spPr bwMode="auto">
          <a:xfrm>
            <a:off x="4804580" y="2529605"/>
            <a:ext cx="6168220" cy="33701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 :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From the above table,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see that the accuracy of this model is 65.75% and it may varies between </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(58.17%, 72.71%).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 Kappa value =  0.1601 means this model fair (means we may use this model for future prediction).</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iii) Here Sensitivity is 0.4082 that indicates proportion of non liver patients that were correctly classified to the total no. of non liver patients. </a:t>
            </a:r>
            <a:endPar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Here specificity 0.7540 that indicates proportion of  liver patients that were correctly classified to the total no. of liver patients.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xmlns="" id="{C72A9C61-7055-4339-A0AB-919888B5427D}"/>
              </a:ext>
            </a:extLst>
          </p:cNvPr>
          <p:cNvSpPr>
            <a:spLocks noGrp="1"/>
          </p:cNvSpPr>
          <p:nvPr>
            <p:ph type="sldNum" sz="quarter" idx="12"/>
          </p:nvPr>
        </p:nvSpPr>
        <p:spPr>
          <a:xfrm>
            <a:off x="8610600" y="497069"/>
            <a:ext cx="2743200" cy="365125"/>
          </a:xfrm>
        </p:spPr>
        <p:txBody>
          <a:bodyPr/>
          <a:lstStyle/>
          <a:p>
            <a:fld id="{D57F1E4F-1CFF-5643-939E-217C01CDF565}" type="slidenum">
              <a:rPr lang="en-US" sz="2000" b="1" smtClean="0"/>
              <a:pPr/>
              <a:t>21</a:t>
            </a:fld>
            <a:endParaRPr lang="en-US" sz="2000" b="1" dirty="0"/>
          </a:p>
        </p:txBody>
      </p:sp>
    </p:spTree>
    <p:extLst>
      <p:ext uri="{BB962C8B-B14F-4D97-AF65-F5344CB8AC3E}">
        <p14:creationId xmlns:p14="http://schemas.microsoft.com/office/powerpoint/2010/main" xmlns="" val="3986264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8BB9A-92D2-4419-BACC-9FFF8BB7812F}"/>
              </a:ext>
            </a:extLst>
          </p:cNvPr>
          <p:cNvSpPr>
            <a:spLocks noGrp="1"/>
          </p:cNvSpPr>
          <p:nvPr>
            <p:ph type="title"/>
          </p:nvPr>
        </p:nvSpPr>
        <p:spPr>
          <a:xfrm>
            <a:off x="838200" y="365125"/>
            <a:ext cx="10515600" cy="824483"/>
          </a:xfrm>
        </p:spPr>
        <p:txBody>
          <a:bodyPr>
            <a:normAutofit/>
          </a:bodyPr>
          <a:lstStyle/>
          <a:p>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Confusion Matrix and Statistics</a:t>
            </a:r>
            <a:r>
              <a:rPr lang="en-US" altLang="en-US" sz="2400" dirty="0"/>
              <a:t> </a:t>
            </a:r>
            <a:br>
              <a:rPr lang="en-US" altLang="en-US" sz="2400" dirty="0"/>
            </a:br>
            <a:r>
              <a:rPr lang="en-US" altLang="en-US" sz="2400" dirty="0"/>
              <a:t>For k=5</a:t>
            </a:r>
            <a:endParaRPr lang="en-IN" sz="2400" dirty="0"/>
          </a:p>
        </p:txBody>
      </p:sp>
      <p:graphicFrame>
        <p:nvGraphicFramePr>
          <p:cNvPr id="4" name="Content Placeholder 3">
            <a:extLst>
              <a:ext uri="{FF2B5EF4-FFF2-40B4-BE49-F238E27FC236}">
                <a16:creationId xmlns:a16="http://schemas.microsoft.com/office/drawing/2014/main" xmlns="" id="{B31C6A96-2DB1-4BC5-905F-F64090E667F0}"/>
              </a:ext>
            </a:extLst>
          </p:cNvPr>
          <p:cNvGraphicFramePr>
            <a:graphicFrameLocks noGrp="1"/>
          </p:cNvGraphicFramePr>
          <p:nvPr>
            <p:ph idx="1"/>
            <p:extLst>
              <p:ext uri="{D42A27DB-BD31-4B8C-83A1-F6EECF244321}">
                <p14:modId xmlns:p14="http://schemas.microsoft.com/office/powerpoint/2010/main" xmlns="" val="2014528268"/>
              </p:ext>
            </p:extLst>
          </p:nvPr>
        </p:nvGraphicFramePr>
        <p:xfrm>
          <a:off x="951976" y="1198132"/>
          <a:ext cx="2981581" cy="1202387"/>
        </p:xfrm>
        <a:graphic>
          <a:graphicData uri="http://schemas.openxmlformats.org/drawingml/2006/table">
            <a:tbl>
              <a:tblPr firstRow="1" firstCol="1" bandRow="1">
                <a:tableStyleId>{5C22544A-7EE6-4342-B048-85BDC9FD1C3A}</a:tableStyleId>
              </a:tblPr>
              <a:tblGrid>
                <a:gridCol w="1267441">
                  <a:extLst>
                    <a:ext uri="{9D8B030D-6E8A-4147-A177-3AD203B41FA5}">
                      <a16:colId xmlns:a16="http://schemas.microsoft.com/office/drawing/2014/main" xmlns="" val="3756813962"/>
                    </a:ext>
                  </a:extLst>
                </a:gridCol>
                <a:gridCol w="858539">
                  <a:extLst>
                    <a:ext uri="{9D8B030D-6E8A-4147-A177-3AD203B41FA5}">
                      <a16:colId xmlns:a16="http://schemas.microsoft.com/office/drawing/2014/main" xmlns="" val="446728251"/>
                    </a:ext>
                  </a:extLst>
                </a:gridCol>
                <a:gridCol w="855601">
                  <a:extLst>
                    <a:ext uri="{9D8B030D-6E8A-4147-A177-3AD203B41FA5}">
                      <a16:colId xmlns:a16="http://schemas.microsoft.com/office/drawing/2014/main" xmlns="" val="854772430"/>
                    </a:ext>
                  </a:extLst>
                </a:gridCol>
              </a:tblGrid>
              <a:tr h="319685">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Reference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extLst>
                  <a:ext uri="{0D108BD9-81ED-4DB2-BD59-A6C34878D82A}">
                    <a16:rowId xmlns:a16="http://schemas.microsoft.com/office/drawing/2014/main" xmlns="" val="165465764"/>
                  </a:ext>
                </a:extLst>
              </a:tr>
              <a:tr h="161925">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Prediction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876117736"/>
                  </a:ext>
                </a:extLst>
              </a:tr>
              <a:tr h="319685">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27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35101678"/>
                  </a:ext>
                </a:extLst>
              </a:tr>
              <a:tr h="319685">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35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99</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837662745"/>
                  </a:ext>
                </a:extLst>
              </a:tr>
            </a:tbl>
          </a:graphicData>
        </a:graphic>
      </p:graphicFrame>
      <p:sp>
        <p:nvSpPr>
          <p:cNvPr id="5" name="Rectangle 1">
            <a:extLst>
              <a:ext uri="{FF2B5EF4-FFF2-40B4-BE49-F238E27FC236}">
                <a16:creationId xmlns:a16="http://schemas.microsoft.com/office/drawing/2014/main" xmlns="" id="{F9975823-8808-4B00-996A-E4E744B87658}"/>
              </a:ext>
            </a:extLst>
          </p:cNvPr>
          <p:cNvSpPr>
            <a:spLocks noChangeArrowheads="1"/>
          </p:cNvSpPr>
          <p:nvPr/>
        </p:nvSpPr>
        <p:spPr bwMode="auto">
          <a:xfrm>
            <a:off x="3993746" y="1174938"/>
            <a:ext cx="7227629" cy="8771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 : -</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the above confusion matrix, out of 175 observations there 40 out of 41 observations and 54 out of 134 observations are correctly classified.</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xmlns="" id="{04C955D5-A5FF-4A7E-8179-97F732479552}"/>
              </a:ext>
            </a:extLst>
          </p:cNvPr>
          <p:cNvGraphicFramePr>
            <a:graphicFrameLocks noGrp="1"/>
          </p:cNvGraphicFramePr>
          <p:nvPr>
            <p:extLst>
              <p:ext uri="{D42A27DB-BD31-4B8C-83A1-F6EECF244321}">
                <p14:modId xmlns:p14="http://schemas.microsoft.com/office/powerpoint/2010/main" xmlns="" val="1191580277"/>
              </p:ext>
            </p:extLst>
          </p:nvPr>
        </p:nvGraphicFramePr>
        <p:xfrm>
          <a:off x="929522" y="2648680"/>
          <a:ext cx="3177540" cy="3422968"/>
        </p:xfrm>
        <a:graphic>
          <a:graphicData uri="http://schemas.openxmlformats.org/drawingml/2006/table">
            <a:tbl>
              <a:tblPr firstRow="1" firstCol="1" bandRow="1">
                <a:tableStyleId>{5C22544A-7EE6-4342-B048-85BDC9FD1C3A}</a:tableStyleId>
              </a:tblPr>
              <a:tblGrid>
                <a:gridCol w="1958340">
                  <a:extLst>
                    <a:ext uri="{9D8B030D-6E8A-4147-A177-3AD203B41FA5}">
                      <a16:colId xmlns:a16="http://schemas.microsoft.com/office/drawing/2014/main" xmlns="" val="906125955"/>
                    </a:ext>
                  </a:extLst>
                </a:gridCol>
                <a:gridCol w="1219200">
                  <a:extLst>
                    <a:ext uri="{9D8B030D-6E8A-4147-A177-3AD203B41FA5}">
                      <a16:colId xmlns:a16="http://schemas.microsoft.com/office/drawing/2014/main" xmlns="" val="3423011994"/>
                    </a:ext>
                  </a:extLst>
                </a:gridCol>
              </a:tblGrid>
              <a:tr h="133985">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Accuracy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0.6457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702968970"/>
                  </a:ext>
                </a:extLst>
              </a:tr>
              <a:tr h="133985">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95% CI</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(0.57, 0.7164)</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463980009"/>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No Information Rate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070573937"/>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P-Value [Acc &gt; NIR]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0.9871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808171021"/>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Kappa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0.0752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530243199"/>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Mcnemar’s Test P-Value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0.3740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783247454"/>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Sensitivity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0.2857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087518217"/>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Specificity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0.7857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853770924"/>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Pos Pred 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0.3415</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239963232"/>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Neg Pred 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0.7388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252928460"/>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Prevalence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0.28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820670985"/>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Detection Rate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0.08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884383437"/>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Detection Prevalence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0.2343</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984052880"/>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Balanced Accuracy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0.5357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793417943"/>
                  </a:ext>
                </a:extLst>
              </a:tr>
              <a:tr h="133985">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‘Positive’ Class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682857704"/>
                  </a:ext>
                </a:extLst>
              </a:tr>
            </a:tbl>
          </a:graphicData>
        </a:graphic>
      </p:graphicFrame>
      <p:sp>
        <p:nvSpPr>
          <p:cNvPr id="7" name="Rectangle 2">
            <a:extLst>
              <a:ext uri="{FF2B5EF4-FFF2-40B4-BE49-F238E27FC236}">
                <a16:creationId xmlns:a16="http://schemas.microsoft.com/office/drawing/2014/main" xmlns="" id="{350B6136-EF50-4BA5-A1A0-1B55FCF37EDF}"/>
              </a:ext>
            </a:extLst>
          </p:cNvPr>
          <p:cNvSpPr>
            <a:spLocks noChangeArrowheads="1"/>
          </p:cNvSpPr>
          <p:nvPr/>
        </p:nvSpPr>
        <p:spPr bwMode="auto">
          <a:xfrm>
            <a:off x="4181383" y="2599112"/>
            <a:ext cx="6755906" cy="309315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 :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From the above table,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see that the accuracy of this model is 64.57% and it may varies between </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(55.24%, 70.03%).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 Kappa value =  0.0752 means this model fair (means we may use this model for future prediction).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iii) Here Sensitivity is 0.2857 that indicates proportion of non liver patients that were correctly classified to the total no. of non liver patients. </a:t>
            </a:r>
            <a:endPar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Here specificity 0.7857 that indicates proportion of  liver patients that were correctly classified to the total no. of liver patients.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xmlns="" id="{3CBC832E-3D71-4341-8363-F41B76854C15}"/>
              </a:ext>
            </a:extLst>
          </p:cNvPr>
          <p:cNvSpPr>
            <a:spLocks noGrp="1"/>
          </p:cNvSpPr>
          <p:nvPr>
            <p:ph type="sldNum" sz="quarter" idx="12"/>
          </p:nvPr>
        </p:nvSpPr>
        <p:spPr>
          <a:xfrm>
            <a:off x="8610600" y="497071"/>
            <a:ext cx="2743200" cy="365125"/>
          </a:xfrm>
        </p:spPr>
        <p:txBody>
          <a:bodyPr/>
          <a:lstStyle/>
          <a:p>
            <a:fld id="{D57F1E4F-1CFF-5643-939E-217C01CDF565}" type="slidenum">
              <a:rPr lang="en-US" sz="2000" b="1" smtClean="0"/>
              <a:pPr/>
              <a:t>22</a:t>
            </a:fld>
            <a:endParaRPr lang="en-US" sz="2000" b="1" dirty="0"/>
          </a:p>
        </p:txBody>
      </p:sp>
    </p:spTree>
    <p:extLst>
      <p:ext uri="{BB962C8B-B14F-4D97-AF65-F5344CB8AC3E}">
        <p14:creationId xmlns:p14="http://schemas.microsoft.com/office/powerpoint/2010/main" xmlns="" val="3549157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DD267C0-6FB4-4F47-A516-2F3189B1E592}"/>
              </a:ext>
            </a:extLst>
          </p:cNvPr>
          <p:cNvPicPr/>
          <p:nvPr/>
        </p:nvPicPr>
        <p:blipFill>
          <a:blip r:embed="rId2"/>
          <a:stretch>
            <a:fillRect/>
          </a:stretch>
        </p:blipFill>
        <p:spPr>
          <a:xfrm>
            <a:off x="1287261" y="1056894"/>
            <a:ext cx="9454719" cy="4385118"/>
          </a:xfrm>
          <a:prstGeom prst="rect">
            <a:avLst/>
          </a:prstGeom>
        </p:spPr>
      </p:pic>
      <p:sp>
        <p:nvSpPr>
          <p:cNvPr id="3" name="Rectangle 2">
            <a:extLst>
              <a:ext uri="{FF2B5EF4-FFF2-40B4-BE49-F238E27FC236}">
                <a16:creationId xmlns:a16="http://schemas.microsoft.com/office/drawing/2014/main" xmlns="" id="{F65636AD-36B4-4DAA-9D10-BA94AB035D81}"/>
              </a:ext>
            </a:extLst>
          </p:cNvPr>
          <p:cNvSpPr/>
          <p:nvPr/>
        </p:nvSpPr>
        <p:spPr>
          <a:xfrm>
            <a:off x="1287261" y="5573394"/>
            <a:ext cx="10351364" cy="734688"/>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In the above plot we see that, at k=28 the error rate is minimum.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xmlns="" id="{220319C8-329C-4843-9549-4FD7D0F0D64C}"/>
              </a:ext>
            </a:extLst>
          </p:cNvPr>
          <p:cNvSpPr/>
          <p:nvPr/>
        </p:nvSpPr>
        <p:spPr>
          <a:xfrm>
            <a:off x="1065410" y="510009"/>
            <a:ext cx="4385479" cy="584775"/>
          </a:xfrm>
          <a:prstGeom prst="rect">
            <a:avLst/>
          </a:prstGeom>
        </p:spPr>
        <p:txBody>
          <a:bodyPr wrap="square">
            <a:spAutoFit/>
          </a:bodyPr>
          <a:lstStyle/>
          <a:p>
            <a:r>
              <a:rPr lang="en-IN" sz="3200" b="1" dirty="0">
                <a:latin typeface="Times New Roman" panose="02020603050405020304" pitchFamily="18" charset="0"/>
                <a:ea typeface="Calibri" panose="020F0502020204030204" pitchFamily="34" charset="0"/>
                <a:cs typeface="Times New Roman" panose="02020603050405020304" pitchFamily="18" charset="0"/>
              </a:rPr>
              <a:t>Error Rate Plot</a:t>
            </a:r>
            <a:endParaRPr lang="en-IN" sz="32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80414625-1C55-4FE1-9B32-EB9D7618DE8B}"/>
              </a:ext>
            </a:extLst>
          </p:cNvPr>
          <p:cNvSpPr>
            <a:spLocks noGrp="1"/>
          </p:cNvSpPr>
          <p:nvPr>
            <p:ph type="sldNum" sz="quarter" idx="12"/>
          </p:nvPr>
        </p:nvSpPr>
        <p:spPr>
          <a:xfrm>
            <a:off x="8610600" y="497069"/>
            <a:ext cx="2743200" cy="365125"/>
          </a:xfrm>
        </p:spPr>
        <p:txBody>
          <a:bodyPr/>
          <a:lstStyle/>
          <a:p>
            <a:fld id="{D57F1E4F-1CFF-5643-939E-217C01CDF565}" type="slidenum">
              <a:rPr lang="en-US" sz="2000" b="1" smtClean="0"/>
              <a:pPr/>
              <a:t>23</a:t>
            </a:fld>
            <a:endParaRPr lang="en-US" sz="2000" b="1" dirty="0"/>
          </a:p>
        </p:txBody>
      </p:sp>
    </p:spTree>
    <p:extLst>
      <p:ext uri="{BB962C8B-B14F-4D97-AF65-F5344CB8AC3E}">
        <p14:creationId xmlns:p14="http://schemas.microsoft.com/office/powerpoint/2010/main" xmlns="" val="3461484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816C6FA-ACAA-4986-82EE-028E10188236}"/>
              </a:ext>
            </a:extLst>
          </p:cNvPr>
          <p:cNvSpPr/>
          <p:nvPr/>
        </p:nvSpPr>
        <p:spPr>
          <a:xfrm>
            <a:off x="970622" y="566817"/>
            <a:ext cx="6096000" cy="830997"/>
          </a:xfrm>
          <a:prstGeom prst="rect">
            <a:avLst/>
          </a:prstGeom>
        </p:spPr>
        <p:txBody>
          <a:bodyPr wrap="square">
            <a:spAutoFit/>
          </a:bodyPr>
          <a:lstStyle/>
          <a:p>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Confusion Matrix and Statistics</a:t>
            </a:r>
            <a:r>
              <a:rPr lang="en-US" altLang="en-US" sz="2400" dirty="0">
                <a:latin typeface="Times New Roman" panose="02020603050405020304" pitchFamily="18" charset="0"/>
                <a:cs typeface="Times New Roman" panose="02020603050405020304" pitchFamily="18" charset="0"/>
              </a:rPr>
              <a: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For k=28</a:t>
            </a:r>
            <a:endParaRPr lang="en-IN"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xmlns="" id="{14C16FD8-72D8-4227-9C18-B24CDAD8E9EF}"/>
              </a:ext>
            </a:extLst>
          </p:cNvPr>
          <p:cNvGraphicFramePr>
            <a:graphicFrameLocks noGrp="1"/>
          </p:cNvGraphicFramePr>
          <p:nvPr>
            <p:extLst>
              <p:ext uri="{D42A27DB-BD31-4B8C-83A1-F6EECF244321}">
                <p14:modId xmlns:p14="http://schemas.microsoft.com/office/powerpoint/2010/main" xmlns="" val="1259736812"/>
              </p:ext>
            </p:extLst>
          </p:nvPr>
        </p:nvGraphicFramePr>
        <p:xfrm>
          <a:off x="1019548" y="1322422"/>
          <a:ext cx="2504888" cy="1234348"/>
        </p:xfrm>
        <a:graphic>
          <a:graphicData uri="http://schemas.openxmlformats.org/drawingml/2006/table">
            <a:tbl>
              <a:tblPr firstRow="1" firstCol="1" bandRow="1">
                <a:tableStyleId>{5C22544A-7EE6-4342-B048-85BDC9FD1C3A}</a:tableStyleId>
              </a:tblPr>
              <a:tblGrid>
                <a:gridCol w="1066592">
                  <a:extLst>
                    <a:ext uri="{9D8B030D-6E8A-4147-A177-3AD203B41FA5}">
                      <a16:colId xmlns:a16="http://schemas.microsoft.com/office/drawing/2014/main" xmlns="" val="6054182"/>
                    </a:ext>
                  </a:extLst>
                </a:gridCol>
                <a:gridCol w="605883">
                  <a:extLst>
                    <a:ext uri="{9D8B030D-6E8A-4147-A177-3AD203B41FA5}">
                      <a16:colId xmlns:a16="http://schemas.microsoft.com/office/drawing/2014/main" xmlns="" val="2067187792"/>
                    </a:ext>
                  </a:extLst>
                </a:gridCol>
                <a:gridCol w="832413">
                  <a:extLst>
                    <a:ext uri="{9D8B030D-6E8A-4147-A177-3AD203B41FA5}">
                      <a16:colId xmlns:a16="http://schemas.microsoft.com/office/drawing/2014/main" xmlns="" val="3544166504"/>
                    </a:ext>
                  </a:extLst>
                </a:gridCol>
              </a:tblGrid>
              <a:tr h="308587">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Reference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extLst>
                  <a:ext uri="{0D108BD9-81ED-4DB2-BD59-A6C34878D82A}">
                    <a16:rowId xmlns:a16="http://schemas.microsoft.com/office/drawing/2014/main" xmlns="" val="1748388667"/>
                  </a:ext>
                </a:extLst>
              </a:tr>
              <a:tr h="308587">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Prediction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01696269"/>
                  </a:ext>
                </a:extLst>
              </a:tr>
              <a:tr h="30858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092977496"/>
                  </a:ext>
                </a:extLst>
              </a:tr>
              <a:tr h="308587">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43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123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510082239"/>
                  </a:ext>
                </a:extLst>
              </a:tr>
            </a:tbl>
          </a:graphicData>
        </a:graphic>
      </p:graphicFrame>
      <p:sp>
        <p:nvSpPr>
          <p:cNvPr id="4" name="Rectangle 3">
            <a:extLst>
              <a:ext uri="{FF2B5EF4-FFF2-40B4-BE49-F238E27FC236}">
                <a16:creationId xmlns:a16="http://schemas.microsoft.com/office/drawing/2014/main" xmlns="" id="{E8B5C2CF-1330-4670-9022-83D977DD5569}"/>
              </a:ext>
            </a:extLst>
          </p:cNvPr>
          <p:cNvSpPr/>
          <p:nvPr/>
        </p:nvSpPr>
        <p:spPr>
          <a:xfrm>
            <a:off x="3616171" y="1256683"/>
            <a:ext cx="7214586" cy="942694"/>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rPr>
              <a:t>In the above confusion matrix, out of 175 observations there 40 out of 41 observations and 54 out of 134 observations are correctly classified.</a:t>
            </a:r>
            <a:endParaRPr lang="en-IN" dirty="0"/>
          </a:p>
        </p:txBody>
      </p:sp>
      <p:graphicFrame>
        <p:nvGraphicFramePr>
          <p:cNvPr id="5" name="Table 4">
            <a:extLst>
              <a:ext uri="{FF2B5EF4-FFF2-40B4-BE49-F238E27FC236}">
                <a16:creationId xmlns:a16="http://schemas.microsoft.com/office/drawing/2014/main" xmlns="" id="{A3FE8B85-4668-4A0B-AAE8-966FDA048C53}"/>
              </a:ext>
            </a:extLst>
          </p:cNvPr>
          <p:cNvGraphicFramePr>
            <a:graphicFrameLocks noGrp="1"/>
          </p:cNvGraphicFramePr>
          <p:nvPr>
            <p:extLst>
              <p:ext uri="{D42A27DB-BD31-4B8C-83A1-F6EECF244321}">
                <p14:modId xmlns:p14="http://schemas.microsoft.com/office/powerpoint/2010/main" xmlns="" val="3672065021"/>
              </p:ext>
            </p:extLst>
          </p:nvPr>
        </p:nvGraphicFramePr>
        <p:xfrm>
          <a:off x="986632" y="2737456"/>
          <a:ext cx="3578225" cy="3459165"/>
        </p:xfrm>
        <a:graphic>
          <a:graphicData uri="http://schemas.openxmlformats.org/drawingml/2006/table">
            <a:tbl>
              <a:tblPr firstRow="1" firstCol="1" bandRow="1">
                <a:tableStyleId>{5C22544A-7EE6-4342-B048-85BDC9FD1C3A}</a:tableStyleId>
              </a:tblPr>
              <a:tblGrid>
                <a:gridCol w="2205355">
                  <a:extLst>
                    <a:ext uri="{9D8B030D-6E8A-4147-A177-3AD203B41FA5}">
                      <a16:colId xmlns:a16="http://schemas.microsoft.com/office/drawing/2014/main" xmlns="" val="1219885806"/>
                    </a:ext>
                  </a:extLst>
                </a:gridCol>
                <a:gridCol w="1372870">
                  <a:extLst>
                    <a:ext uri="{9D8B030D-6E8A-4147-A177-3AD203B41FA5}">
                      <a16:colId xmlns:a16="http://schemas.microsoft.com/office/drawing/2014/main" xmlns="" val="3139199736"/>
                    </a:ext>
                  </a:extLst>
                </a:gridCol>
              </a:tblGrid>
              <a:tr h="230611">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Accuracy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0.7371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529766854"/>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95% CI</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(0.6654, 0.8007)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532887616"/>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No Information Rate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543566338"/>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P-Value [Acc &gt; NIR]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0.3407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304568105"/>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Kappa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0.1314</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31241701"/>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Mcnemar’s Test P-Value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8.192E-9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462482603"/>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Sensitivity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0.12245</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913264792"/>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Specificity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0.98619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767744632"/>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Pos Pred 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0.66667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183971170"/>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Neg Pred 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0.74096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06559219"/>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Prevalence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0.28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929734735"/>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Detection Rate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0.03429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18532648"/>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Detection Prevalence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0.05143</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858986407"/>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Balanced Accuracy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0.54932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583327988"/>
                  </a:ext>
                </a:extLst>
              </a:tr>
              <a:tr h="230611">
                <a:tc>
                  <a:txBody>
                    <a:bodyPr/>
                    <a:lstStyle/>
                    <a:p>
                      <a:pPr algn="just">
                        <a:lnSpc>
                          <a:spcPct val="107000"/>
                        </a:lnSpc>
                        <a:spcAft>
                          <a:spcPts val="0"/>
                        </a:spcAft>
                      </a:pPr>
                      <a:r>
                        <a:rPr lang="en-IN" sz="1400">
                          <a:effectLst/>
                          <a:latin typeface="Times New Roman" panose="02020603050405020304" pitchFamily="18" charset="0"/>
                          <a:cs typeface="Times New Roman" panose="02020603050405020304" pitchFamily="18" charset="0"/>
                        </a:rPr>
                        <a:t>‘Positive’ Class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400" dirty="0">
                          <a:effectLst/>
                          <a:latin typeface="Times New Roman" panose="02020603050405020304" pitchFamily="18" charset="0"/>
                          <a:cs typeface="Times New Roman" panose="02020603050405020304" pitchFamily="18" charset="0"/>
                        </a:rPr>
                        <a:t>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34034173"/>
                  </a:ext>
                </a:extLst>
              </a:tr>
            </a:tbl>
          </a:graphicData>
        </a:graphic>
      </p:graphicFrame>
      <p:sp>
        <p:nvSpPr>
          <p:cNvPr id="6" name="Rectangle 1">
            <a:extLst>
              <a:ext uri="{FF2B5EF4-FFF2-40B4-BE49-F238E27FC236}">
                <a16:creationId xmlns:a16="http://schemas.microsoft.com/office/drawing/2014/main" xmlns="" id="{7725B977-FC3F-4575-BE90-22595ABD1488}"/>
              </a:ext>
            </a:extLst>
          </p:cNvPr>
          <p:cNvSpPr>
            <a:spLocks noChangeArrowheads="1"/>
          </p:cNvSpPr>
          <p:nvPr/>
        </p:nvSpPr>
        <p:spPr bwMode="auto">
          <a:xfrm>
            <a:off x="4620182" y="2662767"/>
            <a:ext cx="6325985" cy="33701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 :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From the above table,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see that the accuracy of this model is 73.71% and it may varies between   </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(66.54%, 80.07%).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 Kappa value =  0.1314 means this model fair (means we may use this model for future prediction).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iii) Here Sensitivity is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0.12245 </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that indicates proportion of non liver patients that were correctly classified to the total no. of non liver patients. </a:t>
            </a:r>
            <a:endPar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Here specificity 0.98619 that indicates proportion of  liver patients that were correctly classified to the total no. of liver patients.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xmlns="" id="{0F63EA02-C2E9-4124-BDAD-FA2BB275A74E}"/>
              </a:ext>
            </a:extLst>
          </p:cNvPr>
          <p:cNvSpPr>
            <a:spLocks noGrp="1"/>
          </p:cNvSpPr>
          <p:nvPr>
            <p:ph type="sldNum" sz="quarter" idx="12"/>
          </p:nvPr>
        </p:nvSpPr>
        <p:spPr>
          <a:xfrm>
            <a:off x="8610600" y="497068"/>
            <a:ext cx="2743200" cy="365125"/>
          </a:xfrm>
        </p:spPr>
        <p:txBody>
          <a:bodyPr/>
          <a:lstStyle/>
          <a:p>
            <a:fld id="{D57F1E4F-1CFF-5643-939E-217C01CDF565}" type="slidenum">
              <a:rPr lang="en-US" sz="2000" b="1" smtClean="0"/>
              <a:pPr/>
              <a:t>24</a:t>
            </a:fld>
            <a:endParaRPr lang="en-US" sz="2000" b="1" dirty="0"/>
          </a:p>
        </p:txBody>
      </p:sp>
    </p:spTree>
    <p:extLst>
      <p:ext uri="{BB962C8B-B14F-4D97-AF65-F5344CB8AC3E}">
        <p14:creationId xmlns:p14="http://schemas.microsoft.com/office/powerpoint/2010/main" xmlns="" val="2709978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99433-28FD-4621-93EC-B6C3ADCF1470}"/>
              </a:ext>
            </a:extLst>
          </p:cNvPr>
          <p:cNvSpPr>
            <a:spLocks noGrp="1"/>
          </p:cNvSpPr>
          <p:nvPr>
            <p:ph type="title"/>
          </p:nvPr>
        </p:nvSpPr>
        <p:spPr>
          <a:xfrm>
            <a:off x="838200" y="365126"/>
            <a:ext cx="10515600" cy="567030"/>
          </a:xfrm>
        </p:spPr>
        <p:txBody>
          <a:bodyPr>
            <a:noAutofit/>
          </a:bodyPr>
          <a:lstStyle/>
          <a:p>
            <a:r>
              <a:rPr lang="en-IN" sz="3600" b="1" dirty="0">
                <a:latin typeface="Times New Roman" panose="02020603050405020304" pitchFamily="18" charset="0"/>
                <a:cs typeface="Times New Roman" panose="02020603050405020304" pitchFamily="18" charset="0"/>
              </a:rPr>
              <a:t>6) SUPPORT VECTOR MACHINE </a:t>
            </a:r>
            <a:endParaRPr lang="en-IN" sz="3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C8FC858E-3AB4-4353-8754-E3C6E723BA45}"/>
              </a:ext>
            </a:extLst>
          </p:cNvPr>
          <p:cNvSpPr/>
          <p:nvPr/>
        </p:nvSpPr>
        <p:spPr>
          <a:xfrm>
            <a:off x="5060270" y="1026334"/>
            <a:ext cx="6125596" cy="2471468"/>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Support Vector Machines with Radial Basis Function Kernel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584 samples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10 predictor</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 classes: ‘0’, ‘1’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Pre-processing: centred (10), scaled (10)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Resampling: Cross-Validated (10 fold, repeated 3 times)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Summary of sample sizes: 526, 526, 526, 526, 524, 526,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r>
              <a:rPr lang="en-IN" dirty="0">
                <a:solidFill>
                  <a:srgbClr val="000000"/>
                </a:solidFill>
                <a:latin typeface="Times New Roman" panose="02020603050405020304" pitchFamily="18" charset="0"/>
                <a:ea typeface="Times New Roman" panose="02020603050405020304" pitchFamily="18" charset="0"/>
              </a:rPr>
              <a:t>Resampling results across tuning parameters:</a:t>
            </a:r>
            <a:endParaRPr lang="en-IN" dirty="0"/>
          </a:p>
        </p:txBody>
      </p:sp>
      <p:graphicFrame>
        <p:nvGraphicFramePr>
          <p:cNvPr id="4" name="Table 3">
            <a:extLst>
              <a:ext uri="{FF2B5EF4-FFF2-40B4-BE49-F238E27FC236}">
                <a16:creationId xmlns:a16="http://schemas.microsoft.com/office/drawing/2014/main" xmlns="" id="{D5900288-5C07-4A8E-9A20-56956C48A6D0}"/>
              </a:ext>
            </a:extLst>
          </p:cNvPr>
          <p:cNvGraphicFramePr>
            <a:graphicFrameLocks noGrp="1"/>
          </p:cNvGraphicFramePr>
          <p:nvPr>
            <p:extLst>
              <p:ext uri="{D42A27DB-BD31-4B8C-83A1-F6EECF244321}">
                <p14:modId xmlns:p14="http://schemas.microsoft.com/office/powerpoint/2010/main" xmlns="" val="210996784"/>
              </p:ext>
            </p:extLst>
          </p:nvPr>
        </p:nvGraphicFramePr>
        <p:xfrm>
          <a:off x="929833" y="1012053"/>
          <a:ext cx="4130436" cy="5109972"/>
        </p:xfrm>
        <a:graphic>
          <a:graphicData uri="http://schemas.openxmlformats.org/drawingml/2006/table">
            <a:tbl>
              <a:tblPr firstRow="1" firstCol="1" bandRow="1">
                <a:tableStyleId>{5C22544A-7EE6-4342-B048-85BDC9FD1C3A}</a:tableStyleId>
              </a:tblPr>
              <a:tblGrid>
                <a:gridCol w="819068">
                  <a:extLst>
                    <a:ext uri="{9D8B030D-6E8A-4147-A177-3AD203B41FA5}">
                      <a16:colId xmlns:a16="http://schemas.microsoft.com/office/drawing/2014/main" xmlns="" val="1948135383"/>
                    </a:ext>
                  </a:extLst>
                </a:gridCol>
                <a:gridCol w="1570667">
                  <a:extLst>
                    <a:ext uri="{9D8B030D-6E8A-4147-A177-3AD203B41FA5}">
                      <a16:colId xmlns:a16="http://schemas.microsoft.com/office/drawing/2014/main" xmlns="" val="2163851279"/>
                    </a:ext>
                  </a:extLst>
                </a:gridCol>
                <a:gridCol w="1740701">
                  <a:extLst>
                    <a:ext uri="{9D8B030D-6E8A-4147-A177-3AD203B41FA5}">
                      <a16:colId xmlns:a16="http://schemas.microsoft.com/office/drawing/2014/main" xmlns="" val="1226840076"/>
                    </a:ext>
                  </a:extLst>
                </a:gridCol>
              </a:tblGrid>
              <a:tr h="234791">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Kappa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1633677679"/>
                  </a:ext>
                </a:extLst>
              </a:tr>
              <a:tr h="234791">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0.25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0.717568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0.435059</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429815499"/>
                  </a:ext>
                </a:extLst>
              </a:tr>
              <a:tr h="234791">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0.704341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0.408648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2804149856"/>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0.707195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0.41432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2377684000"/>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0.705394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0.410774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2248374826"/>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0.705413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0.41084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3020864842"/>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0.708335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0.416676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2663469909"/>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0.710624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0.42116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423847372"/>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32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0.726687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0.453275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2713638236"/>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64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0.753457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0.506837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3052714821"/>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128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0.754061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0.508016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2382163641"/>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256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0.754569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0.509019</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209828044"/>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512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0.760747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0.521364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3401650560"/>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1024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0.774511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0.548902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3269709606"/>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2048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0.776139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0.552195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4271396118"/>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4096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0.791454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0.582858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4160540181"/>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8192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0.793168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0.586302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3421966552"/>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16384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0.788696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0.577332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2812619649"/>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32768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0.789252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0.578461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3231745288"/>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65536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ctr"/>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0.789252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0.578461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3029264505"/>
                  </a:ext>
                </a:extLst>
              </a:tr>
              <a:tr h="23479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131072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0.789252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0.578461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910" marR="31910" marT="0" marB="0" anchor="b"/>
                </a:tc>
                <a:extLst>
                  <a:ext uri="{0D108BD9-81ED-4DB2-BD59-A6C34878D82A}">
                    <a16:rowId xmlns:a16="http://schemas.microsoft.com/office/drawing/2014/main" xmlns="" val="1934128669"/>
                  </a:ext>
                </a:extLst>
              </a:tr>
            </a:tbl>
          </a:graphicData>
        </a:graphic>
      </p:graphicFrame>
      <p:sp>
        <p:nvSpPr>
          <p:cNvPr id="5" name="Rectangle 4">
            <a:extLst>
              <a:ext uri="{FF2B5EF4-FFF2-40B4-BE49-F238E27FC236}">
                <a16:creationId xmlns:a16="http://schemas.microsoft.com/office/drawing/2014/main" xmlns="" id="{A268D316-F9BE-44BF-9E98-97EEA5298CFE}"/>
              </a:ext>
            </a:extLst>
          </p:cNvPr>
          <p:cNvSpPr/>
          <p:nvPr/>
        </p:nvSpPr>
        <p:spPr>
          <a:xfrm>
            <a:off x="5018845" y="3569773"/>
            <a:ext cx="6522125" cy="966803"/>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Tuning parameter ‘sigma’ was held constant at a value of 0.1623896</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final values used for the model were sigma = 0.1623896 and </a:t>
            </a: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 = 8192.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D0C69758-AA16-49C9-BEFB-46DE11B5DD8F}"/>
              </a:ext>
            </a:extLst>
          </p:cNvPr>
          <p:cNvSpPr>
            <a:spLocks noGrp="1"/>
          </p:cNvSpPr>
          <p:nvPr>
            <p:ph type="sldNum" sz="quarter" idx="12"/>
          </p:nvPr>
        </p:nvSpPr>
        <p:spPr>
          <a:xfrm>
            <a:off x="8610600" y="497074"/>
            <a:ext cx="2743200" cy="365125"/>
          </a:xfrm>
        </p:spPr>
        <p:txBody>
          <a:bodyPr/>
          <a:lstStyle/>
          <a:p>
            <a:fld id="{D57F1E4F-1CFF-5643-939E-217C01CDF565}" type="slidenum">
              <a:rPr lang="en-US" sz="2000" b="1" smtClean="0"/>
              <a:pPr/>
              <a:t>25</a:t>
            </a:fld>
            <a:endParaRPr lang="en-US" sz="2000" b="1" dirty="0"/>
          </a:p>
        </p:txBody>
      </p:sp>
    </p:spTree>
    <p:extLst>
      <p:ext uri="{BB962C8B-B14F-4D97-AF65-F5344CB8AC3E}">
        <p14:creationId xmlns:p14="http://schemas.microsoft.com/office/powerpoint/2010/main" xmlns="" val="4164308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D6394C-4ECC-429D-BAFF-A6850C7E5EFE}"/>
              </a:ext>
            </a:extLst>
          </p:cNvPr>
          <p:cNvSpPr/>
          <p:nvPr/>
        </p:nvSpPr>
        <p:spPr>
          <a:xfrm>
            <a:off x="1044652" y="649680"/>
            <a:ext cx="4654812" cy="468077"/>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Confusion Matrix and Statistics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xmlns="" id="{136E6C53-6AF7-462B-8768-72112C4215A7}"/>
              </a:ext>
            </a:extLst>
          </p:cNvPr>
          <p:cNvGraphicFramePr>
            <a:graphicFrameLocks noGrp="1"/>
          </p:cNvGraphicFramePr>
          <p:nvPr>
            <p:extLst>
              <p:ext uri="{D42A27DB-BD31-4B8C-83A1-F6EECF244321}">
                <p14:modId xmlns:p14="http://schemas.microsoft.com/office/powerpoint/2010/main" xmlns="" val="4225420837"/>
              </p:ext>
            </p:extLst>
          </p:nvPr>
        </p:nvGraphicFramePr>
        <p:xfrm>
          <a:off x="1171846" y="1065321"/>
          <a:ext cx="3018415" cy="1344019"/>
        </p:xfrm>
        <a:graphic>
          <a:graphicData uri="http://schemas.openxmlformats.org/drawingml/2006/table">
            <a:tbl>
              <a:tblPr firstRow="1" firstCol="1" bandRow="1">
                <a:tableStyleId>{5C22544A-7EE6-4342-B048-85BDC9FD1C3A}</a:tableStyleId>
              </a:tblPr>
              <a:tblGrid>
                <a:gridCol w="1091960">
                  <a:extLst>
                    <a:ext uri="{9D8B030D-6E8A-4147-A177-3AD203B41FA5}">
                      <a16:colId xmlns:a16="http://schemas.microsoft.com/office/drawing/2014/main" xmlns="" val="892970379"/>
                    </a:ext>
                  </a:extLst>
                </a:gridCol>
                <a:gridCol w="887767">
                  <a:extLst>
                    <a:ext uri="{9D8B030D-6E8A-4147-A177-3AD203B41FA5}">
                      <a16:colId xmlns:a16="http://schemas.microsoft.com/office/drawing/2014/main" xmlns="" val="3156518647"/>
                    </a:ext>
                  </a:extLst>
                </a:gridCol>
                <a:gridCol w="1038688">
                  <a:extLst>
                    <a:ext uri="{9D8B030D-6E8A-4147-A177-3AD203B41FA5}">
                      <a16:colId xmlns:a16="http://schemas.microsoft.com/office/drawing/2014/main" xmlns="" val="3117695373"/>
                    </a:ext>
                  </a:extLst>
                </a:gridCol>
              </a:tblGrid>
              <a:tr h="346790">
                <a:tc>
                  <a:txBody>
                    <a:bodyPr/>
                    <a:lstStyle/>
                    <a:p>
                      <a:pPr>
                        <a:lnSpc>
                          <a:spcPct val="107000"/>
                        </a:lnSpc>
                      </a:pPr>
                      <a:endParaRPr lang="en-IN" sz="1600" dirty="0">
                        <a:effectLst/>
                        <a:latin typeface="Times New Roman" panose="02020603050405020304" pitchFamily="18" charset="0"/>
                        <a:cs typeface="Times New Roman" panose="02020603050405020304" pitchFamily="18" charset="0"/>
                      </a:endParaRPr>
                    </a:p>
                  </a:txBody>
                  <a:tcPr marL="68580" marR="68580" marT="0" marB="0" anchor="b"/>
                </a:tc>
                <a:tc gridSpan="2">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Reference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extLst>
                  <a:ext uri="{0D108BD9-81ED-4DB2-BD59-A6C34878D82A}">
                    <a16:rowId xmlns:a16="http://schemas.microsoft.com/office/drawing/2014/main" xmlns="" val="95457317"/>
                  </a:ext>
                </a:extLst>
              </a:tr>
              <a:tr h="292402">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Prediction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258741470"/>
                  </a:ext>
                </a:extLst>
              </a:tr>
              <a:tr h="335276">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112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266834520"/>
                  </a:ext>
                </a:extLst>
              </a:tr>
              <a:tr h="369551">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104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927570907"/>
                  </a:ext>
                </a:extLst>
              </a:tr>
            </a:tbl>
          </a:graphicData>
        </a:graphic>
      </p:graphicFrame>
      <p:sp>
        <p:nvSpPr>
          <p:cNvPr id="4" name="Rectangle 3">
            <a:extLst>
              <a:ext uri="{FF2B5EF4-FFF2-40B4-BE49-F238E27FC236}">
                <a16:creationId xmlns:a16="http://schemas.microsoft.com/office/drawing/2014/main" xmlns="" id="{B4541A3C-0FBA-4983-9189-25B5020E56B5}"/>
              </a:ext>
            </a:extLst>
          </p:cNvPr>
          <p:cNvSpPr/>
          <p:nvPr/>
        </p:nvSpPr>
        <p:spPr>
          <a:xfrm>
            <a:off x="4264241" y="1057393"/>
            <a:ext cx="6096000" cy="1263166"/>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In the above confusion matrix, out of 175 observations there 40 out of 41 observations and 54 out of 134 observations are correctly classified.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xmlns="" id="{81AAFB36-A656-4599-AAC6-ADDD9B0ED9D0}"/>
              </a:ext>
            </a:extLst>
          </p:cNvPr>
          <p:cNvGraphicFramePr>
            <a:graphicFrameLocks noGrp="1"/>
          </p:cNvGraphicFramePr>
          <p:nvPr>
            <p:extLst>
              <p:ext uri="{D42A27DB-BD31-4B8C-83A1-F6EECF244321}">
                <p14:modId xmlns:p14="http://schemas.microsoft.com/office/powerpoint/2010/main" xmlns="" val="4096661671"/>
              </p:ext>
            </p:extLst>
          </p:nvPr>
        </p:nvGraphicFramePr>
        <p:xfrm>
          <a:off x="1161308" y="2533273"/>
          <a:ext cx="3619500" cy="3910902"/>
        </p:xfrm>
        <a:graphic>
          <a:graphicData uri="http://schemas.openxmlformats.org/drawingml/2006/table">
            <a:tbl>
              <a:tblPr firstRow="1" firstCol="1" bandRow="1">
                <a:tableStyleId>{5C22544A-7EE6-4342-B048-85BDC9FD1C3A}</a:tableStyleId>
              </a:tblPr>
              <a:tblGrid>
                <a:gridCol w="2231390">
                  <a:extLst>
                    <a:ext uri="{9D8B030D-6E8A-4147-A177-3AD203B41FA5}">
                      <a16:colId xmlns:a16="http://schemas.microsoft.com/office/drawing/2014/main" xmlns="" val="3403595785"/>
                    </a:ext>
                  </a:extLst>
                </a:gridCol>
                <a:gridCol w="1388110">
                  <a:extLst>
                    <a:ext uri="{9D8B030D-6E8A-4147-A177-3AD203B41FA5}">
                      <a16:colId xmlns:a16="http://schemas.microsoft.com/office/drawing/2014/main" xmlns="" val="1998963765"/>
                    </a:ext>
                  </a:extLst>
                </a:gridCol>
              </a:tblGrid>
              <a:tr h="121920">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0.871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189848153"/>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95% CI</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(0.8228, 0.91)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735866203"/>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No Information Rate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4780758"/>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P-Value [Acc &gt; NIR]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&lt;2e-16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288385628"/>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Kappa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0.7419</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95562499"/>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Mcnemar’s Test P-Value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0.2159</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015350347"/>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Sensitivity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0.9032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127617639"/>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Specificity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0.8387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418474447"/>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Pos Pred Value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0.8485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440110225"/>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Neg Pred Value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0.8966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945626882"/>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Prevalence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908122262"/>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Detection Rate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0.4516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076300721"/>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Detection Prevalence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0.5323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080962885"/>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Balanced Accuracy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0.871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786882418"/>
                  </a:ext>
                </a:extLst>
              </a:tr>
              <a:tr h="121920">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‘Positive’ Class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754873881"/>
                  </a:ext>
                </a:extLst>
              </a:tr>
            </a:tbl>
          </a:graphicData>
        </a:graphic>
      </p:graphicFrame>
      <p:sp>
        <p:nvSpPr>
          <p:cNvPr id="6" name="Rectangle 5">
            <a:extLst>
              <a:ext uri="{FF2B5EF4-FFF2-40B4-BE49-F238E27FC236}">
                <a16:creationId xmlns:a16="http://schemas.microsoft.com/office/drawing/2014/main" xmlns="" id="{BCC1E105-4960-43ED-B289-01E88C91F507}"/>
              </a:ext>
            </a:extLst>
          </p:cNvPr>
          <p:cNvSpPr/>
          <p:nvPr/>
        </p:nvSpPr>
        <p:spPr>
          <a:xfrm>
            <a:off x="4876801" y="2464225"/>
            <a:ext cx="6380083" cy="3337709"/>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Conclusion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From the above table,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latin typeface="Times New Roman" panose="02020603050405020304" pitchFamily="18" charset="0"/>
                <a:ea typeface="Times New Roman" panose="02020603050405020304" pitchFamily="18" charset="0"/>
                <a:cs typeface="Times New Roman" panose="02020603050405020304" pitchFamily="18" charset="0"/>
              </a:rPr>
              <a:t>i</a:t>
            </a:r>
            <a:r>
              <a:rPr lang="en-IN" dirty="0">
                <a:latin typeface="Times New Roman" panose="02020603050405020304" pitchFamily="18" charset="0"/>
                <a:ea typeface="Times New Roman" panose="02020603050405020304" pitchFamily="18" charset="0"/>
                <a:cs typeface="Times New Roman" panose="02020603050405020304" pitchFamily="18" charset="0"/>
              </a:rPr>
              <a:t>) We see that the accuracy of this model is 87.1% and it may varies between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(82.28%, 91%).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 Kappa value =  0.7419 means this model fair(means we may use this model  for future prediction).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iii) Here Sensitivity is 0.9032 that indicates proportion of non liver patients that were correctly classified to the total no. of non liver patients.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iv) Here specificity 0.8387 that indicates proportion of  liver patients that were  correctly classified to the total no. of liver patients.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xmlns="" id="{6CA221C1-0A5C-454B-8A2C-C95DF565EC10}"/>
              </a:ext>
            </a:extLst>
          </p:cNvPr>
          <p:cNvSpPr>
            <a:spLocks noGrp="1"/>
          </p:cNvSpPr>
          <p:nvPr>
            <p:ph type="sldNum" sz="quarter" idx="12"/>
          </p:nvPr>
        </p:nvSpPr>
        <p:spPr>
          <a:xfrm>
            <a:off x="8610600" y="497071"/>
            <a:ext cx="2743200" cy="365125"/>
          </a:xfrm>
        </p:spPr>
        <p:txBody>
          <a:bodyPr/>
          <a:lstStyle/>
          <a:p>
            <a:fld id="{D57F1E4F-1CFF-5643-939E-217C01CDF565}" type="slidenum">
              <a:rPr lang="en-US" sz="2000" b="1" smtClean="0"/>
              <a:pPr/>
              <a:t>26</a:t>
            </a:fld>
            <a:endParaRPr lang="en-US" sz="2000" b="1" dirty="0"/>
          </a:p>
        </p:txBody>
      </p:sp>
    </p:spTree>
    <p:extLst>
      <p:ext uri="{BB962C8B-B14F-4D97-AF65-F5344CB8AC3E}">
        <p14:creationId xmlns:p14="http://schemas.microsoft.com/office/powerpoint/2010/main" xmlns="" val="2677989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5B94466-6412-45A8-9735-7CDDE6205824}"/>
              </a:ext>
            </a:extLst>
          </p:cNvPr>
          <p:cNvSpPr/>
          <p:nvPr/>
        </p:nvSpPr>
        <p:spPr>
          <a:xfrm>
            <a:off x="997972" y="536640"/>
            <a:ext cx="8563278" cy="523220"/>
          </a:xfrm>
          <a:prstGeom prst="rect">
            <a:avLst/>
          </a:prstGeom>
        </p:spPr>
        <p:txBody>
          <a:bodyPr wrap="square">
            <a:spAutoFit/>
          </a:bodyPr>
          <a:lstStyle/>
          <a:p>
            <a:r>
              <a:rPr lang="en-IN" sz="2800" b="1" dirty="0">
                <a:latin typeface="Times New Roman" panose="02020603050405020304" pitchFamily="18" charset="0"/>
                <a:ea typeface="Calibri" panose="020F0502020204030204" pitchFamily="34" charset="0"/>
              </a:rPr>
              <a:t>Comparative study of different predictive methods</a:t>
            </a:r>
            <a:endParaRPr lang="en-IN" sz="2800" dirty="0"/>
          </a:p>
        </p:txBody>
      </p:sp>
      <p:graphicFrame>
        <p:nvGraphicFramePr>
          <p:cNvPr id="3" name="Table 2">
            <a:extLst>
              <a:ext uri="{FF2B5EF4-FFF2-40B4-BE49-F238E27FC236}">
                <a16:creationId xmlns:a16="http://schemas.microsoft.com/office/drawing/2014/main" xmlns="" id="{918669FC-BB95-4D48-86F7-D5B21654F14B}"/>
              </a:ext>
            </a:extLst>
          </p:cNvPr>
          <p:cNvGraphicFramePr>
            <a:graphicFrameLocks noGrp="1"/>
          </p:cNvGraphicFramePr>
          <p:nvPr>
            <p:extLst>
              <p:ext uri="{D42A27DB-BD31-4B8C-83A1-F6EECF244321}">
                <p14:modId xmlns:p14="http://schemas.microsoft.com/office/powerpoint/2010/main" xmlns="" val="517035997"/>
              </p:ext>
            </p:extLst>
          </p:nvPr>
        </p:nvGraphicFramePr>
        <p:xfrm>
          <a:off x="1078794" y="1180953"/>
          <a:ext cx="7967551" cy="4379976"/>
        </p:xfrm>
        <a:graphic>
          <a:graphicData uri="http://schemas.openxmlformats.org/drawingml/2006/table">
            <a:tbl>
              <a:tblPr firstRow="1" firstCol="1" bandRow="1">
                <a:tableStyleId>{5C22544A-7EE6-4342-B048-85BDC9FD1C3A}</a:tableStyleId>
              </a:tblPr>
              <a:tblGrid>
                <a:gridCol w="3518947">
                  <a:extLst>
                    <a:ext uri="{9D8B030D-6E8A-4147-A177-3AD203B41FA5}">
                      <a16:colId xmlns:a16="http://schemas.microsoft.com/office/drawing/2014/main" xmlns="" val="4279447358"/>
                    </a:ext>
                  </a:extLst>
                </a:gridCol>
                <a:gridCol w="2275040">
                  <a:extLst>
                    <a:ext uri="{9D8B030D-6E8A-4147-A177-3AD203B41FA5}">
                      <a16:colId xmlns:a16="http://schemas.microsoft.com/office/drawing/2014/main" xmlns="" val="1515682656"/>
                    </a:ext>
                  </a:extLst>
                </a:gridCol>
                <a:gridCol w="2173564">
                  <a:extLst>
                    <a:ext uri="{9D8B030D-6E8A-4147-A177-3AD203B41FA5}">
                      <a16:colId xmlns:a16="http://schemas.microsoft.com/office/drawing/2014/main" xmlns="" val="1566702373"/>
                    </a:ext>
                  </a:extLst>
                </a:gridCol>
              </a:tblGrid>
              <a:tr h="338813">
                <a:tc>
                  <a:txBody>
                    <a:bodyPr/>
                    <a:lstStyle/>
                    <a:p>
                      <a:pPr>
                        <a:lnSpc>
                          <a:spcPct val="107000"/>
                        </a:lnSpc>
                      </a:pPr>
                      <a:endParaRPr lang="en-IN" sz="2400" dirty="0">
                        <a:effectLst/>
                        <a:latin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Methods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accuracy(in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08836468"/>
                  </a:ext>
                </a:extLst>
              </a:tr>
              <a:tr h="338813">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Logistic Regression</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LR(M1)</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62.86</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005816950"/>
                  </a:ext>
                </a:extLst>
              </a:tr>
              <a:tr h="338813">
                <a:tc>
                  <a:txBody>
                    <a:bodyPr/>
                    <a:lstStyle/>
                    <a:p>
                      <a:pPr>
                        <a:lnSpc>
                          <a:spcPct val="107000"/>
                        </a:lnSpc>
                      </a:pPr>
                      <a:endParaRPr lang="en-IN" sz="2400">
                        <a:effectLst/>
                        <a:latin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LR(M2)</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68</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268600644"/>
                  </a:ext>
                </a:extLst>
              </a:tr>
              <a:tr h="338813">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Naïve Bayes Classifier</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NBC(M1)</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53.71</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867898794"/>
                  </a:ext>
                </a:extLst>
              </a:tr>
              <a:tr h="338813">
                <a:tc>
                  <a:txBody>
                    <a:bodyPr/>
                    <a:lstStyle/>
                    <a:p>
                      <a:pPr>
                        <a:lnSpc>
                          <a:spcPct val="107000"/>
                        </a:lnSpc>
                      </a:pPr>
                      <a:endParaRPr lang="en-IN" sz="2400">
                        <a:effectLst/>
                        <a:latin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NBC(M2)</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54.86</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745436557"/>
                  </a:ext>
                </a:extLst>
              </a:tr>
              <a:tr h="338813">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Random Forest</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RF</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70.6897</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070686995"/>
                  </a:ext>
                </a:extLst>
              </a:tr>
              <a:tr h="338813">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Decision Tree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DT</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67.2414</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801076330"/>
                  </a:ext>
                </a:extLst>
              </a:tr>
              <a:tr h="338813">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K-Nearest Neighbour</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KNN(K=1)</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65.14</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624849245"/>
                  </a:ext>
                </a:extLst>
              </a:tr>
              <a:tr h="338813">
                <a:tc>
                  <a:txBody>
                    <a:bodyPr/>
                    <a:lstStyle/>
                    <a:p>
                      <a:pPr>
                        <a:lnSpc>
                          <a:spcPct val="107000"/>
                        </a:lnSpc>
                      </a:pPr>
                      <a:endParaRPr lang="en-IN" sz="2400">
                        <a:effectLst/>
                        <a:latin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KNN(K=3)</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65.75</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939524726"/>
                  </a:ext>
                </a:extLst>
              </a:tr>
              <a:tr h="338813">
                <a:tc>
                  <a:txBody>
                    <a:bodyPr/>
                    <a:lstStyle/>
                    <a:p>
                      <a:pPr>
                        <a:lnSpc>
                          <a:spcPct val="107000"/>
                        </a:lnSpc>
                      </a:pPr>
                      <a:endParaRPr lang="en-IN" sz="2400">
                        <a:effectLst/>
                        <a:latin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KNN(K=5)</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64.57</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732300126"/>
                  </a:ext>
                </a:extLst>
              </a:tr>
              <a:tr h="338813">
                <a:tc>
                  <a:txBody>
                    <a:bodyPr/>
                    <a:lstStyle/>
                    <a:p>
                      <a:pPr>
                        <a:lnSpc>
                          <a:spcPct val="107000"/>
                        </a:lnSpc>
                      </a:pPr>
                      <a:endParaRPr lang="en-IN" sz="2400">
                        <a:effectLst/>
                        <a:latin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KNN(K=28)</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73.71</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932423896"/>
                  </a:ext>
                </a:extLst>
              </a:tr>
              <a:tr h="338813">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Support Vector Machine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a:effectLst/>
                          <a:latin typeface="Times New Roman" panose="02020603050405020304" pitchFamily="18" charset="0"/>
                          <a:cs typeface="Times New Roman" panose="02020603050405020304" pitchFamily="18" charset="0"/>
                        </a:rPr>
                        <a:t>SVM</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IN" sz="2400" dirty="0">
                          <a:effectLst/>
                          <a:latin typeface="Times New Roman" panose="02020603050405020304" pitchFamily="18" charset="0"/>
                          <a:cs typeface="Times New Roman" panose="02020603050405020304" pitchFamily="18" charset="0"/>
                        </a:rPr>
                        <a:t>87.1</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999077055"/>
                  </a:ext>
                </a:extLst>
              </a:tr>
            </a:tbl>
          </a:graphicData>
        </a:graphic>
      </p:graphicFrame>
      <p:sp>
        <p:nvSpPr>
          <p:cNvPr id="4" name="Slide Number Placeholder 3">
            <a:extLst>
              <a:ext uri="{FF2B5EF4-FFF2-40B4-BE49-F238E27FC236}">
                <a16:creationId xmlns:a16="http://schemas.microsoft.com/office/drawing/2014/main" xmlns="" id="{C015AC8B-B99F-49D3-A179-1A9937F7E57A}"/>
              </a:ext>
            </a:extLst>
          </p:cNvPr>
          <p:cNvSpPr>
            <a:spLocks noGrp="1"/>
          </p:cNvSpPr>
          <p:nvPr>
            <p:ph type="sldNum" sz="quarter" idx="12"/>
          </p:nvPr>
        </p:nvSpPr>
        <p:spPr>
          <a:xfrm>
            <a:off x="8610600" y="497136"/>
            <a:ext cx="2743200" cy="373941"/>
          </a:xfrm>
        </p:spPr>
        <p:txBody>
          <a:bodyPr/>
          <a:lstStyle/>
          <a:p>
            <a:fld id="{D57F1E4F-1CFF-5643-939E-217C01CDF565}" type="slidenum">
              <a:rPr lang="en-US" sz="2000" b="1" smtClean="0"/>
              <a:pPr/>
              <a:t>27</a:t>
            </a:fld>
            <a:endParaRPr lang="en-US" sz="2000" b="1" dirty="0"/>
          </a:p>
        </p:txBody>
      </p:sp>
    </p:spTree>
    <p:extLst>
      <p:ext uri="{BB962C8B-B14F-4D97-AF65-F5344CB8AC3E}">
        <p14:creationId xmlns:p14="http://schemas.microsoft.com/office/powerpoint/2010/main" xmlns="" val="2342351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xmlns="" id="{DEBB4B27-04B1-45B4-9859-0B80D4DD281F}"/>
              </a:ext>
            </a:extLst>
          </p:cNvPr>
          <p:cNvGraphicFramePr/>
          <p:nvPr>
            <p:extLst>
              <p:ext uri="{D42A27DB-BD31-4B8C-83A1-F6EECF244321}">
                <p14:modId xmlns:p14="http://schemas.microsoft.com/office/powerpoint/2010/main" xmlns="" val="3727554372"/>
              </p:ext>
            </p:extLst>
          </p:nvPr>
        </p:nvGraphicFramePr>
        <p:xfrm>
          <a:off x="1376039" y="1535843"/>
          <a:ext cx="9312676" cy="4536489"/>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xmlns="" id="{13925F19-5762-4CB8-987F-3592F42C32E0}"/>
              </a:ext>
            </a:extLst>
          </p:cNvPr>
          <p:cNvSpPr/>
          <p:nvPr/>
        </p:nvSpPr>
        <p:spPr>
          <a:xfrm>
            <a:off x="852256" y="705316"/>
            <a:ext cx="8708994" cy="954107"/>
          </a:xfrm>
          <a:prstGeom prst="rect">
            <a:avLst/>
          </a:prstGeom>
        </p:spPr>
        <p:txBody>
          <a:bodyPr wrap="square">
            <a:spAutoFit/>
          </a:bodyPr>
          <a:lstStyle/>
          <a:p>
            <a:r>
              <a:rPr lang="en-IN" sz="2800" b="1" dirty="0">
                <a:latin typeface="Times New Roman" panose="02020603050405020304" pitchFamily="18" charset="0"/>
                <a:ea typeface="Calibri" panose="020F0502020204030204" pitchFamily="34" charset="0"/>
              </a:rPr>
              <a:t>Diagrammatic representation Comparative study of different predictive methods</a:t>
            </a:r>
            <a:endParaRPr lang="en-IN" sz="2800" dirty="0"/>
          </a:p>
        </p:txBody>
      </p:sp>
      <p:sp>
        <p:nvSpPr>
          <p:cNvPr id="4" name="Slide Number Placeholder 3">
            <a:extLst>
              <a:ext uri="{FF2B5EF4-FFF2-40B4-BE49-F238E27FC236}">
                <a16:creationId xmlns:a16="http://schemas.microsoft.com/office/drawing/2014/main" xmlns="" id="{168C2A26-7068-4187-9363-153189BA72CC}"/>
              </a:ext>
            </a:extLst>
          </p:cNvPr>
          <p:cNvSpPr>
            <a:spLocks noGrp="1"/>
          </p:cNvSpPr>
          <p:nvPr>
            <p:ph type="sldNum" sz="quarter" idx="12"/>
          </p:nvPr>
        </p:nvSpPr>
        <p:spPr>
          <a:xfrm>
            <a:off x="8610600" y="497134"/>
            <a:ext cx="2743200" cy="391696"/>
          </a:xfrm>
        </p:spPr>
        <p:txBody>
          <a:bodyPr/>
          <a:lstStyle/>
          <a:p>
            <a:fld id="{D57F1E4F-1CFF-5643-939E-217C01CDF565}" type="slidenum">
              <a:rPr lang="en-US" sz="2000" b="1" smtClean="0"/>
              <a:pPr/>
              <a:t>28</a:t>
            </a:fld>
            <a:endParaRPr lang="en-US" sz="2000" b="1" dirty="0"/>
          </a:p>
        </p:txBody>
      </p:sp>
    </p:spTree>
    <p:extLst>
      <p:ext uri="{BB962C8B-B14F-4D97-AF65-F5344CB8AC3E}">
        <p14:creationId xmlns:p14="http://schemas.microsoft.com/office/powerpoint/2010/main" xmlns="" val="3473805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2840CFD-C85A-4AA2-B3BD-64344E7B52E0}"/>
              </a:ext>
            </a:extLst>
          </p:cNvPr>
          <p:cNvSpPr/>
          <p:nvPr/>
        </p:nvSpPr>
        <p:spPr>
          <a:xfrm>
            <a:off x="1020931" y="870012"/>
            <a:ext cx="10306975" cy="3688126"/>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800" b="1" dirty="0">
                <a:latin typeface="Times New Roman" panose="02020603050405020304" pitchFamily="18" charset="0"/>
                <a:ea typeface="Calibri" panose="020F0502020204030204" pitchFamily="34" charset="0"/>
                <a:cs typeface="Times New Roman" panose="02020603050405020304" pitchFamily="18" charset="0"/>
              </a:rPr>
              <a:t>Final Conclusion : -</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In this project I used 6 classification methods, and all methods give good predictive model. Out of them support vector machine give us a best prediction model for a liver disease with accuracy </a:t>
            </a:r>
            <a:r>
              <a:rPr lang="en-IN" sz="2400" u="sng" dirty="0">
                <a:latin typeface="Times New Roman" panose="02020603050405020304" pitchFamily="18" charset="0"/>
                <a:ea typeface="Calibri" panose="020F0502020204030204" pitchFamily="34" charset="0"/>
                <a:cs typeface="Times New Roman" panose="02020603050405020304" pitchFamily="18" charset="0"/>
              </a:rPr>
              <a:t>87.1%</a:t>
            </a:r>
            <a:r>
              <a:rPr lang="en-IN" sz="2400" dirty="0">
                <a:latin typeface="Times New Roman" panose="02020603050405020304" pitchFamily="18" charset="0"/>
                <a:ea typeface="Calibri" panose="020F0502020204030204" pitchFamily="34" charset="0"/>
                <a:cs typeface="Times New Roman" panose="02020603050405020304" pitchFamily="18" charset="0"/>
              </a:rPr>
              <a:t>. and then second high accuracy of a method is K-Nearest Neighbours which gives 73.71% accuracy. And kappa value of all the methods are greater than 0, indicating that all the methods are good in prediction.</a:t>
            </a: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latin typeface="Times New Roman" panose="02020603050405020304" pitchFamily="18" charset="0"/>
                <a:ea typeface="Calibri" panose="020F0502020204030204" pitchFamily="34" charset="0"/>
                <a:cs typeface="Times New Roman" panose="02020603050405020304" pitchFamily="18" charset="0"/>
              </a:rPr>
              <a:t> the highest kappa value is </a:t>
            </a:r>
            <a:r>
              <a:rPr lang="en-IN" sz="2400" u="sng" dirty="0">
                <a:latin typeface="Times New Roman" panose="02020603050405020304" pitchFamily="18" charset="0"/>
                <a:ea typeface="Calibri" panose="020F0502020204030204" pitchFamily="34" charset="0"/>
                <a:cs typeface="Times New Roman" panose="02020603050405020304" pitchFamily="18" charset="0"/>
              </a:rPr>
              <a:t>0.7419</a:t>
            </a:r>
            <a:r>
              <a:rPr lang="en-IN" sz="2400" dirty="0">
                <a:latin typeface="Times New Roman" panose="02020603050405020304" pitchFamily="18" charset="0"/>
                <a:ea typeface="Calibri" panose="020F0502020204030204" pitchFamily="34" charset="0"/>
                <a:cs typeface="Times New Roman" panose="02020603050405020304" pitchFamily="18" charset="0"/>
              </a:rPr>
              <a:t> of a method Support Vector Machine. </a:t>
            </a: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latin typeface="Times New Roman" panose="02020603050405020304" pitchFamily="18" charset="0"/>
                <a:ea typeface="Calibri" panose="020F0502020204030204" pitchFamily="34" charset="0"/>
                <a:cs typeface="Times New Roman" panose="02020603050405020304" pitchFamily="18" charset="0"/>
              </a:rPr>
              <a:t>	Form all the classification methods the Support Vector Machine (SVM) is </a:t>
            </a: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latin typeface="Times New Roman" panose="02020603050405020304" pitchFamily="18" charset="0"/>
                <a:ea typeface="Calibri" panose="020F0502020204030204" pitchFamily="34" charset="0"/>
                <a:cs typeface="Times New Roman" panose="02020603050405020304" pitchFamily="18" charset="0"/>
              </a:rPr>
              <a:t>best for predicting the liver disease.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15DDF170-E41E-455B-B8E7-F48E3E604382}"/>
              </a:ext>
            </a:extLst>
          </p:cNvPr>
          <p:cNvSpPr>
            <a:spLocks noGrp="1"/>
          </p:cNvSpPr>
          <p:nvPr>
            <p:ph type="sldNum" sz="quarter" idx="12"/>
          </p:nvPr>
        </p:nvSpPr>
        <p:spPr>
          <a:xfrm>
            <a:off x="8610600" y="497133"/>
            <a:ext cx="2743200" cy="382819"/>
          </a:xfrm>
        </p:spPr>
        <p:txBody>
          <a:bodyPr/>
          <a:lstStyle/>
          <a:p>
            <a:fld id="{D57F1E4F-1CFF-5643-939E-217C01CDF565}" type="slidenum">
              <a:rPr lang="en-US" sz="2000" b="1" smtClean="0"/>
              <a:pPr/>
              <a:t>29</a:t>
            </a:fld>
            <a:endParaRPr lang="en-US" sz="2000" b="1" dirty="0"/>
          </a:p>
        </p:txBody>
      </p:sp>
    </p:spTree>
    <p:extLst>
      <p:ext uri="{BB962C8B-B14F-4D97-AF65-F5344CB8AC3E}">
        <p14:creationId xmlns:p14="http://schemas.microsoft.com/office/powerpoint/2010/main" xmlns="" val="303291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A9DC2E-4FAA-4C78-A0C1-DF4B4CE3956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1AEB34A-A247-4A03-9722-805667D3D83C}"/>
              </a:ext>
            </a:extLst>
          </p:cNvPr>
          <p:cNvSpPr>
            <a:spLocks noGrp="1"/>
          </p:cNvSpPr>
          <p:nvPr>
            <p:ph idx="1"/>
          </p:nvPr>
        </p:nvSpPr>
        <p:spPr>
          <a:xfrm>
            <a:off x="838200" y="1322772"/>
            <a:ext cx="10515600" cy="4873841"/>
          </a:xfrm>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The liver is one of the important and largest organs of the human body. </a:t>
            </a:r>
          </a:p>
          <a:p>
            <a:pPr algn="just"/>
            <a:r>
              <a:rPr lang="en-IN" dirty="0">
                <a:latin typeface="Times New Roman" panose="02020603050405020304" pitchFamily="18" charset="0"/>
                <a:cs typeface="Times New Roman" panose="02020603050405020304" pitchFamily="18" charset="0"/>
              </a:rPr>
              <a:t>The weight of liver is about 1.36 kg and reddish brown in colour. </a:t>
            </a:r>
          </a:p>
          <a:p>
            <a:pPr algn="just"/>
            <a:r>
              <a:rPr lang="en-IN" dirty="0">
                <a:latin typeface="Times New Roman" panose="02020603050405020304" pitchFamily="18" charset="0"/>
                <a:cs typeface="Times New Roman" panose="02020603050405020304" pitchFamily="18" charset="0"/>
              </a:rPr>
              <a:t>The liver performs more than 500 functions, such as the production of bile, production of important proteins for blood clotting, purification of blood, helping in fat digestion, decomposing red blood cells and detoxifying harmful chemicals.</a:t>
            </a:r>
          </a:p>
          <a:p>
            <a:pPr algn="just"/>
            <a:r>
              <a:rPr lang="en-IN" dirty="0">
                <a:latin typeface="Times New Roman" panose="02020603050405020304" pitchFamily="18" charset="0"/>
                <a:cs typeface="Times New Roman" panose="02020603050405020304" pitchFamily="18" charset="0"/>
              </a:rPr>
              <a:t>Liver disease caused by hepatotropic viruses imposes a substantial burden on health care resources.</a:t>
            </a:r>
          </a:p>
          <a:p>
            <a:pPr algn="just"/>
            <a:r>
              <a:rPr lang="en-IN" dirty="0">
                <a:latin typeface="Times New Roman" panose="02020603050405020304" pitchFamily="18" charset="0"/>
                <a:cs typeface="Times New Roman" panose="02020603050405020304" pitchFamily="18" charset="0"/>
              </a:rPr>
              <a:t>The accurate diagnosis of </a:t>
            </a:r>
            <a:r>
              <a:rPr lang="en-IN">
                <a:latin typeface="Times New Roman" panose="02020603050405020304" pitchFamily="18" charset="0"/>
                <a:cs typeface="Times New Roman" panose="02020603050405020304" pitchFamily="18" charset="0"/>
              </a:rPr>
              <a:t>patients is very </a:t>
            </a:r>
            <a:r>
              <a:rPr lang="en-IN" dirty="0">
                <a:latin typeface="Times New Roman" panose="02020603050405020304" pitchFamily="18" charset="0"/>
                <a:cs typeface="Times New Roman" panose="02020603050405020304" pitchFamily="18" charset="0"/>
              </a:rPr>
              <a:t>important in medical science. </a:t>
            </a:r>
          </a:p>
          <a:p>
            <a:pPr algn="just"/>
            <a:r>
              <a:rPr lang="en-IN" dirty="0">
                <a:latin typeface="Times New Roman" panose="02020603050405020304" pitchFamily="18" charset="0"/>
                <a:cs typeface="Times New Roman" panose="02020603050405020304" pitchFamily="18" charset="0"/>
              </a:rPr>
              <a:t>Wrong medication may lead to wastage of money and time for the patients, sometimes this may lead to the irreparable loss (death). </a:t>
            </a:r>
          </a:p>
          <a:p>
            <a:pPr algn="just"/>
            <a:r>
              <a:rPr lang="en-IN" dirty="0">
                <a:latin typeface="Times New Roman" panose="02020603050405020304" pitchFamily="18" charset="0"/>
                <a:cs typeface="Times New Roman" panose="02020603050405020304" pitchFamily="18" charset="0"/>
              </a:rPr>
              <a:t>One of the fatal diseases that have affected one in five persons of India is liver disease. It is expected that India may become the “world capital” for liver disease by 2025. </a:t>
            </a:r>
          </a:p>
        </p:txBody>
      </p:sp>
      <p:sp>
        <p:nvSpPr>
          <p:cNvPr id="4" name="Slide Number Placeholder 3">
            <a:extLst>
              <a:ext uri="{FF2B5EF4-FFF2-40B4-BE49-F238E27FC236}">
                <a16:creationId xmlns:a16="http://schemas.microsoft.com/office/drawing/2014/main" xmlns="" id="{89500612-FFEA-4CCE-A8BD-7F7CB440FB93}"/>
              </a:ext>
            </a:extLst>
          </p:cNvPr>
          <p:cNvSpPr>
            <a:spLocks noGrp="1"/>
          </p:cNvSpPr>
          <p:nvPr>
            <p:ph type="sldNum" sz="quarter" idx="12"/>
          </p:nvPr>
        </p:nvSpPr>
        <p:spPr>
          <a:xfrm>
            <a:off x="8610600" y="497069"/>
            <a:ext cx="2743200" cy="365125"/>
          </a:xfrm>
        </p:spPr>
        <p:txBody>
          <a:bodyPr/>
          <a:lstStyle/>
          <a:p>
            <a:fld id="{D57F1E4F-1CFF-5643-939E-217C01CDF565}" type="slidenum">
              <a:rPr lang="en-US" sz="2000" b="1" smtClean="0"/>
              <a:pPr/>
              <a:t>3</a:t>
            </a:fld>
            <a:endParaRPr lang="en-US" sz="2000" b="1" dirty="0"/>
          </a:p>
        </p:txBody>
      </p:sp>
    </p:spTree>
    <p:extLst>
      <p:ext uri="{BB962C8B-B14F-4D97-AF65-F5344CB8AC3E}">
        <p14:creationId xmlns:p14="http://schemas.microsoft.com/office/powerpoint/2010/main" xmlns="" val="830265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5E2E593-8F64-4DCC-AF48-69D10BDDD2E2}"/>
              </a:ext>
            </a:extLst>
          </p:cNvPr>
          <p:cNvSpPr/>
          <p:nvPr/>
        </p:nvSpPr>
        <p:spPr>
          <a:xfrm>
            <a:off x="763480" y="751019"/>
            <a:ext cx="11070454" cy="5219121"/>
          </a:xfrm>
          <a:prstGeom prst="rect">
            <a:avLst/>
          </a:prstGeom>
        </p:spPr>
        <p:txBody>
          <a:bodyPr wrap="square">
            <a:spAutoFit/>
          </a:bodyPr>
          <a:lstStyle/>
          <a:p>
            <a:pPr algn="ct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REFERENCE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ct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[1] “</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Prediction and Analysis of Liver Disorder Diseases by using Data Mining Technique: Survey” from International Journal of Pure and Applied Mathematics.</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Volume 118 No. 9 2018, 765-770.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[2] “LIVER DISEASE PREDICTION BY USING DIFFERENT DECISION TREE TECHNIQUES” from International Journal of Data Mining &amp; Knowledge Management Process (IJDKP) Vol.8, No.2, March 2018.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[3] “Early Detection of the Liver Disorder from Imbalance Liver Function Test Datasets” from International Journal of Innovative Technology and Exploring Engineering (IJITEE) ISSN: 2278-3075, Volume-8 Issue-4, February 2019.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[4] “An introduction to data cleaning with R” from Publisher Statistics Netherlands Henri </a:t>
            </a:r>
            <a:r>
              <a:rPr lang="en-IN" dirty="0" err="1">
                <a:latin typeface="Times New Roman" panose="02020603050405020304" pitchFamily="18" charset="0"/>
                <a:ea typeface="Calibri" panose="020F0502020204030204" pitchFamily="34" charset="0"/>
                <a:cs typeface="Times New Roman" panose="02020603050405020304" pitchFamily="18" charset="0"/>
              </a:rPr>
              <a:t>Faasdreef</a:t>
            </a:r>
            <a:r>
              <a:rPr lang="en-IN" dirty="0">
                <a:latin typeface="Times New Roman" panose="02020603050405020304" pitchFamily="18" charset="0"/>
                <a:ea typeface="Calibri" panose="020F0502020204030204" pitchFamily="34" charset="0"/>
                <a:cs typeface="Times New Roman" panose="02020603050405020304" pitchFamily="18" charset="0"/>
              </a:rPr>
              <a:t> 312, 2492 JP The Hague.</a:t>
            </a: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[5] “Liver Disease Prediction using SVM and Naïve Bayes Algorithms” from International Journal of Science, Engineering and Technology Research (IJSETR) Volume 4, Issue 4, April 2015.</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03A688DD-FB3F-4B3B-8669-4EB0931F3595}"/>
              </a:ext>
            </a:extLst>
          </p:cNvPr>
          <p:cNvSpPr>
            <a:spLocks noGrp="1"/>
          </p:cNvSpPr>
          <p:nvPr>
            <p:ph type="sldNum" sz="quarter" idx="12"/>
          </p:nvPr>
        </p:nvSpPr>
        <p:spPr>
          <a:xfrm>
            <a:off x="8610600" y="497071"/>
            <a:ext cx="2743200" cy="365125"/>
          </a:xfrm>
        </p:spPr>
        <p:txBody>
          <a:bodyPr/>
          <a:lstStyle/>
          <a:p>
            <a:fld id="{D57F1E4F-1CFF-5643-939E-217C01CDF565}" type="slidenum">
              <a:rPr lang="en-US" sz="2000" b="1" smtClean="0"/>
              <a:pPr/>
              <a:t>30</a:t>
            </a:fld>
            <a:endParaRPr lang="en-US" sz="2000" b="1" dirty="0"/>
          </a:p>
        </p:txBody>
      </p:sp>
    </p:spTree>
    <p:extLst>
      <p:ext uri="{BB962C8B-B14F-4D97-AF65-F5344CB8AC3E}">
        <p14:creationId xmlns:p14="http://schemas.microsoft.com/office/powerpoint/2010/main" xmlns="" val="3843180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0AF4AE5-D932-42BD-A165-21E9B3F8C75C}"/>
              </a:ext>
            </a:extLst>
          </p:cNvPr>
          <p:cNvSpPr/>
          <p:nvPr/>
        </p:nvSpPr>
        <p:spPr>
          <a:xfrm>
            <a:off x="914400" y="1136342"/>
            <a:ext cx="10475650" cy="3337709"/>
          </a:xfrm>
          <a:prstGeom prst="rect">
            <a:avLst/>
          </a:prstGeom>
        </p:spPr>
        <p:txBody>
          <a:bodyPr wrap="square">
            <a:spAutoFit/>
          </a:bodyPr>
          <a:lstStyle/>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[6] “Performance Analysis of Liver Disease Prediction Using Machine Learning Algorithms” from International Research Journal of Engineering and Technology (IRJET), Volume: 05 Issue: 01 | Jan-2018.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[7] “An Introduction to Statistical Learning with Applications in R” of springer. authors are Gareth James • Daniela Witten • Trevor Hastie Robert Tibshirani.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latin typeface="Times-Roman"/>
                <a:ea typeface="Calibri" panose="020F0502020204030204" pitchFamily="34" charset="0"/>
                <a:cs typeface="Times-Roman"/>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latin typeface="Times-Roman"/>
                <a:ea typeface="Calibri" panose="020F0502020204030204" pitchFamily="34" charset="0"/>
                <a:cs typeface="Times-Roman"/>
              </a:rPr>
              <a:t>STATISTICAL SOFTWARE USE IN THS PROJECT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1) R-Studio</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Excel stat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Ms-Excel.</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DD125A37-FAC4-4851-8CEB-911AC7772FEA}"/>
              </a:ext>
            </a:extLst>
          </p:cNvPr>
          <p:cNvSpPr>
            <a:spLocks noGrp="1"/>
          </p:cNvSpPr>
          <p:nvPr>
            <p:ph type="sldNum" sz="quarter" idx="12"/>
          </p:nvPr>
        </p:nvSpPr>
        <p:spPr>
          <a:xfrm>
            <a:off x="8610600" y="497071"/>
            <a:ext cx="2743200" cy="365125"/>
          </a:xfrm>
        </p:spPr>
        <p:txBody>
          <a:bodyPr/>
          <a:lstStyle/>
          <a:p>
            <a:fld id="{D57F1E4F-1CFF-5643-939E-217C01CDF565}" type="slidenum">
              <a:rPr lang="en-US" sz="2000" b="1" smtClean="0"/>
              <a:pPr/>
              <a:t>31</a:t>
            </a:fld>
            <a:endParaRPr lang="en-US" sz="2000" b="1" dirty="0"/>
          </a:p>
        </p:txBody>
      </p:sp>
    </p:spTree>
    <p:extLst>
      <p:ext uri="{BB962C8B-B14F-4D97-AF65-F5344CB8AC3E}">
        <p14:creationId xmlns:p14="http://schemas.microsoft.com/office/powerpoint/2010/main" xmlns="" val="3129309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8BD7E-C342-4446-A339-5ECC4F7FC777}"/>
              </a:ext>
            </a:extLst>
          </p:cNvPr>
          <p:cNvSpPr>
            <a:spLocks noGrp="1"/>
          </p:cNvSpPr>
          <p:nvPr>
            <p:ph type="title"/>
          </p:nvPr>
        </p:nvSpPr>
        <p:spPr>
          <a:xfrm>
            <a:off x="2313433" y="897787"/>
            <a:ext cx="7699248" cy="4455450"/>
          </a:xfrm>
        </p:spPr>
        <p:txBody>
          <a:bodyPr>
            <a:normAutofit/>
          </a:bodyPr>
          <a:lstStyle/>
          <a:p>
            <a:r>
              <a:rPr lang="en-IN" sz="9600" b="1" dirty="0">
                <a:ln w="13462">
                  <a:solidFill>
                    <a:schemeClr val="accent1">
                      <a:lumMod val="40000"/>
                      <a:lumOff val="60000"/>
                    </a:schemeClr>
                  </a:solidFill>
                  <a:prstDash val="solid"/>
                </a:ln>
                <a:solidFill>
                  <a:schemeClr val="tx1">
                    <a:lumMod val="85000"/>
                    <a:lumOff val="15000"/>
                  </a:schemeClr>
                </a:solidFill>
                <a:effectLst>
                  <a:outerShdw dist="38100" dir="2700000" algn="bl" rotWithShape="0">
                    <a:schemeClr val="accent5"/>
                  </a:outerShdw>
                </a:effectLst>
              </a:rPr>
              <a:t>THANK YOU !</a:t>
            </a:r>
          </a:p>
        </p:txBody>
      </p:sp>
    </p:spTree>
    <p:extLst>
      <p:ext uri="{BB962C8B-B14F-4D97-AF65-F5344CB8AC3E}">
        <p14:creationId xmlns:p14="http://schemas.microsoft.com/office/powerpoint/2010/main" xmlns="" val="234600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6EDFB8-11F8-4A70-BFB2-958F34F6B21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 OF DATA</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4D44A99-F301-46ED-8A74-AC9BB76B1590}"/>
              </a:ext>
            </a:extLst>
          </p:cNvPr>
          <p:cNvSpPr/>
          <p:nvPr/>
        </p:nvSpPr>
        <p:spPr>
          <a:xfrm>
            <a:off x="1012053" y="1468227"/>
            <a:ext cx="10262587" cy="4755982"/>
          </a:xfrm>
          <a:prstGeom prst="rect">
            <a:avLst/>
          </a:prstGeom>
        </p:spPr>
        <p:txBody>
          <a:bodyPr wrap="square">
            <a:spAutoFit/>
          </a:bodyPr>
          <a:lstStyle/>
          <a:p>
            <a:pPr marL="457200" indent="-457200" algn="just">
              <a:lnSpc>
                <a:spcPct val="107000"/>
              </a:lnSpc>
              <a:spcAft>
                <a:spcPts val="800"/>
              </a:spcAft>
              <a:buFont typeface="Arial" panose="020B0604020202020204" pitchFamily="34" charset="0"/>
              <a:buChar char="•"/>
            </a:pPr>
            <a:r>
              <a:rPr lang="en-IN" sz="2600" dirty="0">
                <a:latin typeface="Times New Roman" panose="02020603050405020304" pitchFamily="18" charset="0"/>
                <a:ea typeface="Calibri" panose="020F0502020204030204" pitchFamily="34" charset="0"/>
                <a:cs typeface="Times New Roman" panose="02020603050405020304" pitchFamily="18" charset="0"/>
              </a:rPr>
              <a:t>Data of liver disease taken from ‘Kaggle’ updated in 2017, which is secondary data. </a:t>
            </a:r>
          </a:p>
          <a:p>
            <a:pPr marL="457200" indent="-457200" algn="just">
              <a:lnSpc>
                <a:spcPct val="107000"/>
              </a:lnSpc>
              <a:spcAft>
                <a:spcPts val="800"/>
              </a:spcAft>
              <a:buFont typeface="Arial" panose="020B0604020202020204" pitchFamily="34" charset="0"/>
              <a:buChar char="•"/>
            </a:pPr>
            <a:r>
              <a:rPr lang="en-IN" sz="2600" dirty="0">
                <a:latin typeface="Times New Roman" panose="02020603050405020304" pitchFamily="18" charset="0"/>
                <a:ea typeface="Calibri" panose="020F0502020204030204" pitchFamily="34" charset="0"/>
                <a:cs typeface="Times New Roman" panose="02020603050405020304" pitchFamily="18" charset="0"/>
              </a:rPr>
              <a:t>The data contains 583 observations collected from north east of Andhra Pradesh, India. In that, there are 416 individuals are liver patients and remaining 167 individuals are not liver patients. </a:t>
            </a:r>
            <a:r>
              <a:rPr lang="en-IN" sz="2600" dirty="0">
                <a:latin typeface="Times New Roman" panose="02020603050405020304" pitchFamily="18" charset="0"/>
                <a:ea typeface="Times New Roman" panose="02020603050405020304" pitchFamily="18" charset="0"/>
                <a:cs typeface="Times New Roman" panose="02020603050405020304" pitchFamily="18" charset="0"/>
              </a:rPr>
              <a:t>This data contains 441 male patient/not patient  records and 142 female patient/not patient records. </a:t>
            </a:r>
          </a:p>
          <a:p>
            <a:pPr marL="457200" indent="-457200" algn="just">
              <a:lnSpc>
                <a:spcPct val="107000"/>
              </a:lnSpc>
              <a:spcAft>
                <a:spcPts val="800"/>
              </a:spcAft>
              <a:buFont typeface="Arial" panose="020B0604020202020204" pitchFamily="34" charset="0"/>
              <a:buChar char="•"/>
            </a:pPr>
            <a:r>
              <a:rPr lang="en-IN" sz="2600" dirty="0">
                <a:latin typeface="Times New Roman" panose="02020603050405020304" pitchFamily="18" charset="0"/>
                <a:ea typeface="Times New Roman" panose="02020603050405020304" pitchFamily="18" charset="0"/>
                <a:cs typeface="Times New Roman" panose="02020603050405020304" pitchFamily="18" charset="0"/>
              </a:rPr>
              <a:t>Any observation whose age exceeded 89 is listed as being of age “90”.</a:t>
            </a:r>
            <a:endParaRPr lang="en-IN" sz="2600" dirty="0">
              <a:latin typeface="Calibri" panose="020F0502020204030204" pitchFamily="34" charset="0"/>
              <a:ea typeface="Times New Roman" panose="02020603050405020304" pitchFamily="18" charset="0"/>
              <a:cs typeface="Times New Roman" panose="02020603050405020304" pitchFamily="18" charset="0"/>
            </a:endParaRPr>
          </a:p>
          <a:p>
            <a:pPr marL="457200" indent="-457200" algn="just">
              <a:lnSpc>
                <a:spcPct val="107000"/>
              </a:lnSpc>
              <a:spcAft>
                <a:spcPts val="800"/>
              </a:spcAft>
              <a:buFont typeface="Arial" panose="020B0604020202020204" pitchFamily="34" charset="0"/>
              <a:buChar char="•"/>
            </a:pPr>
            <a:r>
              <a:rPr lang="en-IN" sz="2600" b="1" dirty="0">
                <a:latin typeface="Times New Roman" panose="02020603050405020304" pitchFamily="18" charset="0"/>
                <a:ea typeface="Calibri" panose="020F0502020204030204" pitchFamily="34" charset="0"/>
                <a:cs typeface="Times New Roman" panose="02020603050405020304" pitchFamily="18" charset="0"/>
              </a:rPr>
              <a:t>Link of the dataset : </a:t>
            </a:r>
            <a:endParaRPr lang="en-IN" sz="2600" dirty="0">
              <a:latin typeface="Calibri" panose="020F0502020204030204" pitchFamily="34" charset="0"/>
              <a:ea typeface="Calibri" panose="020F0502020204030204" pitchFamily="34" charset="0"/>
              <a:cs typeface="Times New Roman" panose="02020603050405020304" pitchFamily="18" charset="0"/>
            </a:endParaRPr>
          </a:p>
          <a:p>
            <a:r>
              <a:rPr lang="en-IN" sz="2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https://www.kaggle.com/jeevannagaraj/indian-liver-patient-dataset</a:t>
            </a:r>
            <a:r>
              <a:rPr lang="en-IN" sz="2600" dirty="0">
                <a:latin typeface="Times New Roman" panose="02020603050405020304" pitchFamily="18" charset="0"/>
                <a:ea typeface="Calibri" panose="020F0502020204030204" pitchFamily="34" charset="0"/>
              </a:rPr>
              <a:t>.</a:t>
            </a:r>
            <a:endParaRPr lang="en-IN" sz="2600" dirty="0"/>
          </a:p>
        </p:txBody>
      </p:sp>
      <p:sp>
        <p:nvSpPr>
          <p:cNvPr id="4" name="Slide Number Placeholder 3">
            <a:extLst>
              <a:ext uri="{FF2B5EF4-FFF2-40B4-BE49-F238E27FC236}">
                <a16:creationId xmlns:a16="http://schemas.microsoft.com/office/drawing/2014/main" xmlns="" id="{8E25843B-E86D-42BD-AE1B-5A249A079EB9}"/>
              </a:ext>
            </a:extLst>
          </p:cNvPr>
          <p:cNvSpPr>
            <a:spLocks noGrp="1"/>
          </p:cNvSpPr>
          <p:nvPr>
            <p:ph type="sldNum" sz="quarter" idx="12"/>
          </p:nvPr>
        </p:nvSpPr>
        <p:spPr>
          <a:xfrm>
            <a:off x="8610600" y="497071"/>
            <a:ext cx="2743200" cy="365125"/>
          </a:xfrm>
        </p:spPr>
        <p:txBody>
          <a:bodyPr/>
          <a:lstStyle/>
          <a:p>
            <a:fld id="{D57F1E4F-1CFF-5643-939E-217C01CDF565}" type="slidenum">
              <a:rPr lang="en-US" sz="2000" b="1" smtClean="0"/>
              <a:pPr/>
              <a:t>4</a:t>
            </a:fld>
            <a:endParaRPr lang="en-US" sz="2000" b="1" dirty="0"/>
          </a:p>
        </p:txBody>
      </p:sp>
    </p:spTree>
    <p:extLst>
      <p:ext uri="{BB962C8B-B14F-4D97-AF65-F5344CB8AC3E}">
        <p14:creationId xmlns:p14="http://schemas.microsoft.com/office/powerpoint/2010/main" xmlns="" val="347057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AB6D746-EDB2-42F9-8417-7C50620EE32C}"/>
              </a:ext>
            </a:extLst>
          </p:cNvPr>
          <p:cNvSpPr/>
          <p:nvPr/>
        </p:nvSpPr>
        <p:spPr>
          <a:xfrm>
            <a:off x="870013" y="751344"/>
            <a:ext cx="10386872" cy="5584542"/>
          </a:xfrm>
          <a:prstGeom prst="rect">
            <a:avLst/>
          </a:prstGeom>
        </p:spPr>
        <p:txBody>
          <a:bodyPr wrap="square">
            <a:spAutoFit/>
          </a:bodyPr>
          <a:lstStyle/>
          <a:p>
            <a:pPr algn="just">
              <a:lnSpc>
                <a:spcPct val="107000"/>
              </a:lnSpc>
              <a:spcAft>
                <a:spcPts val="800"/>
              </a:spcAft>
            </a:pPr>
            <a:r>
              <a:rPr lang="en-IN" sz="2600" b="1" dirty="0">
                <a:latin typeface="Times New Roman" panose="02020603050405020304" pitchFamily="18" charset="0"/>
                <a:ea typeface="Times New Roman" panose="02020603050405020304" pitchFamily="18" charset="0"/>
                <a:cs typeface="Times New Roman" panose="02020603050405020304" pitchFamily="18" charset="0"/>
              </a:rPr>
              <a:t>In this data there are 11 variables </a:t>
            </a:r>
            <a:endParaRPr lang="en-IN" sz="26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1) age (Age of an individual)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2) gender (Gender of an individual)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tot_bilirubin</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(Total Bilirubin)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4)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direct_bilirubin</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(Direct Bilirubin)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total_proteins</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(Total proteins)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6) albumin (Albumin)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7)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ag_ratio</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(Albumin and Globulin ratio)</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8)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sgpt</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(Alanine Aminotransferase)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9)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sgot</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(Aspartate Aminotransferase)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10) </a:t>
            </a:r>
            <a:r>
              <a:rPr lang="en-IN" sz="2000" dirty="0" err="1">
                <a:latin typeface="Times New Roman" panose="02020603050405020304" pitchFamily="18" charset="0"/>
                <a:ea typeface="Calibri" panose="020F0502020204030204" pitchFamily="34" charset="0"/>
                <a:cs typeface="Times New Roman" panose="02020603050405020304" pitchFamily="18" charset="0"/>
              </a:rPr>
              <a:t>alkphos</a:t>
            </a:r>
            <a:r>
              <a:rPr lang="en-IN" sz="2000" dirty="0">
                <a:latin typeface="Times New Roman" panose="02020603050405020304" pitchFamily="18" charset="0"/>
                <a:ea typeface="Calibri" panose="020F0502020204030204" pitchFamily="34" charset="0"/>
                <a:cs typeface="Times New Roman" panose="02020603050405020304" pitchFamily="18" charset="0"/>
              </a:rPr>
              <a:t> (Alkaline Phosphatase)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11) </a:t>
            </a:r>
            <a:r>
              <a:rPr lang="en-IN" sz="2000" dirty="0" err="1">
                <a:latin typeface="Times New Roman" panose="02020603050405020304" pitchFamily="18" charset="0"/>
                <a:ea typeface="Calibri" panose="020F0502020204030204" pitchFamily="34" charset="0"/>
                <a:cs typeface="Times New Roman" panose="02020603050405020304" pitchFamily="18" charset="0"/>
              </a:rPr>
              <a:t>Is_patient</a:t>
            </a:r>
            <a:r>
              <a:rPr lang="en-IN" sz="2000" dirty="0">
                <a:latin typeface="Times New Roman" panose="02020603050405020304" pitchFamily="18" charset="0"/>
                <a:ea typeface="Calibri" panose="020F0502020204030204" pitchFamily="34" charset="0"/>
                <a:cs typeface="Times New Roman" panose="02020603050405020304" pitchFamily="18" charset="0"/>
              </a:rPr>
              <a:t> (It is a binary variable, 1 = Individual is suffering from liver disease Or 0 = individual is not suffering from liver disease) </a:t>
            </a:r>
            <a:endParaRPr lang="en-IN" sz="2000" dirty="0"/>
          </a:p>
        </p:txBody>
      </p:sp>
      <p:sp>
        <p:nvSpPr>
          <p:cNvPr id="3" name="Slide Number Placeholder 2">
            <a:extLst>
              <a:ext uri="{FF2B5EF4-FFF2-40B4-BE49-F238E27FC236}">
                <a16:creationId xmlns:a16="http://schemas.microsoft.com/office/drawing/2014/main" xmlns="" id="{82051DFF-5C6C-4CD2-88CA-EDAC41A3B41E}"/>
              </a:ext>
            </a:extLst>
          </p:cNvPr>
          <p:cNvSpPr>
            <a:spLocks noGrp="1"/>
          </p:cNvSpPr>
          <p:nvPr>
            <p:ph type="sldNum" sz="quarter" idx="12"/>
          </p:nvPr>
        </p:nvSpPr>
        <p:spPr>
          <a:xfrm>
            <a:off x="8610600" y="497071"/>
            <a:ext cx="2743200" cy="365125"/>
          </a:xfrm>
        </p:spPr>
        <p:txBody>
          <a:bodyPr/>
          <a:lstStyle/>
          <a:p>
            <a:fld id="{D57F1E4F-1CFF-5643-939E-217C01CDF565}" type="slidenum">
              <a:rPr lang="en-US" sz="2000" b="1" smtClean="0"/>
              <a:pPr/>
              <a:t>5</a:t>
            </a:fld>
            <a:endParaRPr lang="en-US" sz="2000" b="1" dirty="0"/>
          </a:p>
        </p:txBody>
      </p:sp>
    </p:spTree>
    <p:extLst>
      <p:ext uri="{BB962C8B-B14F-4D97-AF65-F5344CB8AC3E}">
        <p14:creationId xmlns:p14="http://schemas.microsoft.com/office/powerpoint/2010/main" xmlns="" val="186934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D13452-69CB-4C8C-8E89-85767EDE7DE2}"/>
              </a:ext>
            </a:extLst>
          </p:cNvPr>
          <p:cNvSpPr>
            <a:spLocks noGrp="1"/>
          </p:cNvSpPr>
          <p:nvPr>
            <p:ph type="title"/>
          </p:nvPr>
        </p:nvSpPr>
        <p:spPr>
          <a:xfrm>
            <a:off x="838200" y="338492"/>
            <a:ext cx="10515600" cy="1357143"/>
          </a:xfrm>
        </p:spPr>
        <p:txBody>
          <a:bodyPr/>
          <a:lstStyle/>
          <a:p>
            <a:r>
              <a:rPr lang="en-IN" sz="4000" b="1" dirty="0">
                <a:latin typeface="Times New Roman" panose="02020603050405020304" pitchFamily="18" charset="0"/>
                <a:cs typeface="Times New Roman" panose="02020603050405020304" pitchFamily="18" charset="0"/>
              </a:rPr>
              <a:t>SUMMARY STATISTICS</a:t>
            </a:r>
            <a:r>
              <a:rPr lang="en-IN" dirty="0"/>
              <a:t/>
            </a:r>
            <a:br>
              <a:rPr lang="en-IN" dirty="0"/>
            </a:br>
            <a:endParaRPr lang="en-IN" dirty="0"/>
          </a:p>
        </p:txBody>
      </p:sp>
      <p:sp>
        <p:nvSpPr>
          <p:cNvPr id="4" name="Rectangle 3">
            <a:extLst>
              <a:ext uri="{FF2B5EF4-FFF2-40B4-BE49-F238E27FC236}">
                <a16:creationId xmlns:a16="http://schemas.microsoft.com/office/drawing/2014/main" xmlns="" id="{FCE9CB26-B418-4893-B8F1-65D3CB65DE97}"/>
              </a:ext>
            </a:extLst>
          </p:cNvPr>
          <p:cNvSpPr/>
          <p:nvPr/>
        </p:nvSpPr>
        <p:spPr>
          <a:xfrm rot="10800000" flipV="1">
            <a:off x="861137" y="4737828"/>
            <a:ext cx="10395745" cy="1495922"/>
          </a:xfrm>
          <a:prstGeom prst="rect">
            <a:avLst/>
          </a:prstGeom>
        </p:spPr>
        <p:txBody>
          <a:bodyPr wrap="square">
            <a:spAutoFit/>
          </a:bodyPr>
          <a:lstStyle/>
          <a:p>
            <a:pPr algn="just">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From the above table, we see that in the liver dataset minimum patient’s age is 4 and maximum patients age is 90 means almost all ages of patient’s are included in this dataset. There is high variation in the Ranges of all other variables.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xmlns="" id="{B2359153-114A-447B-AAEA-C98222EB7ADE}"/>
              </a:ext>
            </a:extLst>
          </p:cNvPr>
          <p:cNvGraphicFramePr>
            <a:graphicFrameLocks noGrp="1"/>
          </p:cNvGraphicFramePr>
          <p:nvPr>
            <p:extLst>
              <p:ext uri="{D42A27DB-BD31-4B8C-83A1-F6EECF244321}">
                <p14:modId xmlns:p14="http://schemas.microsoft.com/office/powerpoint/2010/main" xmlns="" val="2516635154"/>
              </p:ext>
            </p:extLst>
          </p:nvPr>
        </p:nvGraphicFramePr>
        <p:xfrm>
          <a:off x="985419" y="978619"/>
          <a:ext cx="10271464" cy="3758325"/>
        </p:xfrm>
        <a:graphic>
          <a:graphicData uri="http://schemas.openxmlformats.org/drawingml/2006/table">
            <a:tbl>
              <a:tblPr firstRow="1" firstCol="1">
                <a:tableStyleId>{BC89EF96-8CEA-46FF-86C4-4CE0E7609802}</a:tableStyleId>
              </a:tblPr>
              <a:tblGrid>
                <a:gridCol w="1283933">
                  <a:extLst>
                    <a:ext uri="{9D8B030D-6E8A-4147-A177-3AD203B41FA5}">
                      <a16:colId xmlns:a16="http://schemas.microsoft.com/office/drawing/2014/main" xmlns="" val="3521023726"/>
                    </a:ext>
                  </a:extLst>
                </a:gridCol>
                <a:gridCol w="1283933">
                  <a:extLst>
                    <a:ext uri="{9D8B030D-6E8A-4147-A177-3AD203B41FA5}">
                      <a16:colId xmlns:a16="http://schemas.microsoft.com/office/drawing/2014/main" xmlns="" val="1788312766"/>
                    </a:ext>
                  </a:extLst>
                </a:gridCol>
                <a:gridCol w="1283933">
                  <a:extLst>
                    <a:ext uri="{9D8B030D-6E8A-4147-A177-3AD203B41FA5}">
                      <a16:colId xmlns:a16="http://schemas.microsoft.com/office/drawing/2014/main" xmlns="" val="611478335"/>
                    </a:ext>
                  </a:extLst>
                </a:gridCol>
                <a:gridCol w="1283933">
                  <a:extLst>
                    <a:ext uri="{9D8B030D-6E8A-4147-A177-3AD203B41FA5}">
                      <a16:colId xmlns:a16="http://schemas.microsoft.com/office/drawing/2014/main" xmlns="" val="3816619089"/>
                    </a:ext>
                  </a:extLst>
                </a:gridCol>
                <a:gridCol w="1283933">
                  <a:extLst>
                    <a:ext uri="{9D8B030D-6E8A-4147-A177-3AD203B41FA5}">
                      <a16:colId xmlns:a16="http://schemas.microsoft.com/office/drawing/2014/main" xmlns="" val="1739834794"/>
                    </a:ext>
                  </a:extLst>
                </a:gridCol>
                <a:gridCol w="1283933">
                  <a:extLst>
                    <a:ext uri="{9D8B030D-6E8A-4147-A177-3AD203B41FA5}">
                      <a16:colId xmlns:a16="http://schemas.microsoft.com/office/drawing/2014/main" xmlns="" val="4195274869"/>
                    </a:ext>
                  </a:extLst>
                </a:gridCol>
                <a:gridCol w="1283933">
                  <a:extLst>
                    <a:ext uri="{9D8B030D-6E8A-4147-A177-3AD203B41FA5}">
                      <a16:colId xmlns:a16="http://schemas.microsoft.com/office/drawing/2014/main" xmlns="" val="923444010"/>
                    </a:ext>
                  </a:extLst>
                </a:gridCol>
                <a:gridCol w="1283933">
                  <a:extLst>
                    <a:ext uri="{9D8B030D-6E8A-4147-A177-3AD203B41FA5}">
                      <a16:colId xmlns:a16="http://schemas.microsoft.com/office/drawing/2014/main" xmlns="" val="3568298271"/>
                    </a:ext>
                  </a:extLst>
                </a:gridCol>
              </a:tblGrid>
              <a:tr h="350838">
                <a:tc>
                  <a:txBody>
                    <a:bodyPr/>
                    <a:lstStyle/>
                    <a:p>
                      <a:pPr algn="ctr">
                        <a:lnSpc>
                          <a:spcPct val="107000"/>
                        </a:lnSpc>
                        <a:spcAft>
                          <a:spcPts val="0"/>
                        </a:spcAft>
                      </a:pPr>
                      <a:r>
                        <a:rPr lang="en-IN" sz="14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Variable</a:t>
                      </a:r>
                      <a:endParaRPr lang="en-IN"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Observations</a:t>
                      </a:r>
                      <a:endParaRPr lang="en-IN"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Obs. With missing data</a:t>
                      </a:r>
                      <a:endParaRPr lang="en-IN"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Obs. Without missing data</a:t>
                      </a:r>
                      <a:endParaRPr lang="en-IN"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Minimum</a:t>
                      </a:r>
                      <a:endParaRPr lang="en-IN"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Maximum</a:t>
                      </a:r>
                      <a:endParaRPr lang="en-IN"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Mean</a:t>
                      </a:r>
                      <a:endParaRPr lang="en-IN"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Std. deviation</a:t>
                      </a:r>
                      <a:endParaRPr lang="en-IN"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582088908"/>
                  </a:ext>
                </a:extLst>
              </a:tr>
              <a:tr h="349904">
                <a:tc>
                  <a:txBody>
                    <a:bodyPr/>
                    <a:lstStyle/>
                    <a:p>
                      <a:pPr>
                        <a:lnSpc>
                          <a:spcPct val="107000"/>
                        </a:lnSpc>
                        <a:spcAft>
                          <a:spcPts val="0"/>
                        </a:spcAft>
                      </a:pPr>
                      <a:r>
                        <a:rPr lang="en-IN" sz="1400">
                          <a:effectLst/>
                          <a:latin typeface="Times New Roman" panose="02020603050405020304" pitchFamily="18" charset="0"/>
                          <a:cs typeface="Times New Roman" panose="02020603050405020304" pitchFamily="18" charset="0"/>
                        </a:rPr>
                        <a:t>Age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583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583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4.000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90.000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44.746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16.190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79920298"/>
                  </a:ext>
                </a:extLst>
              </a:tr>
              <a:tr h="349904">
                <a:tc>
                  <a:txBody>
                    <a:bodyPr/>
                    <a:lstStyle/>
                    <a:p>
                      <a:pPr>
                        <a:lnSpc>
                          <a:spcPct val="107000"/>
                        </a:lnSpc>
                        <a:spcAft>
                          <a:spcPts val="0"/>
                        </a:spcAft>
                      </a:pPr>
                      <a:r>
                        <a:rPr lang="en-IN" sz="1400">
                          <a:effectLst/>
                          <a:latin typeface="Times New Roman" panose="02020603050405020304" pitchFamily="18" charset="0"/>
                          <a:cs typeface="Times New Roman" panose="02020603050405020304" pitchFamily="18" charset="0"/>
                        </a:rPr>
                        <a:t>tot_bilirubin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583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583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0.400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75.000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3.299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6.210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83428393"/>
                  </a:ext>
                </a:extLst>
              </a:tr>
              <a:tr h="430821">
                <a:tc>
                  <a:txBody>
                    <a:bodyPr/>
                    <a:lstStyle/>
                    <a:p>
                      <a:pPr>
                        <a:lnSpc>
                          <a:spcPct val="107000"/>
                        </a:lnSpc>
                        <a:spcAft>
                          <a:spcPts val="0"/>
                        </a:spcAft>
                      </a:pPr>
                      <a:r>
                        <a:rPr lang="en-IN" sz="1400">
                          <a:effectLst/>
                          <a:latin typeface="Times New Roman" panose="02020603050405020304" pitchFamily="18" charset="0"/>
                          <a:cs typeface="Times New Roman" panose="02020603050405020304" pitchFamily="18" charset="0"/>
                        </a:rPr>
                        <a:t>direct_bilirubin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583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0.100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19.700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1.486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2.808</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569588743"/>
                  </a:ext>
                </a:extLst>
              </a:tr>
              <a:tr h="395867">
                <a:tc>
                  <a:txBody>
                    <a:bodyPr/>
                    <a:lstStyle/>
                    <a:p>
                      <a:pPr>
                        <a:lnSpc>
                          <a:spcPct val="107000"/>
                        </a:lnSpc>
                        <a:spcAft>
                          <a:spcPts val="0"/>
                        </a:spcAft>
                      </a:pPr>
                      <a:r>
                        <a:rPr lang="en-IN" sz="1400">
                          <a:effectLst/>
                          <a:latin typeface="Times New Roman" panose="02020603050405020304" pitchFamily="18" charset="0"/>
                          <a:cs typeface="Times New Roman" panose="02020603050405020304" pitchFamily="18" charset="0"/>
                        </a:rPr>
                        <a:t>tot_proteins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63.000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2110.000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290.576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242.938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750667562"/>
                  </a:ext>
                </a:extLst>
              </a:tr>
              <a:tr h="349904">
                <a:tc>
                  <a:txBody>
                    <a:bodyPr/>
                    <a:lstStyle/>
                    <a:p>
                      <a:pPr>
                        <a:lnSpc>
                          <a:spcPct val="107000"/>
                        </a:lnSpc>
                        <a:spcAft>
                          <a:spcPts val="0"/>
                        </a:spcAft>
                      </a:pPr>
                      <a:r>
                        <a:rPr lang="en-IN" sz="1400">
                          <a:effectLst/>
                          <a:latin typeface="Times New Roman" panose="02020603050405020304" pitchFamily="18" charset="0"/>
                          <a:cs typeface="Times New Roman" panose="02020603050405020304" pitchFamily="18" charset="0"/>
                        </a:rPr>
                        <a:t>Albumin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10.000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2000.000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80.714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182.620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171656686"/>
                  </a:ext>
                </a:extLst>
              </a:tr>
              <a:tr h="349904">
                <a:tc>
                  <a:txBody>
                    <a:bodyPr/>
                    <a:lstStyle/>
                    <a:p>
                      <a:pPr>
                        <a:lnSpc>
                          <a:spcPct val="107000"/>
                        </a:lnSpc>
                        <a:spcAft>
                          <a:spcPts val="0"/>
                        </a:spcAft>
                      </a:pPr>
                      <a:r>
                        <a:rPr lang="en-IN" sz="1400">
                          <a:effectLst/>
                          <a:latin typeface="Times New Roman" panose="02020603050405020304" pitchFamily="18" charset="0"/>
                          <a:cs typeface="Times New Roman" panose="02020603050405020304" pitchFamily="18" charset="0"/>
                        </a:rPr>
                        <a:t>ag_ratio</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10.000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4929.000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109.911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288.919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9429851"/>
                  </a:ext>
                </a:extLst>
              </a:tr>
              <a:tr h="349904">
                <a:tc>
                  <a:txBody>
                    <a:bodyPr/>
                    <a:lstStyle/>
                    <a:p>
                      <a:pPr>
                        <a:lnSpc>
                          <a:spcPct val="107000"/>
                        </a:lnSpc>
                        <a:spcAft>
                          <a:spcPts val="0"/>
                        </a:spcAft>
                      </a:pPr>
                      <a:r>
                        <a:rPr lang="en-IN" sz="1400">
                          <a:effectLst/>
                          <a:latin typeface="Times New Roman" panose="02020603050405020304" pitchFamily="18" charset="0"/>
                          <a:cs typeface="Times New Roman" panose="02020603050405020304" pitchFamily="18" charset="0"/>
                        </a:rPr>
                        <a:t>Sgpt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2.700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9.600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6.483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1.085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25146733"/>
                  </a:ext>
                </a:extLst>
              </a:tr>
              <a:tr h="349904">
                <a:tc>
                  <a:txBody>
                    <a:bodyPr/>
                    <a:lstStyle/>
                    <a:p>
                      <a:pPr>
                        <a:lnSpc>
                          <a:spcPct val="107000"/>
                        </a:lnSpc>
                        <a:spcAft>
                          <a:spcPts val="0"/>
                        </a:spcAft>
                      </a:pPr>
                      <a:r>
                        <a:rPr lang="en-IN" sz="1400">
                          <a:effectLst/>
                          <a:latin typeface="Times New Roman" panose="02020603050405020304" pitchFamily="18" charset="0"/>
                          <a:cs typeface="Times New Roman" panose="02020603050405020304" pitchFamily="18" charset="0"/>
                        </a:rPr>
                        <a:t>Sgot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0.900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5.500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3.142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0.796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71437161"/>
                  </a:ext>
                </a:extLst>
              </a:tr>
              <a:tr h="349904">
                <a:tc>
                  <a:txBody>
                    <a:bodyPr/>
                    <a:lstStyle/>
                    <a:p>
                      <a:pPr>
                        <a:lnSpc>
                          <a:spcPct val="107000"/>
                        </a:lnSpc>
                        <a:spcAft>
                          <a:spcPts val="0"/>
                        </a:spcAft>
                      </a:pPr>
                      <a:r>
                        <a:rPr lang="en-IN" sz="1400">
                          <a:effectLst/>
                          <a:latin typeface="Times New Roman" panose="02020603050405020304" pitchFamily="18" charset="0"/>
                          <a:cs typeface="Times New Roman" panose="02020603050405020304" pitchFamily="18" charset="0"/>
                        </a:rPr>
                        <a:t>Alkphos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583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0.300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2.800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a:effectLst/>
                          <a:latin typeface="Times New Roman" panose="02020603050405020304" pitchFamily="18" charset="0"/>
                          <a:cs typeface="Times New Roman" panose="02020603050405020304" pitchFamily="18" charset="0"/>
                        </a:rPr>
                        <a:t>0.947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400" dirty="0">
                          <a:effectLst/>
                          <a:latin typeface="Times New Roman" panose="02020603050405020304" pitchFamily="18" charset="0"/>
                          <a:cs typeface="Times New Roman" panose="02020603050405020304" pitchFamily="18" charset="0"/>
                        </a:rPr>
                        <a:t>0.319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49136181"/>
                  </a:ext>
                </a:extLst>
              </a:tr>
            </a:tbl>
          </a:graphicData>
        </a:graphic>
      </p:graphicFrame>
      <p:sp>
        <p:nvSpPr>
          <p:cNvPr id="3" name="Slide Number Placeholder 2">
            <a:extLst>
              <a:ext uri="{FF2B5EF4-FFF2-40B4-BE49-F238E27FC236}">
                <a16:creationId xmlns:a16="http://schemas.microsoft.com/office/drawing/2014/main" xmlns="" id="{770FC18E-3032-4FC7-8CAD-A4659E76FC03}"/>
              </a:ext>
            </a:extLst>
          </p:cNvPr>
          <p:cNvSpPr>
            <a:spLocks noGrp="1"/>
          </p:cNvSpPr>
          <p:nvPr>
            <p:ph type="sldNum" sz="quarter" idx="12"/>
          </p:nvPr>
        </p:nvSpPr>
        <p:spPr>
          <a:xfrm>
            <a:off x="8610600" y="488199"/>
            <a:ext cx="2743200" cy="365125"/>
          </a:xfrm>
        </p:spPr>
        <p:txBody>
          <a:bodyPr/>
          <a:lstStyle/>
          <a:p>
            <a:fld id="{D57F1E4F-1CFF-5643-939E-217C01CDF565}" type="slidenum">
              <a:rPr lang="en-US" sz="2000" b="1" smtClean="0"/>
              <a:pPr/>
              <a:t>6</a:t>
            </a:fld>
            <a:endParaRPr lang="en-US" sz="2000" b="1" dirty="0"/>
          </a:p>
        </p:txBody>
      </p:sp>
    </p:spTree>
    <p:extLst>
      <p:ext uri="{BB962C8B-B14F-4D97-AF65-F5344CB8AC3E}">
        <p14:creationId xmlns:p14="http://schemas.microsoft.com/office/powerpoint/2010/main" xmlns="" val="220996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D5930F-B87A-4BEE-A8AE-B454EBA1D231}"/>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CORRELATION MATRIX</a:t>
            </a:r>
            <a:r>
              <a:rPr lang="en-IN" dirty="0"/>
              <a:t/>
            </a:r>
            <a:br>
              <a:rPr lang="en-IN" dirty="0"/>
            </a:br>
            <a:endParaRPr lang="en-IN" dirty="0"/>
          </a:p>
        </p:txBody>
      </p:sp>
      <p:pic>
        <p:nvPicPr>
          <p:cNvPr id="8" name="Picture 7">
            <a:extLst>
              <a:ext uri="{FF2B5EF4-FFF2-40B4-BE49-F238E27FC236}">
                <a16:creationId xmlns:a16="http://schemas.microsoft.com/office/drawing/2014/main" xmlns="" id="{A43C6A37-296A-450A-B1A7-5EC662C05176}"/>
              </a:ext>
            </a:extLst>
          </p:cNvPr>
          <p:cNvPicPr/>
          <p:nvPr/>
        </p:nvPicPr>
        <p:blipFill>
          <a:blip r:embed="rId2"/>
          <a:stretch>
            <a:fillRect/>
          </a:stretch>
        </p:blipFill>
        <p:spPr>
          <a:xfrm>
            <a:off x="0" y="896645"/>
            <a:ext cx="8868792" cy="5486400"/>
          </a:xfrm>
          <a:prstGeom prst="rect">
            <a:avLst/>
          </a:prstGeom>
        </p:spPr>
      </p:pic>
      <p:sp>
        <p:nvSpPr>
          <p:cNvPr id="7" name="Rectangle 6">
            <a:extLst>
              <a:ext uri="{FF2B5EF4-FFF2-40B4-BE49-F238E27FC236}">
                <a16:creationId xmlns:a16="http://schemas.microsoft.com/office/drawing/2014/main" xmlns="" id="{8479AEAF-4C16-4DAF-910D-3E75DD2E085A}"/>
              </a:ext>
            </a:extLst>
          </p:cNvPr>
          <p:cNvSpPr/>
          <p:nvPr/>
        </p:nvSpPr>
        <p:spPr>
          <a:xfrm rot="10800000" flipV="1">
            <a:off x="7838983" y="2930890"/>
            <a:ext cx="3799642" cy="2539350"/>
          </a:xfrm>
          <a:prstGeom prst="rect">
            <a:avLst/>
          </a:prstGeom>
        </p:spPr>
        <p:txBody>
          <a:bodyPr wrap="square">
            <a:spAutoFit/>
          </a:bodyPr>
          <a:lstStyle/>
          <a:p>
            <a:pPr algn="just">
              <a:lnSpc>
                <a:spcPct val="107000"/>
              </a:lnSpc>
              <a:spcAft>
                <a:spcPts val="8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Conclusion :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all variables are dependent to each others some are positively correlated and some are negatively correlated</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B6E86E07-C4A8-4BC4-8AC6-C8A4ECF5AF2B}"/>
              </a:ext>
            </a:extLst>
          </p:cNvPr>
          <p:cNvSpPr>
            <a:spLocks noGrp="1"/>
          </p:cNvSpPr>
          <p:nvPr>
            <p:ph type="sldNum" sz="quarter" idx="12"/>
          </p:nvPr>
        </p:nvSpPr>
        <p:spPr>
          <a:xfrm>
            <a:off x="8610600" y="497137"/>
            <a:ext cx="2743200" cy="356186"/>
          </a:xfrm>
        </p:spPr>
        <p:txBody>
          <a:bodyPr/>
          <a:lstStyle/>
          <a:p>
            <a:fld id="{D57F1E4F-1CFF-5643-939E-217C01CDF565}" type="slidenum">
              <a:rPr lang="en-US" sz="2000" b="1" smtClean="0"/>
              <a:pPr/>
              <a:t>7</a:t>
            </a:fld>
            <a:endParaRPr lang="en-US" sz="2000" b="1" dirty="0"/>
          </a:p>
        </p:txBody>
      </p:sp>
    </p:spTree>
    <p:extLst>
      <p:ext uri="{BB962C8B-B14F-4D97-AF65-F5344CB8AC3E}">
        <p14:creationId xmlns:p14="http://schemas.microsoft.com/office/powerpoint/2010/main" xmlns="" val="13531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24BE9-583E-4609-90B9-ED8CBB06D4C4}"/>
              </a:ext>
            </a:extLst>
          </p:cNvPr>
          <p:cNvSpPr>
            <a:spLocks noGrp="1"/>
          </p:cNvSpPr>
          <p:nvPr>
            <p:ph type="title"/>
          </p:nvPr>
        </p:nvSpPr>
        <p:spPr>
          <a:xfrm>
            <a:off x="838200" y="365126"/>
            <a:ext cx="10515600" cy="726828"/>
          </a:xfrm>
        </p:spPr>
        <p:txBody>
          <a:bodyPr>
            <a:normAutofit/>
          </a:bodyPr>
          <a:lstStyle/>
          <a:p>
            <a:r>
              <a:rPr lang="en-IN" sz="4000" b="1" dirty="0">
                <a:latin typeface="Times New Roman" panose="02020603050405020304" pitchFamily="18" charset="0"/>
                <a:cs typeface="Times New Roman" panose="02020603050405020304" pitchFamily="18" charset="0"/>
              </a:rPr>
              <a:t>Regression V/s Classification Problem</a:t>
            </a:r>
            <a:endParaRPr lang="en-IN" sz="4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FEC14BB2-6F7F-447D-A9AD-DBDE1B0827E0}"/>
              </a:ext>
            </a:extLst>
          </p:cNvPr>
          <p:cNvSpPr/>
          <p:nvPr/>
        </p:nvSpPr>
        <p:spPr>
          <a:xfrm>
            <a:off x="914400" y="1091954"/>
            <a:ext cx="10333608" cy="4352474"/>
          </a:xfrm>
          <a:prstGeom prst="rect">
            <a:avLst/>
          </a:prstGeom>
        </p:spPr>
        <p:txBody>
          <a:bodyPr wrap="square">
            <a:spAutoFit/>
          </a:bodyPr>
          <a:lstStyle/>
          <a:p>
            <a:pPr algn="just">
              <a:lnSpc>
                <a:spcPct val="107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Variables can be characterized as either </a:t>
            </a:r>
            <a:r>
              <a:rPr lang="en-IN" sz="2600"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quantitative</a:t>
            </a:r>
            <a:r>
              <a:rPr lang="en-IN" sz="2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or </a:t>
            </a:r>
            <a:r>
              <a:rPr lang="en-IN" sz="2600"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qualitative</a:t>
            </a:r>
            <a:r>
              <a:rPr lang="en-IN" sz="2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(also </a:t>
            </a:r>
            <a:r>
              <a:rPr lang="en-IN" sz="2600" dirty="0">
                <a:solidFill>
                  <a:srgbClr val="2C4470"/>
                </a:solidFill>
                <a:latin typeface="Times New Roman" panose="02020603050405020304" pitchFamily="18" charset="0"/>
                <a:ea typeface="Calibri" panose="020F0502020204030204" pitchFamily="34" charset="0"/>
                <a:cs typeface="Times New Roman" panose="02020603050405020304" pitchFamily="18" charset="0"/>
              </a:rPr>
              <a:t>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known as </a:t>
            </a:r>
            <a:r>
              <a:rPr lang="en-IN" sz="2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categorical</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Quantitative</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variables take on numerical values.</a:t>
            </a:r>
            <a:r>
              <a:rPr lang="en-IN" sz="2600" dirty="0">
                <a:latin typeface="Times New Roman" panose="02020603050405020304" pitchFamily="18" charset="0"/>
                <a:ea typeface="Calibri" panose="020F0502020204030204" pitchFamily="34" charset="0"/>
                <a:cs typeface="Times New Roman" panose="02020603050405020304" pitchFamily="18" charset="0"/>
              </a:rPr>
              <a:t>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Examples include age, height and temperature. On the other hand </a:t>
            </a:r>
            <a:r>
              <a:rPr lang="en-IN" sz="2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Qualitative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variables take on values in one of </a:t>
            </a:r>
            <a:r>
              <a:rPr lang="en-IN" sz="2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different </a:t>
            </a:r>
            <a:r>
              <a:rPr lang="en-IN" sz="2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classes</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or categories. Examples of qualitative variables include gender (male or female), the brand of product</a:t>
            </a:r>
            <a:r>
              <a:rPr lang="en-IN" sz="2600" dirty="0">
                <a:latin typeface="Times New Roman" panose="02020603050405020304" pitchFamily="18" charset="0"/>
                <a:ea typeface="Calibri" panose="020F0502020204030204" pitchFamily="34" charset="0"/>
                <a:cs typeface="Times New Roman" panose="02020603050405020304" pitchFamily="18" charset="0"/>
              </a:rPr>
              <a:t>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purchased (brand A, B, or C) and a patient is suffering from a liver disease (Yes or No). </a:t>
            </a:r>
          </a:p>
          <a:p>
            <a:pPr algn="just">
              <a:lnSpc>
                <a:spcPct val="107000"/>
              </a:lnSpc>
              <a:spcAft>
                <a:spcPts val="0"/>
              </a:spcAft>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When response is quantitative then is a </a:t>
            </a:r>
            <a:r>
              <a:rPr lang="en-IN" sz="2600"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regression</a:t>
            </a:r>
            <a:r>
              <a:rPr lang="en-IN" sz="2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problems, while those involving a qualitative response are often referred to as </a:t>
            </a:r>
            <a:r>
              <a:rPr lang="en-IN" sz="2600"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classification</a:t>
            </a:r>
            <a:r>
              <a:rPr lang="en-IN" sz="2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1D01314A-2B0A-4490-82B7-71544BA74027}"/>
              </a:ext>
            </a:extLst>
          </p:cNvPr>
          <p:cNvSpPr>
            <a:spLocks noGrp="1"/>
          </p:cNvSpPr>
          <p:nvPr>
            <p:ph type="sldNum" sz="quarter" idx="12"/>
          </p:nvPr>
        </p:nvSpPr>
        <p:spPr>
          <a:xfrm>
            <a:off x="8610600" y="497074"/>
            <a:ext cx="2743200" cy="365125"/>
          </a:xfrm>
        </p:spPr>
        <p:txBody>
          <a:bodyPr/>
          <a:lstStyle/>
          <a:p>
            <a:r>
              <a:rPr lang="en-US" sz="2000" b="1" dirty="0"/>
              <a:t>8</a:t>
            </a:r>
          </a:p>
        </p:txBody>
      </p:sp>
    </p:spTree>
    <p:extLst>
      <p:ext uri="{BB962C8B-B14F-4D97-AF65-F5344CB8AC3E}">
        <p14:creationId xmlns:p14="http://schemas.microsoft.com/office/powerpoint/2010/main" xmlns="" val="192812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2121E6-2925-40E8-BAE6-A1E486236CBA}"/>
              </a:ext>
            </a:extLst>
          </p:cNvPr>
          <p:cNvSpPr>
            <a:spLocks noGrp="1"/>
          </p:cNvSpPr>
          <p:nvPr>
            <p:ph type="title"/>
          </p:nvPr>
        </p:nvSpPr>
        <p:spPr>
          <a:xfrm>
            <a:off x="838200" y="338493"/>
            <a:ext cx="10515600" cy="1487132"/>
          </a:xfrm>
        </p:spPr>
        <p:txBody>
          <a:bodyPr>
            <a:noAutofit/>
          </a:bodyPr>
          <a:lstStyle/>
          <a:p>
            <a:r>
              <a:rPr lang="en-IN"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xmlns="" id="{CCE0C63B-FCEF-4E2D-8123-1AC92424A15E}"/>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Binary Logistic Regression</a:t>
            </a:r>
          </a:p>
          <a:p>
            <a:r>
              <a:rPr lang="en-IN" dirty="0">
                <a:latin typeface="Times New Roman" panose="02020603050405020304" pitchFamily="18" charset="0"/>
                <a:cs typeface="Times New Roman" panose="02020603050405020304" pitchFamily="18" charset="0"/>
              </a:rPr>
              <a:t>Naïve Bayes classifier</a:t>
            </a:r>
          </a:p>
          <a:p>
            <a:r>
              <a:rPr lang="en-IN" dirty="0">
                <a:latin typeface="Times New Roman" panose="02020603050405020304" pitchFamily="18" charset="0"/>
                <a:cs typeface="Times New Roman" panose="02020603050405020304" pitchFamily="18" charset="0"/>
              </a:rPr>
              <a:t>Random Forest</a:t>
            </a:r>
          </a:p>
          <a:p>
            <a:r>
              <a:rPr lang="en-IN" dirty="0">
                <a:latin typeface="Times New Roman" panose="02020603050405020304" pitchFamily="18" charset="0"/>
                <a:cs typeface="Times New Roman" panose="02020603050405020304" pitchFamily="18" charset="0"/>
              </a:rPr>
              <a:t>Decision Tree</a:t>
            </a:r>
          </a:p>
          <a:p>
            <a:r>
              <a:rPr lang="en-IN" dirty="0">
                <a:latin typeface="Times New Roman" panose="02020603050405020304" pitchFamily="18" charset="0"/>
                <a:cs typeface="Times New Roman" panose="02020603050405020304" pitchFamily="18" charset="0"/>
              </a:rPr>
              <a:t>K – Nearest Neighbour </a:t>
            </a:r>
          </a:p>
          <a:p>
            <a:r>
              <a:rPr lang="en-IN" dirty="0">
                <a:latin typeface="Times New Roman" panose="02020603050405020304" pitchFamily="18" charset="0"/>
                <a:cs typeface="Times New Roman" panose="02020603050405020304" pitchFamily="18" charset="0"/>
              </a:rPr>
              <a:t>Support Vector Machine</a:t>
            </a:r>
            <a:r>
              <a:rPr lang="en-IN" b="1" dirty="0">
                <a:latin typeface="Clibary light"/>
              </a:rPr>
              <a:t> </a:t>
            </a:r>
          </a:p>
          <a:p>
            <a:pPr marL="0" indent="0">
              <a:buNone/>
            </a:pPr>
            <a:endParaRPr lang="en-IN" dirty="0"/>
          </a:p>
          <a:p>
            <a:pPr marL="0" indent="0">
              <a:buNone/>
            </a:pPr>
            <a:endParaRPr lang="en-IN" b="1" dirty="0"/>
          </a:p>
        </p:txBody>
      </p:sp>
      <p:sp>
        <p:nvSpPr>
          <p:cNvPr id="4" name="Slide Number Placeholder 3">
            <a:extLst>
              <a:ext uri="{FF2B5EF4-FFF2-40B4-BE49-F238E27FC236}">
                <a16:creationId xmlns:a16="http://schemas.microsoft.com/office/drawing/2014/main" xmlns="" id="{5BDF7AA0-2C8C-451C-AECD-BDD867144942}"/>
              </a:ext>
            </a:extLst>
          </p:cNvPr>
          <p:cNvSpPr>
            <a:spLocks noGrp="1"/>
          </p:cNvSpPr>
          <p:nvPr>
            <p:ph type="sldNum" sz="quarter" idx="12"/>
          </p:nvPr>
        </p:nvSpPr>
        <p:spPr>
          <a:xfrm>
            <a:off x="8610600" y="497132"/>
            <a:ext cx="2743200" cy="347308"/>
          </a:xfrm>
        </p:spPr>
        <p:txBody>
          <a:bodyPr/>
          <a:lstStyle/>
          <a:p>
            <a:fld id="{D57F1E4F-1CFF-5643-939E-217C01CDF565}" type="slidenum">
              <a:rPr lang="en-US" sz="2000" b="1" smtClean="0"/>
              <a:pPr/>
              <a:t>9</a:t>
            </a:fld>
            <a:endParaRPr lang="en-US" sz="2000" b="1" dirty="0"/>
          </a:p>
        </p:txBody>
      </p:sp>
    </p:spTree>
    <p:extLst>
      <p:ext uri="{BB962C8B-B14F-4D97-AF65-F5344CB8AC3E}">
        <p14:creationId xmlns:p14="http://schemas.microsoft.com/office/powerpoint/2010/main" xmlns="" val="3141599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3364</Words>
  <Application>Microsoft Office PowerPoint</Application>
  <PresentationFormat>Custom</PresentationFormat>
  <Paragraphs>940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 PROJECT ON  The Prediction of Liver Disease </vt:lpstr>
      <vt:lpstr>MOTIVATION </vt:lpstr>
      <vt:lpstr>INTRODUCTION</vt:lpstr>
      <vt:lpstr>INTRODUCTION OF DATA</vt:lpstr>
      <vt:lpstr>Slide 5</vt:lpstr>
      <vt:lpstr>SUMMARY STATISTICS </vt:lpstr>
      <vt:lpstr>CORRELATION MATRIX </vt:lpstr>
      <vt:lpstr>Regression V/s Classification Problem</vt:lpstr>
      <vt:lpstr>Methodology</vt:lpstr>
      <vt:lpstr>1) BINARY LOGISTIC REGRESSION</vt:lpstr>
      <vt:lpstr>Confusion Matrix and Statistics </vt:lpstr>
      <vt:lpstr>Slide 12</vt:lpstr>
      <vt:lpstr>Confusion Matrix and Statistics </vt:lpstr>
      <vt:lpstr>2) Naïve Bayes classifier</vt:lpstr>
      <vt:lpstr>Model 2</vt:lpstr>
      <vt:lpstr>Slide 16</vt:lpstr>
      <vt:lpstr>3) Random Forest</vt:lpstr>
      <vt:lpstr>4) Decision Tree</vt:lpstr>
      <vt:lpstr>Statistics of decision tree</vt:lpstr>
      <vt:lpstr>5) K – NEAREST NEIBHOUR</vt:lpstr>
      <vt:lpstr>Confusion Matrix and Statistics  For k=3</vt:lpstr>
      <vt:lpstr>Confusion Matrix and Statistics  For k=5</vt:lpstr>
      <vt:lpstr>Slide 23</vt:lpstr>
      <vt:lpstr>Slide 24</vt:lpstr>
      <vt:lpstr>6) SUPPORT VECTOR MACHINE </vt:lpstr>
      <vt:lpstr>Slide 26</vt:lpstr>
      <vt:lpstr>Slide 27</vt:lpstr>
      <vt:lpstr>Slide 28</vt:lpstr>
      <vt:lpstr>Slide 29</vt:lpstr>
      <vt:lpstr>Slide 30</vt:lpstr>
      <vt:lpstr>Slide 31</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Nawaj Shaikh</dc:creator>
  <cp:lastModifiedBy>Comp09</cp:lastModifiedBy>
  <cp:revision>47</cp:revision>
  <dcterms:created xsi:type="dcterms:W3CDTF">2019-05-24T07:16:36Z</dcterms:created>
  <dcterms:modified xsi:type="dcterms:W3CDTF">2019-04-30T13:27:32Z</dcterms:modified>
</cp:coreProperties>
</file>