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66" r:id="rId4"/>
    <p:sldId id="258" r:id="rId5"/>
    <p:sldId id="259" r:id="rId6"/>
    <p:sldId id="260" r:id="rId7"/>
    <p:sldId id="261"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9JWrYJdvLJj46uTKlh836XQtN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Users/anishaanjali/Desktop/My%20Mac.nosync/Excel%20R/Healthcare/Exce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Project.xlsx]Sheet1!PivotTable1</c:name>
    <c:fmtId val="8"/>
  </c:pivotSource>
  <c:chart>
    <c:autoTitleDeleted val="0"/>
    <c:pivotFmts>
      <c:pivotFmt>
        <c:idx val="0"/>
        <c:spPr>
          <a:solidFill>
            <a:schemeClr val="accent2"/>
          </a:solidFill>
          <a:ln>
            <a:noFill/>
          </a:ln>
          <a:effectLst/>
        </c:spPr>
        <c:marker>
          <c:symbol val="diamond"/>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1611001964636542E-2"/>
          <c:y val="2.9931972789115645E-2"/>
          <c:w val="0.88257939761459092"/>
          <c:h val="0.8603083186030317"/>
        </c:manualLayout>
      </c:layout>
      <c:barChart>
        <c:barDir val="col"/>
        <c:grouping val="stacked"/>
        <c:varyColors val="0"/>
        <c:ser>
          <c:idx val="0"/>
          <c:order val="0"/>
          <c:tx>
            <c:strRef>
              <c:f>Sheet1!$B$3:$B$4</c:f>
              <c:strCache>
                <c:ptCount val="1"/>
                <c:pt idx="0">
                  <c:v>No</c:v>
                </c:pt>
              </c:strCache>
            </c:strRef>
          </c:tx>
          <c:spPr>
            <a:solidFill>
              <a:schemeClr val="accent2"/>
            </a:solidFill>
            <a:ln>
              <a:solidFill>
                <a:schemeClr val="accent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Sheet1!$A$5:$A$7</c:f>
              <c:strCache>
                <c:ptCount val="2"/>
                <c:pt idx="0">
                  <c:v>NonProfit</c:v>
                </c:pt>
                <c:pt idx="1">
                  <c:v>Profit</c:v>
                </c:pt>
              </c:strCache>
            </c:strRef>
          </c:cat>
          <c:val>
            <c:numRef>
              <c:f>Sheet1!$B$5:$B$7</c:f>
              <c:numCache>
                <c:formatCode>0.00%</c:formatCode>
                <c:ptCount val="2"/>
                <c:pt idx="0">
                  <c:v>0.41716328963051252</c:v>
                </c:pt>
                <c:pt idx="1">
                  <c:v>0.58283671036948748</c:v>
                </c:pt>
              </c:numCache>
            </c:numRef>
          </c:val>
          <c:extLst>
            <c:ext xmlns:c16="http://schemas.microsoft.com/office/drawing/2014/chart" uri="{C3380CC4-5D6E-409C-BE32-E72D297353CC}">
              <c16:uniqueId val="{00000000-BDBC-6E42-8BDA-7E2357703220}"/>
            </c:ext>
          </c:extLst>
        </c:ser>
        <c:ser>
          <c:idx val="1"/>
          <c:order val="1"/>
          <c:tx>
            <c:strRef>
              <c:f>Sheet1!$C$3:$C$4</c:f>
              <c:strCache>
                <c:ptCount val="1"/>
                <c:pt idx="0">
                  <c:v>Yes</c:v>
                </c:pt>
              </c:strCache>
            </c:strRef>
          </c:tx>
          <c:spPr>
            <a:solidFill>
              <a:schemeClr val="accent4"/>
            </a:solidFill>
            <a:ln>
              <a:solidFill>
                <a:schemeClr val="accent6">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Sheet1!$A$5:$A$7</c:f>
              <c:strCache>
                <c:ptCount val="2"/>
                <c:pt idx="0">
                  <c:v>NonProfit</c:v>
                </c:pt>
                <c:pt idx="1">
                  <c:v>Profit</c:v>
                </c:pt>
              </c:strCache>
            </c:strRef>
          </c:cat>
          <c:val>
            <c:numRef>
              <c:f>Sheet1!$C$5:$C$7</c:f>
              <c:numCache>
                <c:formatCode>0.00%</c:formatCode>
                <c:ptCount val="2"/>
                <c:pt idx="0">
                  <c:v>7.5392213829169094E-2</c:v>
                </c:pt>
                <c:pt idx="1">
                  <c:v>0.92460778617083095</c:v>
                </c:pt>
              </c:numCache>
            </c:numRef>
          </c:val>
          <c:extLst>
            <c:ext xmlns:c16="http://schemas.microsoft.com/office/drawing/2014/chart" uri="{C3380CC4-5D6E-409C-BE32-E72D297353CC}">
              <c16:uniqueId val="{00000001-BDBC-6E42-8BDA-7E2357703220}"/>
            </c:ext>
          </c:extLst>
        </c:ser>
        <c:dLbls>
          <c:showLegendKey val="0"/>
          <c:showVal val="1"/>
          <c:showCatName val="0"/>
          <c:showSerName val="0"/>
          <c:showPercent val="0"/>
          <c:showBubbleSize val="0"/>
        </c:dLbls>
        <c:gapWidth val="79"/>
        <c:overlap val="100"/>
        <c:axId val="1488533599"/>
        <c:axId val="1488562479"/>
      </c:barChart>
      <c:catAx>
        <c:axId val="1488533599"/>
        <c:scaling>
          <c:orientation val="minMax"/>
        </c:scaling>
        <c:delete val="0"/>
        <c:axPos val="b"/>
        <c:numFmt formatCode="General" sourceLinked="1"/>
        <c:majorTickMark val="none"/>
        <c:minorTickMark val="none"/>
        <c:tickLblPos val="nextTo"/>
        <c:spPr>
          <a:solidFill>
            <a:schemeClr val="tx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all" spc="120" normalizeH="0" baseline="0">
                <a:solidFill>
                  <a:schemeClr val="bg1"/>
                </a:solidFill>
                <a:latin typeface="+mn-lt"/>
                <a:ea typeface="+mn-ea"/>
                <a:cs typeface="+mn-cs"/>
              </a:defRPr>
            </a:pPr>
            <a:endParaRPr lang="en-US"/>
          </a:p>
        </c:txPr>
        <c:crossAx val="1488562479"/>
        <c:crosses val="autoZero"/>
        <c:auto val="1"/>
        <c:lblAlgn val="ctr"/>
        <c:lblOffset val="100"/>
        <c:noMultiLvlLbl val="0"/>
      </c:catAx>
      <c:valAx>
        <c:axId val="1488562479"/>
        <c:scaling>
          <c:orientation val="minMax"/>
        </c:scaling>
        <c:delete val="1"/>
        <c:axPos val="l"/>
        <c:numFmt formatCode="0.00%" sourceLinked="1"/>
        <c:majorTickMark val="none"/>
        <c:minorTickMark val="none"/>
        <c:tickLblPos val="nextTo"/>
        <c:crossAx val="1488533599"/>
        <c:crosses val="autoZero"/>
        <c:crossBetween val="between"/>
      </c:valAx>
      <c:spPr>
        <a:solidFill>
          <a:schemeClr val="tx1"/>
        </a:solid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931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05151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71541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92769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01296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93722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66542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88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189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846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624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0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782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180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780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707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84342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4806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619694" y="197330"/>
            <a:ext cx="7790121" cy="156767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Calibri"/>
              <a:buNone/>
            </a:pPr>
            <a:r>
              <a:rPr lang="en-US" u="sng" dirty="0"/>
              <a:t>Presentation on Healthcare in Dialysis</a:t>
            </a:r>
            <a:endParaRPr u="sng" dirty="0"/>
          </a:p>
        </p:txBody>
      </p:sp>
      <p:sp>
        <p:nvSpPr>
          <p:cNvPr id="85" name="Google Shape;85;p1"/>
          <p:cNvSpPr txBox="1">
            <a:spLocks noGrp="1"/>
          </p:cNvSpPr>
          <p:nvPr>
            <p:ph type="subTitle" idx="1"/>
          </p:nvPr>
        </p:nvSpPr>
        <p:spPr>
          <a:xfrm>
            <a:off x="2466753" y="3017246"/>
            <a:ext cx="6943062" cy="224586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4000" dirty="0"/>
              <a:t>By, </a:t>
            </a:r>
          </a:p>
          <a:p>
            <a:pPr marL="0" lvl="0" indent="0" algn="ctr" rtl="0">
              <a:lnSpc>
                <a:spcPct val="90000"/>
              </a:lnSpc>
              <a:spcBef>
                <a:spcPts val="0"/>
              </a:spcBef>
              <a:spcAft>
                <a:spcPts val="0"/>
              </a:spcAft>
              <a:buClr>
                <a:schemeClr val="dk1"/>
              </a:buClr>
              <a:buSzPts val="2400"/>
              <a:buNone/>
            </a:pPr>
            <a:endParaRPr lang="en-US" sz="5400" b="1" dirty="0"/>
          </a:p>
          <a:p>
            <a:pPr marL="0" lvl="0" indent="0" algn="ctr" rtl="0">
              <a:lnSpc>
                <a:spcPct val="90000"/>
              </a:lnSpc>
              <a:spcBef>
                <a:spcPts val="0"/>
              </a:spcBef>
              <a:spcAft>
                <a:spcPts val="0"/>
              </a:spcAft>
              <a:buClr>
                <a:schemeClr val="dk1"/>
              </a:buClr>
              <a:buSzPts val="2400"/>
              <a:buNone/>
            </a:pPr>
            <a:r>
              <a:rPr lang="en-US" sz="5400" b="1" dirty="0"/>
              <a:t>Group 6</a:t>
            </a:r>
            <a:endParaRPr sz="5400" b="1" dirty="0"/>
          </a:p>
        </p:txBody>
      </p:sp>
      <p:pic>
        <p:nvPicPr>
          <p:cNvPr id="2" name="Picture 1">
            <a:extLst>
              <a:ext uri="{FF2B5EF4-FFF2-40B4-BE49-F238E27FC236}">
                <a16:creationId xmlns:a16="http://schemas.microsoft.com/office/drawing/2014/main" id="{F3257FED-3ED5-9D9D-6E66-585597005774}"/>
              </a:ext>
            </a:extLst>
          </p:cNvPr>
          <p:cNvPicPr>
            <a:picLocks noChangeAspect="1"/>
          </p:cNvPicPr>
          <p:nvPr/>
        </p:nvPicPr>
        <p:blipFill>
          <a:blip r:embed="rId3"/>
          <a:stretch>
            <a:fillRect/>
          </a:stretch>
        </p:blipFill>
        <p:spPr>
          <a:xfrm>
            <a:off x="9590567" y="536316"/>
            <a:ext cx="2154865" cy="21548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21D0-4F33-644C-3ECE-28FE7564AC31}"/>
              </a:ext>
            </a:extLst>
          </p:cNvPr>
          <p:cNvSpPr>
            <a:spLocks noGrp="1"/>
          </p:cNvSpPr>
          <p:nvPr>
            <p:ph type="title"/>
          </p:nvPr>
        </p:nvSpPr>
        <p:spPr>
          <a:xfrm>
            <a:off x="1141413" y="609600"/>
            <a:ext cx="9905998" cy="932121"/>
          </a:xfrm>
        </p:spPr>
        <p:txBody>
          <a:bodyPr/>
          <a:lstStyle/>
          <a:p>
            <a:r>
              <a:rPr lang="en-US" b="1" dirty="0"/>
              <a:t>Recommendation:</a:t>
            </a:r>
          </a:p>
        </p:txBody>
      </p:sp>
      <p:sp>
        <p:nvSpPr>
          <p:cNvPr id="3" name="Text Placeholder 2">
            <a:extLst>
              <a:ext uri="{FF2B5EF4-FFF2-40B4-BE49-F238E27FC236}">
                <a16:creationId xmlns:a16="http://schemas.microsoft.com/office/drawing/2014/main" id="{ED2C01C6-DDB0-08E2-7AA0-DB3DFBB1E2C1}"/>
              </a:ext>
            </a:extLst>
          </p:cNvPr>
          <p:cNvSpPr>
            <a:spLocks noGrp="1"/>
          </p:cNvSpPr>
          <p:nvPr>
            <p:ph idx="1"/>
          </p:nvPr>
        </p:nvSpPr>
        <p:spPr>
          <a:xfrm>
            <a:off x="939393" y="2154866"/>
            <a:ext cx="10363015" cy="3267740"/>
          </a:xfrm>
        </p:spPr>
        <p:txBody>
          <a:bodyPr>
            <a:normAutofit/>
          </a:bodyPr>
          <a:lstStyle/>
          <a:p>
            <a:r>
              <a:rPr lang="en-US" dirty="0">
                <a:latin typeface="Times New Roman" panose="02020603050405020304" pitchFamily="18" charset="0"/>
                <a:cs typeface="Times New Roman" panose="02020603050405020304" pitchFamily="18" charset="0"/>
              </a:rPr>
              <a:t>Dialysis station should be focused on running with any organization this will give rise to their business. Market research should be done on high performance score organization, this will give the idea of which measures are giving these organization high quality services and should apply those in low or medium score performance organization.</a:t>
            </a:r>
          </a:p>
          <a:p>
            <a:r>
              <a:rPr lang="en-US" dirty="0" err="1">
                <a:latin typeface="Times New Roman" panose="02020603050405020304" pitchFamily="18" charset="0"/>
                <a:cs typeface="Times New Roman" panose="02020603050405020304" pitchFamily="18" charset="0"/>
              </a:rPr>
              <a:t>Swr</a:t>
            </a:r>
            <a:r>
              <a:rPr lang="en-US" dirty="0">
                <a:latin typeface="Times New Roman" panose="02020603050405020304" pitchFamily="18" charset="0"/>
                <a:cs typeface="Times New Roman" panose="02020603050405020304" pitchFamily="18" charset="0"/>
              </a:rPr>
              <a:t> category text fall under alarming zone , which is needed to work on that more efficiently and change the strategical plans accordingly.</a:t>
            </a:r>
          </a:p>
        </p:txBody>
      </p:sp>
    </p:spTree>
    <p:extLst>
      <p:ext uri="{BB962C8B-B14F-4D97-AF65-F5344CB8AC3E}">
        <p14:creationId xmlns:p14="http://schemas.microsoft.com/office/powerpoint/2010/main" val="368089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3762-6337-A5CB-E1EC-0265C80A62C6}"/>
              </a:ext>
            </a:extLst>
          </p:cNvPr>
          <p:cNvSpPr>
            <a:spLocks noGrp="1"/>
          </p:cNvSpPr>
          <p:nvPr>
            <p:ph type="title"/>
          </p:nvPr>
        </p:nvSpPr>
        <p:spPr>
          <a:xfrm>
            <a:off x="838200" y="2544799"/>
            <a:ext cx="10515600" cy="1325563"/>
          </a:xfrm>
        </p:spPr>
        <p:txBody>
          <a:bodyPr>
            <a:normAutofit fontScale="90000"/>
          </a:bodyPr>
          <a:lstStyle/>
          <a:p>
            <a:r>
              <a:rPr lang="en-US" sz="8800" b="1" dirty="0"/>
              <a:t>Thankyou</a:t>
            </a:r>
          </a:p>
        </p:txBody>
      </p:sp>
    </p:spTree>
    <p:extLst>
      <p:ext uri="{BB962C8B-B14F-4D97-AF65-F5344CB8AC3E}">
        <p14:creationId xmlns:p14="http://schemas.microsoft.com/office/powerpoint/2010/main" val="50622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a:spLocks noGrp="1"/>
          </p:cNvSpPr>
          <p:nvPr>
            <p:ph idx="1"/>
          </p:nvPr>
        </p:nvSpPr>
        <p:spPr>
          <a:xfrm>
            <a:off x="999460" y="2190307"/>
            <a:ext cx="10047951" cy="360089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Dialysis Healthcare analytics involves the analysis of key performance indicates to gain insights and make data-driven decision in the field of dialysis care.</a:t>
            </a:r>
            <a:endParaRPr dirty="0"/>
          </a:p>
          <a:p>
            <a:pPr marL="228600" lvl="0" indent="-228600" algn="l" rtl="0">
              <a:lnSpc>
                <a:spcPct val="90000"/>
              </a:lnSpc>
              <a:spcBef>
                <a:spcPts val="1000"/>
              </a:spcBef>
              <a:spcAft>
                <a:spcPts val="0"/>
              </a:spcAft>
              <a:buSzPts val="2800"/>
              <a:buChar char="•"/>
            </a:pPr>
            <a:r>
              <a:rPr lang="en-US" dirty="0"/>
              <a:t>It includes monitoring the number of patient across various summaries, comparing profit vs non profit stats. Chain Org based on total performance score, </a:t>
            </a:r>
            <a:r>
              <a:rPr lang="en-US" dirty="0" err="1"/>
              <a:t>analysing</a:t>
            </a:r>
            <a:r>
              <a:rPr lang="en-US" dirty="0"/>
              <a:t> dialysis station stats, examining category text for as expected and tracking average payment reduction rate.</a:t>
            </a:r>
            <a:endParaRPr dirty="0"/>
          </a:p>
          <a:p>
            <a:pPr marL="228600" lvl="0" indent="-228600" algn="l" rtl="0">
              <a:lnSpc>
                <a:spcPct val="90000"/>
              </a:lnSpc>
              <a:spcBef>
                <a:spcPts val="1000"/>
              </a:spcBef>
              <a:spcAft>
                <a:spcPts val="0"/>
              </a:spcAft>
              <a:buSzPts val="2800"/>
              <a:buChar char="•"/>
            </a:pPr>
            <a:r>
              <a:rPr lang="en-US" dirty="0"/>
              <a:t>By leveraging this analysis, healthcare providers can optimize care delivery. Improve Operational efficiency, enhance financial performance and ultimately improves patient’s health.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A121EC-F98D-EC15-4BEE-55CA21735AE6}"/>
              </a:ext>
            </a:extLst>
          </p:cNvPr>
          <p:cNvPicPr>
            <a:picLocks noChangeAspect="1"/>
          </p:cNvPicPr>
          <p:nvPr/>
        </p:nvPicPr>
        <p:blipFill>
          <a:blip r:embed="rId2"/>
          <a:stretch>
            <a:fillRect/>
          </a:stretch>
        </p:blipFill>
        <p:spPr>
          <a:xfrm>
            <a:off x="1725996" y="1233376"/>
            <a:ext cx="8314705" cy="4997715"/>
          </a:xfrm>
          <a:prstGeom prst="rect">
            <a:avLst/>
          </a:prstGeom>
          <a:ln>
            <a:noFill/>
          </a:ln>
          <a:effectLst>
            <a:outerShdw blurRad="190500" algn="tl" rotWithShape="0">
              <a:srgbClr val="000000">
                <a:alpha val="70000"/>
              </a:srgbClr>
            </a:outerShdw>
          </a:effectLst>
        </p:spPr>
      </p:pic>
      <p:sp>
        <p:nvSpPr>
          <p:cNvPr id="2" name="Google Shape;96;p3">
            <a:extLst>
              <a:ext uri="{FF2B5EF4-FFF2-40B4-BE49-F238E27FC236}">
                <a16:creationId xmlns:a16="http://schemas.microsoft.com/office/drawing/2014/main" id="{9C71E75F-9C86-202D-55C1-4A54C35C204C}"/>
              </a:ext>
            </a:extLst>
          </p:cNvPr>
          <p:cNvSpPr txBox="1">
            <a:spLocks/>
          </p:cNvSpPr>
          <p:nvPr/>
        </p:nvSpPr>
        <p:spPr>
          <a:xfrm>
            <a:off x="1524000" y="319475"/>
            <a:ext cx="8810847" cy="71758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800" b="1" u="sng" dirty="0">
                <a:solidFill>
                  <a:schemeClr val="tx1"/>
                </a:solidFill>
                <a:latin typeface="+mj-lt"/>
              </a:rPr>
              <a:t>Data Measures-</a:t>
            </a:r>
          </a:p>
        </p:txBody>
      </p:sp>
    </p:spTree>
    <p:extLst>
      <p:ext uri="{BB962C8B-B14F-4D97-AF65-F5344CB8AC3E}">
        <p14:creationId xmlns:p14="http://schemas.microsoft.com/office/powerpoint/2010/main" val="345412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ctrTitle"/>
          </p:nvPr>
        </p:nvSpPr>
        <p:spPr>
          <a:xfrm>
            <a:off x="699976" y="276825"/>
            <a:ext cx="10643191" cy="717589"/>
          </a:xfrm>
          <a:prstGeom prst="rect">
            <a:avLst/>
          </a:prstGeom>
          <a:noFill/>
          <a:ln>
            <a:noFill/>
          </a:ln>
        </p:spPr>
        <p:txBody>
          <a:bodyPr spcFirstLastPara="1" wrap="square" lIns="91425" tIns="45700" rIns="91425" bIns="45700" anchor="b" anchorCtr="0">
            <a:noAutofit/>
          </a:bodyPr>
          <a:lstStyle/>
          <a:p>
            <a:r>
              <a:rPr lang="en-IN" sz="2800" b="1" dirty="0">
                <a:latin typeface="+mj-lt"/>
              </a:rPr>
              <a:t>KPI 1: Number of Patients across various summaries</a:t>
            </a:r>
          </a:p>
        </p:txBody>
      </p:sp>
      <p:sp>
        <p:nvSpPr>
          <p:cNvPr id="97" name="Google Shape;97;p3"/>
          <p:cNvSpPr txBox="1">
            <a:spLocks noGrp="1"/>
          </p:cNvSpPr>
          <p:nvPr>
            <p:ph type="subTitle" idx="1"/>
          </p:nvPr>
        </p:nvSpPr>
        <p:spPr>
          <a:xfrm>
            <a:off x="386575" y="1382945"/>
            <a:ext cx="4843347" cy="4437991"/>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ct val="100000"/>
              <a:buFont typeface="Arial"/>
              <a:buChar char="•"/>
            </a:pPr>
            <a:r>
              <a:rPr lang="en-US" dirty="0"/>
              <a:t>The Survival Summary has 18,639k patients which is the highest as compared to the other summaries. Survival Summary has 36% of total patients across all various summaries.</a:t>
            </a:r>
            <a:endParaRPr dirty="0"/>
          </a:p>
          <a:p>
            <a:pPr marL="342900" lvl="0" indent="-342900" algn="l" rtl="0">
              <a:lnSpc>
                <a:spcPct val="90000"/>
              </a:lnSpc>
              <a:spcBef>
                <a:spcPts val="1000"/>
              </a:spcBef>
              <a:spcAft>
                <a:spcPts val="0"/>
              </a:spcAft>
              <a:buSzPct val="100000"/>
              <a:buFont typeface="Arial"/>
              <a:buChar char="•"/>
            </a:pPr>
            <a:r>
              <a:rPr lang="en-US" dirty="0"/>
              <a:t>Followed by serum phosphorus Summary and hypercalcemia summary each has 12% of the total Patients.</a:t>
            </a:r>
            <a:endParaRPr dirty="0"/>
          </a:p>
          <a:p>
            <a:pPr marL="342900" lvl="0" indent="-342900" algn="l" rtl="0">
              <a:lnSpc>
                <a:spcPct val="90000"/>
              </a:lnSpc>
              <a:spcBef>
                <a:spcPts val="1000"/>
              </a:spcBef>
              <a:spcAft>
                <a:spcPts val="0"/>
              </a:spcAft>
              <a:buSzPct val="100000"/>
              <a:buFont typeface="Arial"/>
              <a:buChar char="•"/>
            </a:pPr>
            <a:r>
              <a:rPr lang="en-US" dirty="0"/>
              <a:t>Long term Catheter Summary is the 3</a:t>
            </a:r>
            <a:r>
              <a:rPr lang="en-US" baseline="30000" dirty="0"/>
              <a:t>rd</a:t>
            </a:r>
            <a:r>
              <a:rPr lang="en-US" dirty="0"/>
              <a:t> Highest summary which has 11% of the total patients.</a:t>
            </a:r>
            <a:endParaRPr dirty="0"/>
          </a:p>
          <a:p>
            <a:pPr marL="342900" lvl="0" indent="-342900" algn="l" rtl="0">
              <a:lnSpc>
                <a:spcPct val="90000"/>
              </a:lnSpc>
              <a:spcBef>
                <a:spcPts val="1000"/>
              </a:spcBef>
              <a:spcAft>
                <a:spcPts val="0"/>
              </a:spcAft>
              <a:buSzPct val="100000"/>
              <a:buFont typeface="Arial"/>
              <a:buChar char="•"/>
            </a:pPr>
            <a:r>
              <a:rPr lang="en-US" dirty="0"/>
              <a:t>While </a:t>
            </a:r>
            <a:r>
              <a:rPr lang="en-US" dirty="0" err="1"/>
              <a:t>nPCR</a:t>
            </a:r>
            <a:r>
              <a:rPr lang="en-US" dirty="0"/>
              <a:t> summary is the lowest number of patients. </a:t>
            </a:r>
            <a:endParaRPr dirty="0"/>
          </a:p>
        </p:txBody>
      </p:sp>
      <p:pic>
        <p:nvPicPr>
          <p:cNvPr id="98" name="Google Shape;98;p3"/>
          <p:cNvPicPr preferRelativeResize="0">
            <a:picLocks noGrp="1"/>
          </p:cNvPicPr>
          <p:nvPr>
            <p:ph type="body" idx="4294967295"/>
          </p:nvPr>
        </p:nvPicPr>
        <p:blipFill rotWithShape="1">
          <a:blip r:embed="rId3">
            <a:alphaModFix/>
          </a:blip>
          <a:srcRect l="26669" t="17243" r="1896" b="13563"/>
          <a:stretch/>
        </p:blipFill>
        <p:spPr>
          <a:xfrm>
            <a:off x="6080125" y="1193800"/>
            <a:ext cx="6111875" cy="5029200"/>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body" idx="1"/>
          </p:nvPr>
        </p:nvSpPr>
        <p:spPr>
          <a:xfrm>
            <a:off x="704260" y="1467292"/>
            <a:ext cx="5909192" cy="450820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000"/>
              <a:buFont typeface="Arial"/>
              <a:buChar char="•"/>
            </a:pPr>
            <a:r>
              <a:rPr lang="en-US" sz="2000" dirty="0">
                <a:solidFill>
                  <a:schemeClr val="tx1"/>
                </a:solidFill>
              </a:rPr>
              <a:t>Total Dialysis Station which is </a:t>
            </a:r>
            <a:r>
              <a:rPr lang="en-US" sz="2000" b="1" dirty="0">
                <a:solidFill>
                  <a:schemeClr val="tx1"/>
                </a:solidFill>
              </a:rPr>
              <a:t>chain owned </a:t>
            </a:r>
            <a:r>
              <a:rPr lang="en-US" sz="2000" dirty="0">
                <a:solidFill>
                  <a:schemeClr val="tx1"/>
                </a:solidFill>
              </a:rPr>
              <a:t>Organization has made </a:t>
            </a:r>
            <a:r>
              <a:rPr lang="en-US" sz="2000" b="1" dirty="0">
                <a:solidFill>
                  <a:schemeClr val="tx1"/>
                </a:solidFill>
              </a:rPr>
              <a:t>profit</a:t>
            </a:r>
            <a:r>
              <a:rPr lang="en-US" sz="2000" dirty="0">
                <a:solidFill>
                  <a:schemeClr val="tx1"/>
                </a:solidFill>
              </a:rPr>
              <a:t> of 92 %. Also Total Dialysis Station which is </a:t>
            </a:r>
            <a:r>
              <a:rPr lang="en-US" sz="2000" b="1" dirty="0">
                <a:solidFill>
                  <a:schemeClr val="tx1"/>
                </a:solidFill>
              </a:rPr>
              <a:t>not chain owned </a:t>
            </a:r>
            <a:r>
              <a:rPr lang="en-US" sz="2000" dirty="0">
                <a:solidFill>
                  <a:schemeClr val="tx1"/>
                </a:solidFill>
              </a:rPr>
              <a:t>has made </a:t>
            </a:r>
            <a:r>
              <a:rPr lang="en-US" sz="2000" b="1" dirty="0">
                <a:solidFill>
                  <a:schemeClr val="tx1"/>
                </a:solidFill>
              </a:rPr>
              <a:t>profit</a:t>
            </a:r>
            <a:r>
              <a:rPr lang="en-US" sz="2000" dirty="0">
                <a:solidFill>
                  <a:schemeClr val="tx1"/>
                </a:solidFill>
              </a:rPr>
              <a:t> of 58 %. </a:t>
            </a:r>
          </a:p>
          <a:p>
            <a:pPr marL="0" lvl="0" indent="0" algn="l" rtl="0">
              <a:lnSpc>
                <a:spcPct val="90000"/>
              </a:lnSpc>
              <a:spcBef>
                <a:spcPts val="0"/>
              </a:spcBef>
              <a:spcAft>
                <a:spcPts val="0"/>
              </a:spcAft>
              <a:buSzPts val="2000"/>
            </a:pPr>
            <a:endParaRPr lang="en-US" sz="2000" dirty="0">
              <a:solidFill>
                <a:schemeClr val="tx1"/>
              </a:solidFill>
            </a:endParaRPr>
          </a:p>
          <a:p>
            <a:pPr marL="342900" lvl="0" indent="-342900" algn="l" rtl="0">
              <a:lnSpc>
                <a:spcPct val="90000"/>
              </a:lnSpc>
              <a:spcBef>
                <a:spcPts val="0"/>
              </a:spcBef>
              <a:spcAft>
                <a:spcPts val="0"/>
              </a:spcAft>
              <a:buSzPts val="2000"/>
              <a:buFont typeface="Arial"/>
              <a:buChar char="•"/>
            </a:pPr>
            <a:r>
              <a:rPr lang="en-US" sz="2000" dirty="0">
                <a:solidFill>
                  <a:schemeClr val="tx1"/>
                </a:solidFill>
              </a:rPr>
              <a:t>Total Dialysis Station which is </a:t>
            </a:r>
            <a:r>
              <a:rPr lang="en-US" sz="2000" b="1" dirty="0">
                <a:solidFill>
                  <a:schemeClr val="tx1"/>
                </a:solidFill>
              </a:rPr>
              <a:t>chain owned </a:t>
            </a:r>
            <a:r>
              <a:rPr lang="en-US" sz="2000" dirty="0">
                <a:solidFill>
                  <a:schemeClr val="tx1"/>
                </a:solidFill>
              </a:rPr>
              <a:t>Organization has made </a:t>
            </a:r>
            <a:r>
              <a:rPr lang="en-US" sz="2000" b="1" dirty="0">
                <a:solidFill>
                  <a:schemeClr val="tx1"/>
                </a:solidFill>
              </a:rPr>
              <a:t>non profit</a:t>
            </a:r>
            <a:r>
              <a:rPr lang="en-US" sz="2000" dirty="0">
                <a:solidFill>
                  <a:schemeClr val="tx1"/>
                </a:solidFill>
              </a:rPr>
              <a:t> of 42 %. Also Total Dialysis Station which is </a:t>
            </a:r>
            <a:r>
              <a:rPr lang="en-US" sz="2000" b="1" dirty="0">
                <a:solidFill>
                  <a:schemeClr val="tx1"/>
                </a:solidFill>
              </a:rPr>
              <a:t>not chain owned </a:t>
            </a:r>
            <a:r>
              <a:rPr lang="en-US" sz="2000" dirty="0">
                <a:solidFill>
                  <a:schemeClr val="tx1"/>
                </a:solidFill>
              </a:rPr>
              <a:t>has made </a:t>
            </a:r>
            <a:r>
              <a:rPr lang="en-US" sz="2000" b="1" dirty="0">
                <a:solidFill>
                  <a:schemeClr val="tx1"/>
                </a:solidFill>
              </a:rPr>
              <a:t>non profit</a:t>
            </a:r>
            <a:r>
              <a:rPr lang="en-US" sz="2000" dirty="0">
                <a:solidFill>
                  <a:schemeClr val="tx1"/>
                </a:solidFill>
              </a:rPr>
              <a:t> of 8 %. </a:t>
            </a:r>
          </a:p>
          <a:p>
            <a:pPr marL="342900" lvl="0" indent="-342900" algn="l" rtl="0">
              <a:lnSpc>
                <a:spcPct val="90000"/>
              </a:lnSpc>
              <a:spcBef>
                <a:spcPts val="1000"/>
              </a:spcBef>
              <a:spcAft>
                <a:spcPts val="0"/>
              </a:spcAft>
              <a:buSzPts val="2000"/>
              <a:buFont typeface="Arial"/>
              <a:buChar char="•"/>
            </a:pPr>
            <a:r>
              <a:rPr lang="en-US" sz="2000" dirty="0">
                <a:solidFill>
                  <a:schemeClr val="tx1"/>
                </a:solidFill>
              </a:rPr>
              <a:t>It concludes that dialysis station are profitable if they owned by chain organization.</a:t>
            </a:r>
            <a:endParaRPr dirty="0">
              <a:solidFill>
                <a:schemeClr val="tx1"/>
              </a:solidFill>
            </a:endParaRPr>
          </a:p>
          <a:p>
            <a:pPr marL="342900" lvl="0" indent="-342900" algn="l" rtl="0">
              <a:lnSpc>
                <a:spcPct val="90000"/>
              </a:lnSpc>
              <a:spcBef>
                <a:spcPts val="1000"/>
              </a:spcBef>
              <a:spcAft>
                <a:spcPts val="0"/>
              </a:spcAft>
              <a:buSzPts val="2000"/>
              <a:buFont typeface="Arial"/>
              <a:buChar char="•"/>
            </a:pPr>
            <a:r>
              <a:rPr lang="en-US" sz="2000" dirty="0">
                <a:solidFill>
                  <a:schemeClr val="tx1"/>
                </a:solidFill>
              </a:rPr>
              <a:t>Individual dialysis stations are not able to make profit.</a:t>
            </a:r>
            <a:endParaRPr dirty="0">
              <a:solidFill>
                <a:schemeClr val="tx1"/>
              </a:solidFill>
            </a:endParaRPr>
          </a:p>
        </p:txBody>
      </p:sp>
      <p:sp>
        <p:nvSpPr>
          <p:cNvPr id="105" name="Google Shape;105;p4"/>
          <p:cNvSpPr txBox="1"/>
          <p:nvPr/>
        </p:nvSpPr>
        <p:spPr>
          <a:xfrm>
            <a:off x="1524000" y="319475"/>
            <a:ext cx="9144000" cy="717589"/>
          </a:xfrm>
          <a:prstGeom prst="rect">
            <a:avLst/>
          </a:prstGeom>
          <a:noFill/>
          <a:ln>
            <a:noFill/>
          </a:ln>
        </p:spPr>
        <p:txBody>
          <a:bodyPr spcFirstLastPara="1" wrap="square" lIns="91425" tIns="45700" rIns="91425" bIns="45700" anchor="b" anchorCtr="0">
            <a:normAutofit fontScale="97500"/>
          </a:bodyPr>
          <a:lstStyle/>
          <a:p>
            <a:pPr algn="ctr">
              <a:lnSpc>
                <a:spcPct val="90000"/>
              </a:lnSpc>
              <a:buClr>
                <a:schemeClr val="dk1"/>
              </a:buClr>
              <a:buSzPct val="100000"/>
            </a:pPr>
            <a:r>
              <a:rPr lang="en-US" sz="2900" b="1" i="0" strike="noStrike" cap="none" dirty="0">
                <a:latin typeface="Times New Roman" panose="02020603050405020304" pitchFamily="18" charset="0"/>
                <a:ea typeface="Calibri"/>
                <a:cs typeface="Times New Roman" panose="02020603050405020304" pitchFamily="18" charset="0"/>
                <a:sym typeface="Calibri"/>
              </a:rPr>
              <a:t>KPI 2: </a:t>
            </a:r>
            <a:r>
              <a:rPr lang="en-IN" sz="2900" b="1" dirty="0">
                <a:latin typeface="Times New Roman" panose="02020603050405020304" pitchFamily="18" charset="0"/>
                <a:cs typeface="Times New Roman" panose="02020603050405020304" pitchFamily="18" charset="0"/>
              </a:rPr>
              <a:t>Profit Vs Non-Profit Stats</a:t>
            </a:r>
          </a:p>
          <a:p>
            <a:pPr marL="0" marR="0" lvl="0" indent="0" algn="ctr" rtl="0">
              <a:lnSpc>
                <a:spcPct val="90000"/>
              </a:lnSpc>
              <a:spcBef>
                <a:spcPts val="0"/>
              </a:spcBef>
              <a:spcAft>
                <a:spcPts val="0"/>
              </a:spcAft>
              <a:buClr>
                <a:schemeClr val="dk1"/>
              </a:buClr>
              <a:buSzPct val="100000"/>
              <a:buFont typeface="Calibri"/>
              <a:buNone/>
            </a:pPr>
            <a:endParaRPr dirty="0"/>
          </a:p>
        </p:txBody>
      </p:sp>
      <p:graphicFrame>
        <p:nvGraphicFramePr>
          <p:cNvPr id="4" name="Chart 3">
            <a:extLst>
              <a:ext uri="{FF2B5EF4-FFF2-40B4-BE49-F238E27FC236}">
                <a16:creationId xmlns:a16="http://schemas.microsoft.com/office/drawing/2014/main" id="{92D08545-BC45-3133-6BEB-E6058226153A}"/>
              </a:ext>
            </a:extLst>
          </p:cNvPr>
          <p:cNvGraphicFramePr>
            <a:graphicFrameLocks/>
          </p:cNvGraphicFramePr>
          <p:nvPr>
            <p:extLst>
              <p:ext uri="{D42A27DB-BD31-4B8C-83A1-F6EECF244321}">
                <p14:modId xmlns:p14="http://schemas.microsoft.com/office/powerpoint/2010/main" val="4114657199"/>
              </p:ext>
            </p:extLst>
          </p:nvPr>
        </p:nvGraphicFramePr>
        <p:xfrm>
          <a:off x="6943059" y="1095375"/>
          <a:ext cx="4350077" cy="46672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subTitle" idx="1"/>
          </p:nvPr>
        </p:nvSpPr>
        <p:spPr>
          <a:xfrm>
            <a:off x="723014" y="3909993"/>
            <a:ext cx="10994065" cy="2638424"/>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SzPct val="100000"/>
              <a:buFont typeface="Arial" panose="020B0604020202020204" pitchFamily="34" charset="0"/>
              <a:buChar char="•"/>
            </a:pPr>
            <a:r>
              <a:rPr lang="en-US" dirty="0"/>
              <a:t>Here are Chain Organization which has best performance score.</a:t>
            </a:r>
            <a:endParaRPr dirty="0"/>
          </a:p>
          <a:p>
            <a:pPr marL="342900" lvl="0" indent="-342900" algn="l" rtl="0">
              <a:lnSpc>
                <a:spcPct val="90000"/>
              </a:lnSpc>
              <a:spcBef>
                <a:spcPts val="1000"/>
              </a:spcBef>
              <a:spcAft>
                <a:spcPts val="0"/>
              </a:spcAft>
              <a:buSzPct val="100000"/>
              <a:buFont typeface="Arial" panose="020B0604020202020204" pitchFamily="34" charset="0"/>
              <a:buChar char="•"/>
            </a:pPr>
            <a:r>
              <a:rPr lang="en-US" b="1" dirty="0"/>
              <a:t>DAVITA </a:t>
            </a:r>
            <a:r>
              <a:rPr lang="en-US" dirty="0"/>
              <a:t>organization has the performance score which is 1065, which increases the rating. </a:t>
            </a:r>
            <a:r>
              <a:rPr lang="en-US" b="1" dirty="0"/>
              <a:t>DAVITA </a:t>
            </a:r>
            <a:r>
              <a:rPr lang="en-US" dirty="0" err="1"/>
              <a:t>organisation</a:t>
            </a:r>
            <a:r>
              <a:rPr lang="en-US" dirty="0"/>
              <a:t> has got 3.9 out 5 as average rating.</a:t>
            </a:r>
            <a:endParaRPr dirty="0"/>
          </a:p>
          <a:p>
            <a:pPr marL="342900" lvl="0" indent="-342900" algn="l" rtl="0">
              <a:lnSpc>
                <a:spcPct val="90000"/>
              </a:lnSpc>
              <a:spcBef>
                <a:spcPts val="1000"/>
              </a:spcBef>
              <a:spcAft>
                <a:spcPts val="0"/>
              </a:spcAft>
              <a:buSzPct val="100000"/>
              <a:buFont typeface="Arial" panose="020B0604020202020204" pitchFamily="34" charset="0"/>
              <a:buChar char="•"/>
            </a:pPr>
            <a:r>
              <a:rPr lang="en-US" b="1" dirty="0" err="1"/>
              <a:t>Fressenius</a:t>
            </a:r>
            <a:r>
              <a:rPr lang="en-US" b="1" dirty="0"/>
              <a:t> Medical Care </a:t>
            </a:r>
            <a:r>
              <a:rPr lang="en-US" dirty="0"/>
              <a:t>has got 2</a:t>
            </a:r>
            <a:r>
              <a:rPr lang="en-US" baseline="30000" dirty="0"/>
              <a:t>nd</a:t>
            </a:r>
            <a:r>
              <a:rPr lang="en-US" dirty="0"/>
              <a:t> Highest performance score and has 3.8 as average rating.</a:t>
            </a:r>
            <a:endParaRPr dirty="0"/>
          </a:p>
          <a:p>
            <a:pPr marL="342900" lvl="0" indent="-342900" algn="l" rtl="0">
              <a:lnSpc>
                <a:spcPct val="90000"/>
              </a:lnSpc>
              <a:spcBef>
                <a:spcPts val="1000"/>
              </a:spcBef>
              <a:spcAft>
                <a:spcPts val="0"/>
              </a:spcAft>
              <a:buSzPct val="100000"/>
              <a:buFont typeface="Arial" panose="020B0604020202020204" pitchFamily="34" charset="0"/>
              <a:buChar char="•"/>
            </a:pPr>
            <a:r>
              <a:rPr lang="en-US" dirty="0"/>
              <a:t>There are top 7 Organization and alter this other Organization has less than 50 as total score.</a:t>
            </a:r>
            <a:endParaRPr dirty="0"/>
          </a:p>
          <a:p>
            <a:pPr marL="342900" lvl="0" indent="-342900" algn="l" rtl="0">
              <a:lnSpc>
                <a:spcPct val="90000"/>
              </a:lnSpc>
              <a:spcBef>
                <a:spcPts val="1000"/>
              </a:spcBef>
              <a:spcAft>
                <a:spcPts val="0"/>
              </a:spcAft>
              <a:buSzPct val="100000"/>
              <a:buFont typeface="Arial" panose="020B0604020202020204" pitchFamily="34" charset="0"/>
              <a:buChar char="•"/>
            </a:pPr>
            <a:r>
              <a:rPr lang="en-US" dirty="0"/>
              <a:t>High performance score signifies that chain Organization is better in terms of facilities and treatment.</a:t>
            </a:r>
            <a:endParaRPr dirty="0"/>
          </a:p>
          <a:p>
            <a:pPr marL="342900" lvl="0" indent="-342900" algn="l" rtl="0">
              <a:lnSpc>
                <a:spcPct val="90000"/>
              </a:lnSpc>
              <a:spcBef>
                <a:spcPts val="1000"/>
              </a:spcBef>
              <a:spcAft>
                <a:spcPts val="0"/>
              </a:spcAft>
              <a:buSzPct val="100000"/>
              <a:buFont typeface="Arial" panose="020B0604020202020204" pitchFamily="34" charset="0"/>
              <a:buChar char="•"/>
            </a:pPr>
            <a:r>
              <a:rPr lang="en-US" dirty="0"/>
              <a:t>As a result they are profitable and getting higher rating and preference by patients.</a:t>
            </a:r>
            <a:endParaRPr dirty="0"/>
          </a:p>
          <a:p>
            <a:pPr marL="0" lvl="0" indent="0" algn="ctr" rtl="0">
              <a:lnSpc>
                <a:spcPct val="90000"/>
              </a:lnSpc>
              <a:spcBef>
                <a:spcPts val="1000"/>
              </a:spcBef>
              <a:spcAft>
                <a:spcPts val="0"/>
              </a:spcAft>
              <a:buClr>
                <a:schemeClr val="dk1"/>
              </a:buClr>
              <a:buSzPct val="100000"/>
              <a:buNone/>
            </a:pPr>
            <a:endParaRPr dirty="0"/>
          </a:p>
        </p:txBody>
      </p:sp>
      <p:pic>
        <p:nvPicPr>
          <p:cNvPr id="111" name="Google Shape;111;p5"/>
          <p:cNvPicPr preferRelativeResize="0">
            <a:picLocks noGrp="1"/>
          </p:cNvPicPr>
          <p:nvPr>
            <p:ph type="body" idx="4294967295"/>
          </p:nvPr>
        </p:nvPicPr>
        <p:blipFill rotWithShape="1">
          <a:blip r:embed="rId3">
            <a:alphaModFix/>
          </a:blip>
          <a:srcRect l="26509" t="18012" r="293" b="13564"/>
          <a:stretch/>
        </p:blipFill>
        <p:spPr>
          <a:xfrm>
            <a:off x="1004887" y="1169692"/>
            <a:ext cx="10182225" cy="2441575"/>
          </a:xfrm>
          <a:prstGeom prst="rect">
            <a:avLst/>
          </a:prstGeom>
          <a:noFill/>
          <a:ln>
            <a:noFill/>
          </a:ln>
          <a:effectLst>
            <a:outerShdw blurRad="190500" algn="tl" rotWithShape="0">
              <a:srgbClr val="000000">
                <a:alpha val="69803"/>
              </a:srgbClr>
            </a:outerShdw>
          </a:effectLst>
        </p:spPr>
      </p:pic>
      <p:sp>
        <p:nvSpPr>
          <p:cNvPr id="112" name="Google Shape;112;p5"/>
          <p:cNvSpPr txBox="1"/>
          <p:nvPr/>
        </p:nvSpPr>
        <p:spPr>
          <a:xfrm>
            <a:off x="1524000" y="309583"/>
            <a:ext cx="9144000" cy="727481"/>
          </a:xfrm>
          <a:prstGeom prst="rect">
            <a:avLst/>
          </a:prstGeom>
          <a:noFill/>
          <a:ln>
            <a:noFill/>
          </a:ln>
        </p:spPr>
        <p:txBody>
          <a:bodyPr spcFirstLastPara="1" wrap="square" lIns="91425" tIns="45700" rIns="91425" bIns="45700" anchor="ctr" anchorCtr="0">
            <a:normAutofit fontScale="60000" lnSpcReduction="20000"/>
          </a:bodyPr>
          <a:lstStyle/>
          <a:p>
            <a:pPr algn="ctr">
              <a:lnSpc>
                <a:spcPct val="90000"/>
              </a:lnSpc>
              <a:buClr>
                <a:schemeClr val="dk1"/>
              </a:buClr>
              <a:buSzPct val="100000"/>
            </a:pPr>
            <a:r>
              <a:rPr lang="en-US" sz="4700" b="1" i="0" strike="noStrike" cap="none" dirty="0">
                <a:latin typeface="Times New Roman" panose="02020603050405020304" pitchFamily="18" charset="0"/>
                <a:ea typeface="Calibri"/>
                <a:cs typeface="Times New Roman" panose="02020603050405020304" pitchFamily="18" charset="0"/>
                <a:sym typeface="Calibri"/>
              </a:rPr>
              <a:t>KPI 3: </a:t>
            </a:r>
            <a:r>
              <a:rPr lang="en-IN" sz="4700" b="1" dirty="0">
                <a:latin typeface="Times New Roman" panose="02020603050405020304" pitchFamily="18" charset="0"/>
                <a:cs typeface="Times New Roman" panose="02020603050405020304" pitchFamily="18" charset="0"/>
              </a:rPr>
              <a:t>Chain Organizations </a:t>
            </a:r>
            <a:r>
              <a:rPr lang="en-IN" sz="4700" b="1" dirty="0" err="1">
                <a:latin typeface="Times New Roman" panose="02020603050405020304" pitchFamily="18" charset="0"/>
                <a:cs typeface="Times New Roman" panose="02020603050405020304" pitchFamily="18" charset="0"/>
              </a:rPr>
              <a:t>w.r.t.</a:t>
            </a:r>
            <a:r>
              <a:rPr lang="en-IN" sz="4700" b="1" dirty="0">
                <a:latin typeface="Times New Roman" panose="02020603050405020304" pitchFamily="18" charset="0"/>
                <a:cs typeface="Times New Roman" panose="02020603050405020304" pitchFamily="18" charset="0"/>
              </a:rPr>
              <a:t> Total Performance Score as “No Score”</a:t>
            </a:r>
          </a:p>
          <a:p>
            <a:pPr marL="0" marR="0" lvl="0" indent="0" algn="ctr" rtl="0">
              <a:lnSpc>
                <a:spcPct val="90000"/>
              </a:lnSpc>
              <a:spcBef>
                <a:spcPts val="0"/>
              </a:spcBef>
              <a:spcAft>
                <a:spcPts val="0"/>
              </a:spcAft>
              <a:buClr>
                <a:schemeClr val="dk1"/>
              </a:buClr>
              <a:buSzPct val="100000"/>
              <a:buFont typeface="Calibri"/>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subTitle" idx="1"/>
          </p:nvPr>
        </p:nvSpPr>
        <p:spPr>
          <a:xfrm>
            <a:off x="666309" y="1520456"/>
            <a:ext cx="5429692" cy="472085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ct val="100000"/>
              <a:buNone/>
            </a:pPr>
            <a:r>
              <a:rPr lang="en-US" dirty="0"/>
              <a:t>1) Here are Facility </a:t>
            </a:r>
            <a:r>
              <a:rPr lang="en-US" dirty="0" err="1"/>
              <a:t>centre</a:t>
            </a:r>
            <a:r>
              <a:rPr lang="en-US" dirty="0"/>
              <a:t> which has Top 10 highest number of Dialysis Station Stats.</a:t>
            </a:r>
            <a:endParaRPr dirty="0"/>
          </a:p>
          <a:p>
            <a:pPr marL="0" lvl="0" indent="0" algn="l" rtl="0">
              <a:lnSpc>
                <a:spcPct val="90000"/>
              </a:lnSpc>
              <a:spcBef>
                <a:spcPts val="1000"/>
              </a:spcBef>
              <a:spcAft>
                <a:spcPts val="0"/>
              </a:spcAft>
              <a:buClr>
                <a:schemeClr val="dk1"/>
              </a:buClr>
              <a:buSzPct val="100000"/>
              <a:buNone/>
            </a:pPr>
            <a:r>
              <a:rPr lang="en-US" b="1" dirty="0"/>
              <a:t>2) Bio-Medical Application </a:t>
            </a:r>
            <a:r>
              <a:rPr lang="en-US" dirty="0"/>
              <a:t>facility has highest number of the dialysis station which is 270, al 60% of Facility among Top 10 Facility has same number of Dialysis station which is 105.</a:t>
            </a:r>
            <a:endParaRPr dirty="0"/>
          </a:p>
          <a:p>
            <a:pPr marL="0" lvl="0" indent="0" algn="l" rtl="0">
              <a:lnSpc>
                <a:spcPct val="90000"/>
              </a:lnSpc>
              <a:spcBef>
                <a:spcPts val="1000"/>
              </a:spcBef>
              <a:spcAft>
                <a:spcPts val="0"/>
              </a:spcAft>
              <a:buClr>
                <a:schemeClr val="dk1"/>
              </a:buClr>
              <a:buSzPct val="100000"/>
              <a:buNone/>
            </a:pPr>
            <a:r>
              <a:rPr lang="en-US" b="1" dirty="0"/>
              <a:t>3) Satellite healthcare </a:t>
            </a:r>
            <a:r>
              <a:rPr lang="en-US" dirty="0"/>
              <a:t>has got 2</a:t>
            </a:r>
            <a:r>
              <a:rPr lang="en-US" baseline="30000" dirty="0"/>
              <a:t>nd</a:t>
            </a:r>
            <a:r>
              <a:rPr lang="en-US" dirty="0"/>
              <a:t> Highest dialysis station among all.</a:t>
            </a:r>
            <a:endParaRPr dirty="0"/>
          </a:p>
          <a:p>
            <a:pPr marL="0" lvl="0" indent="0" algn="l" rtl="0">
              <a:lnSpc>
                <a:spcPct val="90000"/>
              </a:lnSpc>
              <a:spcBef>
                <a:spcPts val="1000"/>
              </a:spcBef>
              <a:spcAft>
                <a:spcPts val="0"/>
              </a:spcAft>
              <a:buClr>
                <a:schemeClr val="dk1"/>
              </a:buClr>
              <a:buSzPct val="100000"/>
              <a:buNone/>
            </a:pPr>
            <a:r>
              <a:rPr lang="en-US" dirty="0"/>
              <a:t>4) High Dialysis station stats signifies that Facility </a:t>
            </a:r>
            <a:r>
              <a:rPr lang="en-US" dirty="0" err="1"/>
              <a:t>centre</a:t>
            </a:r>
            <a:r>
              <a:rPr lang="en-US" dirty="0"/>
              <a:t> is better in terms of facilities and treatment.</a:t>
            </a:r>
            <a:endParaRPr dirty="0"/>
          </a:p>
          <a:p>
            <a:pPr marL="0" lvl="0" indent="0" algn="l" rtl="0">
              <a:lnSpc>
                <a:spcPct val="90000"/>
              </a:lnSpc>
              <a:spcBef>
                <a:spcPts val="1000"/>
              </a:spcBef>
              <a:spcAft>
                <a:spcPts val="0"/>
              </a:spcAft>
              <a:buClr>
                <a:schemeClr val="dk1"/>
              </a:buClr>
              <a:buSzPct val="100000"/>
              <a:buNone/>
            </a:pPr>
            <a:r>
              <a:rPr lang="en-US" dirty="0"/>
              <a:t>5) As a result they are profitable and getting higher rating and preference by patients.</a:t>
            </a:r>
            <a:endParaRPr dirty="0"/>
          </a:p>
          <a:p>
            <a:pPr marL="0" lvl="0" indent="0" algn="l" rtl="0">
              <a:lnSpc>
                <a:spcPct val="90000"/>
              </a:lnSpc>
              <a:spcBef>
                <a:spcPts val="1000"/>
              </a:spcBef>
              <a:spcAft>
                <a:spcPts val="0"/>
              </a:spcAft>
              <a:buClr>
                <a:schemeClr val="dk1"/>
              </a:buClr>
              <a:buSzPct val="100000"/>
              <a:buNone/>
            </a:pPr>
            <a:endParaRPr dirty="0"/>
          </a:p>
        </p:txBody>
      </p:sp>
      <p:pic>
        <p:nvPicPr>
          <p:cNvPr id="118" name="Google Shape;118;p6"/>
          <p:cNvPicPr preferRelativeResize="0">
            <a:picLocks noGrp="1"/>
          </p:cNvPicPr>
          <p:nvPr>
            <p:ph type="body" idx="4294967295"/>
          </p:nvPr>
        </p:nvPicPr>
        <p:blipFill rotWithShape="1">
          <a:blip r:embed="rId3">
            <a:alphaModFix/>
          </a:blip>
          <a:srcRect l="26188" t="17754" b="12795"/>
          <a:stretch/>
        </p:blipFill>
        <p:spPr>
          <a:xfrm>
            <a:off x="6259363" y="1850065"/>
            <a:ext cx="5429692" cy="3401179"/>
          </a:xfrm>
          <a:prstGeom prst="rect">
            <a:avLst/>
          </a:prstGeom>
          <a:noFill/>
          <a:ln>
            <a:noFill/>
          </a:ln>
          <a:effectLst>
            <a:outerShdw blurRad="190500" algn="tl" rotWithShape="0">
              <a:srgbClr val="000000">
                <a:alpha val="69803"/>
              </a:srgbClr>
            </a:outerShdw>
          </a:effectLst>
        </p:spPr>
      </p:pic>
      <p:sp>
        <p:nvSpPr>
          <p:cNvPr id="119" name="Google Shape;119;p6"/>
          <p:cNvSpPr txBox="1"/>
          <p:nvPr/>
        </p:nvSpPr>
        <p:spPr>
          <a:xfrm>
            <a:off x="1524000" y="397534"/>
            <a:ext cx="9144000" cy="639530"/>
          </a:xfrm>
          <a:prstGeom prst="rect">
            <a:avLst/>
          </a:prstGeom>
          <a:noFill/>
          <a:ln>
            <a:noFill/>
          </a:ln>
        </p:spPr>
        <p:txBody>
          <a:bodyPr spcFirstLastPara="1" wrap="square" lIns="91425" tIns="45700" rIns="91425" bIns="45700" anchor="ctr" anchorCtr="0">
            <a:normAutofit fontScale="97500"/>
          </a:bodyPr>
          <a:lstStyle/>
          <a:p>
            <a:pPr algn="ctr">
              <a:lnSpc>
                <a:spcPct val="90000"/>
              </a:lnSpc>
              <a:buClr>
                <a:schemeClr val="dk1"/>
              </a:buClr>
              <a:buSzPct val="100000"/>
            </a:pPr>
            <a:r>
              <a:rPr lang="en-US" sz="2900" b="1" i="0" strike="noStrike" cap="none" dirty="0">
                <a:latin typeface="Times New Roman" panose="02020603050405020304" pitchFamily="18" charset="0"/>
                <a:ea typeface="Calibri"/>
                <a:cs typeface="Times New Roman" panose="02020603050405020304" pitchFamily="18" charset="0"/>
                <a:sym typeface="Calibri"/>
              </a:rPr>
              <a:t>KPI 4: </a:t>
            </a:r>
            <a:r>
              <a:rPr lang="en-IN" sz="2900" b="1" dirty="0">
                <a:latin typeface="Times New Roman" panose="02020603050405020304" pitchFamily="18" charset="0"/>
                <a:cs typeface="Times New Roman" panose="02020603050405020304" pitchFamily="18" charset="0"/>
              </a:rPr>
              <a:t>Dialysis Stations Stats</a:t>
            </a:r>
          </a:p>
          <a:p>
            <a:pPr marL="0" marR="0" lvl="0" indent="0" algn="ctr" rtl="0">
              <a:lnSpc>
                <a:spcPct val="90000"/>
              </a:lnSpc>
              <a:spcBef>
                <a:spcPts val="0"/>
              </a:spcBef>
              <a:spcAft>
                <a:spcPts val="0"/>
              </a:spcAft>
              <a:buClr>
                <a:schemeClr val="dk1"/>
              </a:buClr>
              <a:buSzPct val="100000"/>
              <a:buFont typeface="Calibri"/>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FE9-7865-E7DF-80EF-518AA7106CAB}"/>
              </a:ext>
            </a:extLst>
          </p:cNvPr>
          <p:cNvSpPr>
            <a:spLocks noGrp="1"/>
          </p:cNvSpPr>
          <p:nvPr>
            <p:ph type="title"/>
          </p:nvPr>
        </p:nvSpPr>
        <p:spPr>
          <a:xfrm>
            <a:off x="838200" y="365125"/>
            <a:ext cx="10515600" cy="485737"/>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KPI 5: </a:t>
            </a:r>
            <a:r>
              <a:rPr lang="en-IN" sz="2800" b="1" dirty="0">
                <a:latin typeface="Times New Roman" panose="02020603050405020304" pitchFamily="18" charset="0"/>
                <a:cs typeface="Times New Roman" panose="02020603050405020304" pitchFamily="18" charset="0"/>
              </a:rPr>
              <a:t># of Category Text  - As Expected</a:t>
            </a:r>
            <a:endParaRPr lang="en-US" b="1" dirty="0"/>
          </a:p>
        </p:txBody>
      </p:sp>
      <p:sp>
        <p:nvSpPr>
          <p:cNvPr id="3" name="Text Placeholder 2">
            <a:extLst>
              <a:ext uri="{FF2B5EF4-FFF2-40B4-BE49-F238E27FC236}">
                <a16:creationId xmlns:a16="http://schemas.microsoft.com/office/drawing/2014/main" id="{BDF455EB-B092-E847-B7C0-C80111B22149}"/>
              </a:ext>
            </a:extLst>
          </p:cNvPr>
          <p:cNvSpPr>
            <a:spLocks noGrp="1"/>
          </p:cNvSpPr>
          <p:nvPr>
            <p:ph idx="1"/>
          </p:nvPr>
        </p:nvSpPr>
        <p:spPr>
          <a:xfrm>
            <a:off x="529857" y="3633230"/>
            <a:ext cx="10515600" cy="2544286"/>
          </a:xfrm>
        </p:spPr>
        <p:txBody>
          <a:bodyPr>
            <a:normAutofit fontScale="92500" lnSpcReduction="20000"/>
          </a:bodyPr>
          <a:lstStyle/>
          <a:p>
            <a:r>
              <a:rPr lang="en-US" sz="2000" dirty="0"/>
              <a:t>Here are count of all category text with “As Expected” filter.</a:t>
            </a:r>
          </a:p>
          <a:p>
            <a:r>
              <a:rPr lang="en-US" sz="2000" b="1" dirty="0"/>
              <a:t>Patient hospitalization category text </a:t>
            </a:r>
            <a:r>
              <a:rPr lang="en-US" sz="2000" dirty="0"/>
              <a:t>has highest number of “AS EXPECTED” category text which is 6086 in number.</a:t>
            </a:r>
          </a:p>
          <a:p>
            <a:r>
              <a:rPr lang="en-US" sz="2000" b="1" dirty="0"/>
              <a:t>SWRCT </a:t>
            </a:r>
            <a:r>
              <a:rPr lang="en-US" sz="2000" b="1" dirty="0" err="1"/>
              <a:t>i.e</a:t>
            </a:r>
            <a:r>
              <a:rPr lang="en-US" sz="2000" b="1" dirty="0"/>
              <a:t> SWR Category text </a:t>
            </a:r>
            <a:r>
              <a:rPr lang="en-US" sz="2000" dirty="0"/>
              <a:t>has lowest number of “AS EXPECTED” Category Text which is 3290, having just difference of  2796 which is almost below the half of highest category text. </a:t>
            </a:r>
          </a:p>
          <a:p>
            <a:r>
              <a:rPr lang="en-US" sz="2000" dirty="0"/>
              <a:t>SWRCT fall under alarming zone , which is needed to work on that more efficiently and change the strategical plans accordingly.</a:t>
            </a:r>
          </a:p>
          <a:p>
            <a:pPr marL="114300" indent="0">
              <a:buNone/>
            </a:pPr>
            <a:endParaRPr lang="en-US" sz="2000" dirty="0"/>
          </a:p>
        </p:txBody>
      </p:sp>
      <p:pic>
        <p:nvPicPr>
          <p:cNvPr id="5" name="Picture 4">
            <a:extLst>
              <a:ext uri="{FF2B5EF4-FFF2-40B4-BE49-F238E27FC236}">
                <a16:creationId xmlns:a16="http://schemas.microsoft.com/office/drawing/2014/main" id="{A16E0CDD-C426-5706-0106-E2C07090D6B9}"/>
              </a:ext>
            </a:extLst>
          </p:cNvPr>
          <p:cNvPicPr>
            <a:picLocks noChangeAspect="1"/>
          </p:cNvPicPr>
          <p:nvPr/>
        </p:nvPicPr>
        <p:blipFill>
          <a:blip r:embed="rId2"/>
          <a:stretch>
            <a:fillRect/>
          </a:stretch>
        </p:blipFill>
        <p:spPr>
          <a:xfrm>
            <a:off x="1646865" y="1143000"/>
            <a:ext cx="8773042" cy="2286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2403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D239-56F5-EE61-A37F-638CA8FBCBA4}"/>
              </a:ext>
            </a:extLst>
          </p:cNvPr>
          <p:cNvSpPr>
            <a:spLocks noGrp="1"/>
          </p:cNvSpPr>
          <p:nvPr>
            <p:ph type="title"/>
          </p:nvPr>
        </p:nvSpPr>
        <p:spPr>
          <a:xfrm>
            <a:off x="1141412" y="609602"/>
            <a:ext cx="9905999" cy="549348"/>
          </a:xfrm>
        </p:spPr>
        <p:txBody>
          <a:bodyPr>
            <a:normAutofit fontScale="90000"/>
          </a:bodyPr>
          <a:lstStyle/>
          <a:p>
            <a:r>
              <a:rPr lang="en-US" b="1" dirty="0"/>
              <a:t>Conclusion:</a:t>
            </a:r>
          </a:p>
        </p:txBody>
      </p:sp>
      <p:sp>
        <p:nvSpPr>
          <p:cNvPr id="7" name="TextBox 6">
            <a:extLst>
              <a:ext uri="{FF2B5EF4-FFF2-40B4-BE49-F238E27FC236}">
                <a16:creationId xmlns:a16="http://schemas.microsoft.com/office/drawing/2014/main" id="{04AC805E-5225-C399-3203-375F9E023B1C}"/>
              </a:ext>
            </a:extLst>
          </p:cNvPr>
          <p:cNvSpPr txBox="1"/>
          <p:nvPr/>
        </p:nvSpPr>
        <p:spPr>
          <a:xfrm>
            <a:off x="669851" y="1617441"/>
            <a:ext cx="10621926" cy="428937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SURVIVAL SUMMARY has highest number of patient. While </a:t>
            </a:r>
            <a:r>
              <a:rPr lang="en-US" sz="1800" dirty="0" err="1">
                <a:solidFill>
                  <a:schemeClr val="tx1"/>
                </a:solidFill>
                <a:latin typeface="Times New Roman" panose="02020603050405020304" pitchFamily="18" charset="0"/>
                <a:cs typeface="Times New Roman" panose="02020603050405020304" pitchFamily="18" charset="0"/>
              </a:rPr>
              <a:t>nPCR</a:t>
            </a:r>
            <a:r>
              <a:rPr lang="en-US" sz="1800" dirty="0">
                <a:solidFill>
                  <a:schemeClr val="tx1"/>
                </a:solidFill>
                <a:latin typeface="Times New Roman" panose="02020603050405020304" pitchFamily="18" charset="0"/>
                <a:cs typeface="Times New Roman" panose="02020603050405020304" pitchFamily="18" charset="0"/>
              </a:rPr>
              <a:t> summary is the lowest number of patients. </a:t>
            </a:r>
          </a:p>
          <a:p>
            <a:pPr marL="285750" lvl="0" indent="-285750" algn="l" rtl="0">
              <a:lnSpc>
                <a:spcPct val="90000"/>
              </a:lnSpc>
              <a:spcBef>
                <a:spcPts val="1000"/>
              </a:spcBef>
              <a:spcAft>
                <a:spcPts val="0"/>
              </a:spcAft>
              <a:buSzPts val="2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Dialysis station are profitable if they are owned by chain organization while individual dialysis stations does not make profit</a:t>
            </a:r>
          </a:p>
          <a:p>
            <a:pPr marL="285750" lvl="0" indent="-285750" algn="l" rtl="0">
              <a:lnSpc>
                <a:spcPct val="90000"/>
              </a:lnSpc>
              <a:spcBef>
                <a:spcPts val="1000"/>
              </a:spcBef>
              <a:spcAft>
                <a:spcPts val="0"/>
              </a:spcAft>
              <a:buSzPct val="10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Among chain organization </a:t>
            </a:r>
            <a:r>
              <a:rPr lang="en-US" sz="1800" b="1" dirty="0">
                <a:solidFill>
                  <a:schemeClr val="tx1"/>
                </a:solidFill>
                <a:latin typeface="Times New Roman" panose="02020603050405020304" pitchFamily="18" charset="0"/>
                <a:cs typeface="Times New Roman" panose="02020603050405020304" pitchFamily="18" charset="0"/>
              </a:rPr>
              <a:t>DAVITA </a:t>
            </a:r>
            <a:r>
              <a:rPr lang="en-US" sz="1800" dirty="0">
                <a:solidFill>
                  <a:schemeClr val="tx1"/>
                </a:solidFill>
                <a:latin typeface="Times New Roman" panose="02020603050405020304" pitchFamily="18" charset="0"/>
                <a:cs typeface="Times New Roman" panose="02020603050405020304" pitchFamily="18" charset="0"/>
              </a:rPr>
              <a:t>organization has highest performance score while </a:t>
            </a:r>
            <a:r>
              <a:rPr lang="en-US" sz="1800" b="1" dirty="0">
                <a:solidFill>
                  <a:schemeClr val="tx1"/>
                </a:solidFill>
                <a:latin typeface="Times New Roman" panose="02020603050405020304" pitchFamily="18" charset="0"/>
                <a:cs typeface="Times New Roman" panose="02020603050405020304" pitchFamily="18" charset="0"/>
              </a:rPr>
              <a:t>FRESSENIUS MEDICAL CARE </a:t>
            </a:r>
            <a:r>
              <a:rPr lang="en-US" sz="1800" dirty="0">
                <a:solidFill>
                  <a:schemeClr val="tx1"/>
                </a:solidFill>
                <a:latin typeface="Times New Roman" panose="02020603050405020304" pitchFamily="18" charset="0"/>
                <a:cs typeface="Times New Roman" panose="02020603050405020304" pitchFamily="18" charset="0"/>
              </a:rPr>
              <a:t>has got 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dirty="0">
                <a:solidFill>
                  <a:schemeClr val="tx1"/>
                </a:solidFill>
                <a:latin typeface="Times New Roman" panose="02020603050405020304" pitchFamily="18" charset="0"/>
                <a:cs typeface="Times New Roman" panose="02020603050405020304" pitchFamily="18" charset="0"/>
              </a:rPr>
              <a:t> highest performance score. High performance score signifies that chain organization is better in terms of facilities and treatment.</a:t>
            </a:r>
          </a:p>
          <a:p>
            <a:pPr marL="285750" lvl="0" indent="-285750" algn="l" rtl="0">
              <a:lnSpc>
                <a:spcPct val="90000"/>
              </a:lnSpc>
              <a:spcBef>
                <a:spcPts val="1000"/>
              </a:spcBef>
              <a:spcAft>
                <a:spcPts val="0"/>
              </a:spcAft>
              <a:buSzPct val="10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Among top 10 facility </a:t>
            </a:r>
            <a:r>
              <a:rPr lang="en-US" sz="1800" b="1" dirty="0">
                <a:solidFill>
                  <a:schemeClr val="tx1"/>
                </a:solidFill>
                <a:latin typeface="Times New Roman" panose="02020603050405020304" pitchFamily="18" charset="0"/>
                <a:cs typeface="Times New Roman" panose="02020603050405020304" pitchFamily="18" charset="0"/>
              </a:rPr>
              <a:t>BIO-MEDICAL APPLICATION </a:t>
            </a:r>
            <a:r>
              <a:rPr lang="en-US" sz="1800" dirty="0">
                <a:solidFill>
                  <a:schemeClr val="tx1"/>
                </a:solidFill>
                <a:latin typeface="Times New Roman" panose="02020603050405020304" pitchFamily="18" charset="0"/>
                <a:cs typeface="Times New Roman" panose="02020603050405020304" pitchFamily="18" charset="0"/>
              </a:rPr>
              <a:t>facility has highest number of the dialysis station</a:t>
            </a:r>
          </a:p>
          <a:p>
            <a:pPr marL="285750" lvl="0" indent="-285750" algn="l" rtl="0">
              <a:lnSpc>
                <a:spcPct val="90000"/>
              </a:lnSpc>
              <a:spcBef>
                <a:spcPts val="1000"/>
              </a:spcBef>
              <a:spcAft>
                <a:spcPts val="0"/>
              </a:spcAft>
              <a:buSzPct val="10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And</a:t>
            </a:r>
            <a:r>
              <a:rPr lang="en-US" sz="1800" b="1" dirty="0">
                <a:solidFill>
                  <a:schemeClr val="tx1"/>
                </a:solidFill>
                <a:latin typeface="Times New Roman" panose="02020603050405020304" pitchFamily="18" charset="0"/>
                <a:cs typeface="Times New Roman" panose="02020603050405020304" pitchFamily="18" charset="0"/>
              </a:rPr>
              <a:t> SATELLITE HEALTHCARE </a:t>
            </a:r>
            <a:r>
              <a:rPr lang="en-US" sz="1800" dirty="0">
                <a:solidFill>
                  <a:schemeClr val="tx1"/>
                </a:solidFill>
                <a:latin typeface="Times New Roman" panose="02020603050405020304" pitchFamily="18" charset="0"/>
                <a:cs typeface="Times New Roman" panose="02020603050405020304" pitchFamily="18" charset="0"/>
              </a:rPr>
              <a:t>has got 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dirty="0">
                <a:solidFill>
                  <a:schemeClr val="tx1"/>
                </a:solidFill>
                <a:latin typeface="Times New Roman" panose="02020603050405020304" pitchFamily="18" charset="0"/>
                <a:cs typeface="Times New Roman" panose="02020603050405020304" pitchFamily="18" charset="0"/>
              </a:rPr>
              <a:t> highest dialysis station among all.</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PATIENT HOSPITALIZATION CATEGORY TEXT </a:t>
            </a:r>
            <a:r>
              <a:rPr lang="en-US" sz="1800" dirty="0">
                <a:solidFill>
                  <a:schemeClr val="tx1"/>
                </a:solidFill>
                <a:latin typeface="Times New Roman" panose="02020603050405020304" pitchFamily="18" charset="0"/>
                <a:cs typeface="Times New Roman" panose="02020603050405020304" pitchFamily="18" charset="0"/>
              </a:rPr>
              <a:t>has highest number of “as expected” category text. </a:t>
            </a:r>
            <a:r>
              <a:rPr lang="en-US" sz="1800" b="1" dirty="0">
                <a:solidFill>
                  <a:schemeClr val="tx1"/>
                </a:solidFill>
                <a:latin typeface="Times New Roman" panose="02020603050405020304" pitchFamily="18" charset="0"/>
                <a:cs typeface="Times New Roman" panose="02020603050405020304" pitchFamily="18" charset="0"/>
              </a:rPr>
              <a:t>SWRCT </a:t>
            </a:r>
            <a:r>
              <a:rPr lang="en-US" sz="1800" b="1" dirty="0" err="1">
                <a:solidFill>
                  <a:schemeClr val="tx1"/>
                </a:solidFill>
                <a:latin typeface="Times New Roman" panose="02020603050405020304" pitchFamily="18" charset="0"/>
                <a:cs typeface="Times New Roman" panose="02020603050405020304" pitchFamily="18" charset="0"/>
              </a:rPr>
              <a:t>i.e</a:t>
            </a:r>
            <a:r>
              <a:rPr lang="en-US" sz="1800" b="1" dirty="0">
                <a:solidFill>
                  <a:schemeClr val="tx1"/>
                </a:solidFill>
                <a:latin typeface="Times New Roman" panose="02020603050405020304" pitchFamily="18" charset="0"/>
                <a:cs typeface="Times New Roman" panose="02020603050405020304" pitchFamily="18" charset="0"/>
              </a:rPr>
              <a:t> SWR category text </a:t>
            </a:r>
            <a:r>
              <a:rPr lang="en-US" sz="1800" dirty="0">
                <a:solidFill>
                  <a:schemeClr val="tx1"/>
                </a:solidFill>
                <a:latin typeface="Times New Roman" panose="02020603050405020304" pitchFamily="18" charset="0"/>
                <a:cs typeface="Times New Roman" panose="02020603050405020304" pitchFamily="18" charset="0"/>
              </a:rPr>
              <a:t>has lowest number of “AS EXPECTED” category text , having  difference of  half of highest category text. </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So, SWRCT fall under alarming zone , which is needed to work on that more efficiently and change the strategical plans accordingly.</a:t>
            </a:r>
          </a:p>
        </p:txBody>
      </p:sp>
    </p:spTree>
    <p:extLst>
      <p:ext uri="{BB962C8B-B14F-4D97-AF65-F5344CB8AC3E}">
        <p14:creationId xmlns:p14="http://schemas.microsoft.com/office/powerpoint/2010/main" val="210523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{8DA445DB-1A6B-454E-B7E7-46CD377D1A1A}tf10001063</Template>
  <TotalTime>580</TotalTime>
  <Words>861</Words>
  <Application>Microsoft Macintosh PowerPoint</Application>
  <PresentationFormat>Widescreen</PresentationFormat>
  <Paragraphs>50</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Mesh</vt:lpstr>
      <vt:lpstr>Presentation on Healthcare in Dialysis</vt:lpstr>
      <vt:lpstr>Introduction</vt:lpstr>
      <vt:lpstr>PowerPoint Presentation</vt:lpstr>
      <vt:lpstr>KPI 1: Number of Patients across various summaries</vt:lpstr>
      <vt:lpstr>PowerPoint Presentation</vt:lpstr>
      <vt:lpstr>PowerPoint Presentation</vt:lpstr>
      <vt:lpstr>PowerPoint Presentation</vt:lpstr>
      <vt:lpstr>KPI 5: # of Category Text  - As Expected</vt:lpstr>
      <vt:lpstr>Conclusion:</vt:lpstr>
      <vt:lpstr>Recommendation: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Healthcare in Dialysis</dc:title>
  <dc:creator>Anisha Anjali</dc:creator>
  <cp:lastModifiedBy>Anisha Anjali</cp:lastModifiedBy>
  <cp:revision>4</cp:revision>
  <dcterms:created xsi:type="dcterms:W3CDTF">2024-04-02T06:25:57Z</dcterms:created>
  <dcterms:modified xsi:type="dcterms:W3CDTF">2024-04-05T18:07:24Z</dcterms:modified>
</cp:coreProperties>
</file>