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DA3A64C-8FA3-4880-9B73-D06C97BE8520}"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8659C6B-9941-4C51-9480-5FB5F97D845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58DB6C1-5CEE-45D8-9BC1-7659611FACD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00910DF-60DA-4924-A7E9-8B0B607A602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3014B0D-CE6B-42C4-B941-3B24F2EBA4B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BCDF111-E04D-4F5A-AD5C-1EA8DB48B88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BECB515-7241-4756-A601-475450258D1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2206D3D-C937-4512-AF0F-095FA3A5914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5D2269-7124-412D-B23F-9DCE7F9192E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52E2794-FE65-438C-B899-D986E2E0AF7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B7F19C-5437-4D93-B7A4-BC1057E5F8D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3491EC7-F213-4C08-B3C6-B6C01954EC5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25C4A907-8036-4704-99C1-990CBAF5F660}"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Rectangle 30"/>
          <p:cNvSpPr/>
          <p:nvPr/>
        </p:nvSpPr>
        <p:spPr>
          <a:xfrm>
            <a:off x="-4320" y="6053760"/>
            <a:ext cx="12195720" cy="4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42" name="Rectangle 31"/>
          <p:cNvSpPr/>
          <p:nvPr/>
        </p:nvSpPr>
        <p:spPr>
          <a:xfrm>
            <a:off x="302040" y="5901840"/>
            <a:ext cx="45000" cy="613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43" name="Slide Number Placeholder 2"/>
          <p:cNvSpPr/>
          <p:nvPr/>
        </p:nvSpPr>
        <p:spPr>
          <a:xfrm>
            <a:off x="8763120" y="6508800"/>
            <a:ext cx="2742480" cy="36432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pPr>
            <a:endParaRPr b="0" lang="en-US" sz="1200" spc="-1" strike="noStrike">
              <a:solidFill>
                <a:srgbClr val="8b8b8b"/>
              </a:solidFill>
              <a:latin typeface="Calibri"/>
              <a:ea typeface="DejaVu Sans"/>
            </a:endParaRPr>
          </a:p>
        </p:txBody>
      </p:sp>
      <p:sp>
        <p:nvSpPr>
          <p:cNvPr id="44" name="Right Triangle 45"/>
          <p:cNvSpPr/>
          <p:nvPr/>
        </p:nvSpPr>
        <p:spPr>
          <a:xfrm flipV="1">
            <a:off x="9506880" y="5939280"/>
            <a:ext cx="1290960" cy="1157040"/>
          </a:xfrm>
          <a:prstGeom prst="rtTriangle">
            <a:avLst/>
          </a:prstGeom>
          <a:solidFill>
            <a:srgbClr val="f2f2f2">
              <a:alpha val="17000"/>
            </a:srgbClr>
          </a:solidFill>
          <a:ln w="1270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ID" sz="1800" spc="-1" strike="noStrike">
              <a:solidFill>
                <a:srgbClr val="ffffff"/>
              </a:solidFill>
              <a:latin typeface="Calibri"/>
              <a:ea typeface="DejaVu Sans"/>
            </a:endParaRPr>
          </a:p>
        </p:txBody>
      </p:sp>
      <p:sp>
        <p:nvSpPr>
          <p:cNvPr id="45" name="Right Triangle 36"/>
          <p:cNvSpPr/>
          <p:nvPr/>
        </p:nvSpPr>
        <p:spPr>
          <a:xfrm flipH="1">
            <a:off x="7044840" y="-64800"/>
            <a:ext cx="5145840" cy="5851800"/>
          </a:xfrm>
          <a:prstGeom prst="rtTriangle">
            <a:avLst/>
          </a:prstGeom>
          <a:solidFill>
            <a:srgbClr val="f2f2f2">
              <a:alpha val="17000"/>
            </a:srgbClr>
          </a:solidFill>
          <a:ln w="1270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ID" sz="1800" spc="-1" strike="noStrike">
              <a:solidFill>
                <a:srgbClr val="ffffff"/>
              </a:solidFill>
              <a:latin typeface="Calibri"/>
              <a:ea typeface="DejaVu Sans"/>
            </a:endParaRPr>
          </a:p>
        </p:txBody>
      </p:sp>
      <p:sp>
        <p:nvSpPr>
          <p:cNvPr id="46" name="Rectangle 44"/>
          <p:cNvSpPr/>
          <p:nvPr/>
        </p:nvSpPr>
        <p:spPr>
          <a:xfrm>
            <a:off x="2698200" y="1476000"/>
            <a:ext cx="6828840" cy="2796480"/>
          </a:xfrm>
          <a:prstGeom prst="rect">
            <a:avLst/>
          </a:prstGeom>
          <a:gradFill rotWithShape="0">
            <a:gsLst>
              <a:gs pos="0">
                <a:srgbClr val="ffffff">
                  <a:alpha val="0"/>
                </a:srgbClr>
              </a:gs>
              <a:gs pos="50000">
                <a:srgbClr val="ffffff">
                  <a:alpha val="0"/>
                </a:srgbClr>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50000"/>
              </a:lnSpc>
            </a:pPr>
            <a:r>
              <a:rPr b="0" i="1" lang="en-US" sz="2400" spc="-1" strike="noStrike">
                <a:solidFill>
                  <a:srgbClr val="000000"/>
                </a:solidFill>
                <a:latin typeface="Calibri"/>
                <a:ea typeface="DejaVu Sans"/>
              </a:rPr>
              <a:t>Submitted in the partial fulfillment for the award of the degree of</a:t>
            </a:r>
            <a:endParaRPr b="0" lang="en-US" sz="2400" spc="-1" strike="noStrike">
              <a:solidFill>
                <a:srgbClr val="000000"/>
              </a:solidFill>
              <a:latin typeface="Arial"/>
            </a:endParaRPr>
          </a:p>
          <a:p>
            <a:pPr algn="ctr">
              <a:lnSpc>
                <a:spcPct val="150000"/>
              </a:lnSpc>
            </a:pPr>
            <a:r>
              <a:rPr b="1" lang="en-US" sz="2400" spc="-1" strike="noStrike">
                <a:solidFill>
                  <a:srgbClr val="000000"/>
                </a:solidFill>
                <a:latin typeface="Calibri"/>
                <a:ea typeface="DejaVu Sans"/>
              </a:rPr>
              <a:t>BACHELOR OF ENGINEERING </a:t>
            </a:r>
            <a:endParaRPr b="0" lang="en-US" sz="2400" spc="-1" strike="noStrike">
              <a:solidFill>
                <a:srgbClr val="000000"/>
              </a:solidFill>
              <a:latin typeface="Arial"/>
            </a:endParaRPr>
          </a:p>
          <a:p>
            <a:pPr algn="ctr">
              <a:lnSpc>
                <a:spcPct val="150000"/>
              </a:lnSpc>
            </a:pPr>
            <a:r>
              <a:rPr b="0" i="1" lang="en-US" sz="2400" spc="-1" strike="noStrike">
                <a:solidFill>
                  <a:srgbClr val="000000"/>
                </a:solidFill>
                <a:latin typeface="Calibri"/>
                <a:ea typeface="DejaVu Sans"/>
              </a:rPr>
              <a:t> </a:t>
            </a:r>
            <a:r>
              <a:rPr b="0" i="1" lang="en-US" sz="2400" spc="-1" strike="noStrike">
                <a:solidFill>
                  <a:srgbClr val="000000"/>
                </a:solidFill>
                <a:latin typeface="Calibri"/>
                <a:ea typeface="DejaVu Sans"/>
              </a:rPr>
              <a:t>IN</a:t>
            </a:r>
            <a:endParaRPr b="0" lang="en-US" sz="2400" spc="-1" strike="noStrike">
              <a:solidFill>
                <a:srgbClr val="000000"/>
              </a:solidFill>
              <a:latin typeface="Arial"/>
            </a:endParaRPr>
          </a:p>
          <a:p>
            <a:pPr algn="ctr">
              <a:lnSpc>
                <a:spcPct val="150000"/>
              </a:lnSpc>
            </a:pPr>
            <a:r>
              <a:rPr b="1" lang="en-US" sz="2400" spc="-1" strike="noStrike">
                <a:solidFill>
                  <a:srgbClr val="000000"/>
                </a:solidFill>
                <a:latin typeface="Calibri"/>
                <a:ea typeface="DejaVu Sans"/>
              </a:rPr>
              <a:t>Computer science engineering </a:t>
            </a:r>
            <a:endParaRPr b="0" lang="en-US" sz="2400" spc="-1" strike="noStrike">
              <a:solidFill>
                <a:srgbClr val="000000"/>
              </a:solidFill>
              <a:latin typeface="Arial"/>
            </a:endParaRPr>
          </a:p>
        </p:txBody>
      </p:sp>
      <p:sp>
        <p:nvSpPr>
          <p:cNvPr id="47" name="Right Triangle 42"/>
          <p:cNvSpPr/>
          <p:nvPr/>
        </p:nvSpPr>
        <p:spPr>
          <a:xfrm flipV="1" rot="10800000">
            <a:off x="9830520" y="5334120"/>
            <a:ext cx="2365920" cy="159948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48" name="TextBox 35"/>
          <p:cNvSpPr/>
          <p:nvPr/>
        </p:nvSpPr>
        <p:spPr>
          <a:xfrm>
            <a:off x="6881400" y="6019560"/>
            <a:ext cx="4928040" cy="637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595959"/>
                </a:solidFill>
                <a:latin typeface="Casper"/>
                <a:ea typeface="Karla"/>
              </a:rPr>
              <a:t>DISCOVER . </a:t>
            </a:r>
            <a:r>
              <a:rPr b="1" lang="en-US" sz="2000" spc="-1" strike="noStrike">
                <a:solidFill>
                  <a:srgbClr val="c00000"/>
                </a:solidFill>
                <a:latin typeface="Casper"/>
                <a:ea typeface="Karla"/>
              </a:rPr>
              <a:t>LEARN</a:t>
            </a:r>
            <a:r>
              <a:rPr b="1" lang="en-US" sz="2000" spc="-1" strike="noStrike">
                <a:solidFill>
                  <a:srgbClr val="595959"/>
                </a:solidFill>
                <a:latin typeface="Casper"/>
                <a:ea typeface="Karla"/>
              </a:rPr>
              <a:t> . EMPOWER</a:t>
            </a:r>
            <a:endParaRPr b="0" lang="en-US" sz="20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
        <p:nvSpPr>
          <p:cNvPr id="49" name="Rectangle 51"/>
          <p:cNvSpPr/>
          <p:nvPr/>
        </p:nvSpPr>
        <p:spPr>
          <a:xfrm>
            <a:off x="6885720" y="6043680"/>
            <a:ext cx="45000" cy="370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50" name="TextBox 52"/>
          <p:cNvSpPr/>
          <p:nvPr/>
        </p:nvSpPr>
        <p:spPr>
          <a:xfrm>
            <a:off x="443520" y="6014160"/>
            <a:ext cx="5882040" cy="41868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Aft>
                <a:spcPts val="839"/>
              </a:spcAft>
            </a:pPr>
            <a:r>
              <a:rPr b="1" lang="en-US" sz="2400" spc="-1" strike="noStrike">
                <a:solidFill>
                  <a:srgbClr val="ff0000"/>
                </a:solidFill>
                <a:latin typeface="Times New Roman"/>
                <a:ea typeface="DejaVu Sans"/>
              </a:rPr>
              <a:t>Department of AIT-CSE</a:t>
            </a:r>
            <a:endParaRPr b="0" lang="en-US" sz="2400" spc="-1" strike="noStrike">
              <a:solidFill>
                <a:srgbClr val="000000"/>
              </a:solidFill>
              <a:latin typeface="Arial"/>
            </a:endParaRPr>
          </a:p>
        </p:txBody>
      </p:sp>
      <p:sp>
        <p:nvSpPr>
          <p:cNvPr id="51" name="TextBox 25"/>
          <p:cNvSpPr/>
          <p:nvPr/>
        </p:nvSpPr>
        <p:spPr>
          <a:xfrm>
            <a:off x="1657080" y="443160"/>
            <a:ext cx="847620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600" spc="-1" strike="noStrike">
                <a:solidFill>
                  <a:srgbClr val="000000"/>
                </a:solidFill>
                <a:latin typeface="Arial Black"/>
                <a:ea typeface="DejaVu Sans"/>
              </a:rPr>
              <a:t>Pavement Irregularity Detection</a:t>
            </a:r>
            <a:endParaRPr b="0" lang="en-US" sz="3600" spc="-1" strike="noStrike">
              <a:solidFill>
                <a:srgbClr val="000000"/>
              </a:solidFill>
              <a:latin typeface="Arial"/>
            </a:endParaRPr>
          </a:p>
        </p:txBody>
      </p:sp>
      <p:sp>
        <p:nvSpPr>
          <p:cNvPr id="52" name="TextBox 4"/>
          <p:cNvSpPr/>
          <p:nvPr/>
        </p:nvSpPr>
        <p:spPr>
          <a:xfrm>
            <a:off x="1918440" y="4713480"/>
            <a:ext cx="2624040" cy="1919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000000"/>
                </a:solidFill>
                <a:latin typeface="Calibri"/>
                <a:ea typeface="DejaVu Sans"/>
              </a:rPr>
              <a:t>Submitted by: </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ea typeface="DejaVu Sans"/>
              </a:rPr>
              <a:t>Nawal 21BCS6014</a:t>
            </a:r>
            <a:br>
              <a:rPr sz="2000"/>
            </a:br>
            <a:r>
              <a:rPr b="0" lang="en-US" sz="2000" spc="-1" strike="noStrike">
                <a:solidFill>
                  <a:srgbClr val="000000"/>
                </a:solidFill>
                <a:latin typeface="Calibri"/>
                <a:ea typeface="DejaVu Sans"/>
              </a:rPr>
              <a:t>Ankit 21BCS6074</a:t>
            </a:r>
            <a:br>
              <a:rPr sz="2000"/>
            </a:br>
            <a:r>
              <a:rPr b="0" lang="en-US" sz="2000" spc="-1" strike="noStrike">
                <a:solidFill>
                  <a:srgbClr val="000000"/>
                </a:solidFill>
                <a:latin typeface="Calibri"/>
                <a:ea typeface="DejaVu Sans"/>
              </a:rPr>
              <a:t>Balaram 21BCS5850</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ea typeface="DejaVu Sans"/>
              </a:rPr>
              <a:t>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53" name="TextBox 5"/>
          <p:cNvSpPr/>
          <p:nvPr/>
        </p:nvSpPr>
        <p:spPr>
          <a:xfrm>
            <a:off x="7661520" y="4725720"/>
            <a:ext cx="2948760" cy="1004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000000"/>
                </a:solidFill>
                <a:latin typeface="Calibri"/>
                <a:ea typeface="DejaVu Sans"/>
              </a:rPr>
              <a:t>Under the Supervision of: </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ea typeface="DejaVu Sans"/>
              </a:rPr>
              <a:t>Ms. Shivani Sharma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2"/>
          </p:nvPr>
        </p:nvSpPr>
        <p:spPr/>
        <p:txBody>
          <a:bodyPr/>
          <a:p>
            <a:fld id="{044F3C52-18C5-40BE-8991-AEF5802EDA81}"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914760" y="22860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Future Scope</a:t>
            </a:r>
            <a:endParaRPr b="0" lang="en-US" sz="4400" spc="-1" strike="noStrike">
              <a:solidFill>
                <a:srgbClr val="000000"/>
              </a:solidFill>
              <a:latin typeface="Arial"/>
            </a:endParaRPr>
          </a:p>
        </p:txBody>
      </p:sp>
      <p:sp>
        <p:nvSpPr>
          <p:cNvPr id="71" name="PlaceHolder 2"/>
          <p:cNvSpPr>
            <a:spLocks noGrp="1"/>
          </p:cNvSpPr>
          <p:nvPr>
            <p:ph/>
          </p:nvPr>
        </p:nvSpPr>
        <p:spPr>
          <a:xfrm>
            <a:off x="914760" y="159264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800" spc="-1" strike="noStrike">
                <a:solidFill>
                  <a:srgbClr val="000000"/>
                </a:solidFill>
                <a:latin typeface="Calibri"/>
              </a:rPr>
              <a:t>Looking ahead, our project's success paves the way for promising future endeavors. Expanding upon our accurate detection system, we envision refining machine learning algorithms to adapt to diverse road conditions. Incorporating additional sensors like acoustics and GPS could provide a comprehensive road assessment. The integration of our solution into smart city initiatives offers the potential for real-time data sharing and urban mobility enhancement. Predictive maintenance models and automated repair planning strategies are poised to revolutionize road management. Collaboration, sustainability focus, and technology advancements will collectively drive the evolution of safer, smarter, and more efficient roadways.</a:t>
            </a: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6E406BA0-544A-4F9B-BC70-44BBC4F5ACA0}"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References</a:t>
            </a:r>
            <a:endParaRPr b="0" lang="en-US" sz="4400" spc="-1" strike="noStrike">
              <a:solidFill>
                <a:srgbClr val="000000"/>
              </a:solidFill>
              <a:latin typeface="Arial"/>
            </a:endParaRPr>
          </a:p>
        </p:txBody>
      </p:sp>
      <p:sp>
        <p:nvSpPr>
          <p:cNvPr id="7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47000"/>
          </a:bodyPr>
          <a:p>
            <a:pPr indent="0">
              <a:lnSpc>
                <a:spcPct val="90000"/>
              </a:lnSpc>
              <a:spcBef>
                <a:spcPts val="1001"/>
              </a:spcBef>
              <a:buNone/>
              <a:tabLst>
                <a:tab algn="l" pos="0"/>
              </a:tabLst>
            </a:pPr>
            <a:r>
              <a:rPr b="0" lang="en-US" sz="3200" spc="-1" strike="noStrike">
                <a:solidFill>
                  <a:srgbClr val="000000"/>
                </a:solidFill>
                <a:latin typeface="Calibri"/>
              </a:rPr>
              <a:t>Ma, J., &amp; Liu, X. (2020). A Convolutional Neural Network for Pavement Crack Detection. Sensors, 20(16), 4425.</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Miličević, K., Popović, D., &amp; Skočir, P. (2019). Road Crack Detection Using Deep Convolutional Neural Networks. Sensors, 19(21), 4660.</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Li, J., &amp; Xia, Y. (2019). Deep Learning-Based Pavement Crack Detection: An Application of Fully Convolutional Networks. Applied Sciences, 9(19), 4007.</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Wang, D., Zhang, C., &amp; Wang, W. (2020). Pothole Detection and Classification Based on Convolutional Neural Networks. Sensors, 20(3), 681.</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Kim, H., &amp; Jo, G. (2017). Pothole Detection Using a Smartphone and Deep Learning. Sensors, 17(12), 2948.</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Zhang, Z., Zhang, Z., &amp; Zhang, S. (2020). A Pothole Detection System Based on CNN and LSTM. Sensors, 20(12), 3439.</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Guan, W., Chen, D., &amp; Xia, Y. (2019). A Survey of Machine Learning Applications in Road Traffic Data Analysis. IEEE Transactions on Intelligent Transportation Systems, 20(11), 4085-4107..</a:t>
            </a: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B969DE9D-3F96-4D67-AF9D-F565F0B1AF47}"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References</a:t>
            </a:r>
            <a:endParaRPr b="0" lang="en-US" sz="4400" spc="-1" strike="noStrike">
              <a:solidFill>
                <a:srgbClr val="000000"/>
              </a:solidFill>
              <a:latin typeface="Arial"/>
            </a:endParaRPr>
          </a:p>
        </p:txBody>
      </p:sp>
      <p:sp>
        <p:nvSpPr>
          <p:cNvPr id="7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41000"/>
          </a:bodyPr>
          <a:p>
            <a:pPr indent="0">
              <a:lnSpc>
                <a:spcPct val="90000"/>
              </a:lnSpc>
              <a:spcBef>
                <a:spcPts val="1001"/>
              </a:spcBef>
              <a:buNone/>
              <a:tabLst>
                <a:tab algn="l" pos="0"/>
              </a:tabLst>
            </a:pPr>
            <a:r>
              <a:rPr b="0" lang="en-US" sz="3200" spc="-1" strike="noStrike">
                <a:solidFill>
                  <a:srgbClr val="000000"/>
                </a:solidFill>
                <a:latin typeface="Calibri"/>
              </a:rPr>
              <a:t>Deng, W., Ma, L., &amp; Zeng, X. (2018). A Deep Learning Based Vibration Signal Analysis Method for Pavement Crack Identification. Sensors, 18(5), 1458.</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Cheng, M., &amp; Luo, L. (2020). An Intelligent Road Surface Anomaly Detection System Based on Vibration and Visual Data Fusion. IEEE Access, 8, 200471-200481.</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Wu, Y., &amp; Zhang, D. (2019). Road Anomaly Detection Based on Laser Scanning Data and Deep Learning Techniques. Applied Sciences, 9(20), 4285.</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Liu, X., &amp; Wang, Z. (2020). Anomaly Detection in Pavement Distress Images Using Deep Convolutional Autoencoders. IEEE Access, 8, 114178-114189.</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Gonzalez, R. C., &amp; Woods, R. E. (2018). Digital Image Processing. Pearson.</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McKinney, W. (2017). Python for Data Analysis. O'Reilly Media.</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Géron, A. (2019). Hands-On Machine Learning with Scikit-Learn, Keras, and TensorFlow. O'Reilly Media.</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Raschka, S., &amp; Mirjalili, V. (2019). Python Machine Learning. Packt Publishing Ltd.</a:t>
            </a:r>
            <a:endParaRPr b="0" lang="en-US" sz="3200" spc="-1" strike="noStrike">
              <a:solidFill>
                <a:srgbClr val="000000"/>
              </a:solidFill>
              <a:latin typeface="Arial"/>
            </a:endParaRPr>
          </a:p>
          <a:p>
            <a:pPr indent="0">
              <a:lnSpc>
                <a:spcPct val="90000"/>
              </a:lnSpc>
              <a:spcBef>
                <a:spcPts val="1001"/>
              </a:spcBef>
              <a:buNone/>
              <a:tabLst>
                <a:tab algn="l" pos="0"/>
              </a:tabLst>
            </a:pPr>
            <a:endParaRPr b="0" lang="en-US" sz="3200" spc="-1" strike="noStrike">
              <a:solidFill>
                <a:srgbClr val="000000"/>
              </a:solidFill>
              <a:latin typeface="Arial"/>
            </a:endParaRPr>
          </a:p>
          <a:p>
            <a:pPr indent="0">
              <a:lnSpc>
                <a:spcPct val="90000"/>
              </a:lnSpc>
              <a:spcBef>
                <a:spcPts val="1001"/>
              </a:spcBef>
              <a:buNone/>
              <a:tabLst>
                <a:tab algn="l" pos="0"/>
              </a:tabLst>
            </a:pPr>
            <a:r>
              <a:rPr b="0" lang="en-US" sz="3200" spc="-1" strike="noStrike">
                <a:solidFill>
                  <a:srgbClr val="000000"/>
                </a:solidFill>
                <a:latin typeface="Calibri"/>
              </a:rPr>
              <a:t>VanderPlas, J. (2016). Python Data Science Handbook. O'Reilly Media.</a:t>
            </a: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0088E41B-0A65-4891-91B1-F11D63A2B11A}"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885600" y="365040"/>
            <a:ext cx="10514880" cy="9756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Times New Roman"/>
              </a:rPr>
              <a:t>Outline</a:t>
            </a:r>
            <a:endParaRPr b="0" lang="en-US" sz="4400" spc="-1" strike="noStrike">
              <a:solidFill>
                <a:srgbClr val="000000"/>
              </a:solidFill>
              <a:latin typeface="Arial"/>
            </a:endParaRPr>
          </a:p>
        </p:txBody>
      </p:sp>
      <p:sp>
        <p:nvSpPr>
          <p:cNvPr id="55" name="PlaceHolder 2"/>
          <p:cNvSpPr>
            <a:spLocks noGrp="1"/>
          </p:cNvSpPr>
          <p:nvPr>
            <p:ph/>
          </p:nvPr>
        </p:nvSpPr>
        <p:spPr>
          <a:xfrm>
            <a:off x="838080" y="1588320"/>
            <a:ext cx="10514880" cy="495144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Introduction to Project</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Problem Formulation</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Objectives of the work </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Methodology used</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2" strike="noStrike">
                <a:solidFill>
                  <a:srgbClr val="000000"/>
                </a:solidFill>
                <a:latin typeface="Times New Roman"/>
              </a:rPr>
              <a:t>Conclusion</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Future Scope</a:t>
            </a:r>
            <a:endParaRPr b="0" lang="en-US" sz="2800" spc="-1" strike="noStrike">
              <a:solidFill>
                <a:srgbClr val="000000"/>
              </a:solidFill>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References</a:t>
            </a: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a:p>
            <a:pPr indent="0">
              <a:lnSpc>
                <a:spcPct val="90000"/>
              </a:lnSpc>
              <a:spcBef>
                <a:spcPts val="1001"/>
              </a:spcBef>
              <a:buNone/>
              <a:tabLst>
                <a:tab algn="l" pos="0"/>
              </a:tabLst>
            </a:pP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4EF2716F-BC42-473A-AB3D-156515EA36E8}"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Introduction to Project</a:t>
            </a:r>
            <a:endParaRPr b="0" lang="en-US" sz="4400" spc="-1" strike="noStrike">
              <a:solidFill>
                <a:srgbClr val="000000"/>
              </a:solidFill>
              <a:latin typeface="Arial"/>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800" spc="-1" strike="noStrike">
                <a:solidFill>
                  <a:srgbClr val="000000"/>
                </a:solidFill>
                <a:latin typeface="Calibri"/>
              </a:rPr>
              <a:t>A project that brings together innovation and infrastructure in a way that impacts our daily lives—Modernizing Pavement Irregularity Detection. Our project centers on addressing a critical challenge faced by transportation networks worldwide—maintaining safe and reliable roadways. As we navigate through our cities and highways, the condition of roads becomes a pivotal factor in ensuring our safety and a smooth travel experience. However, identifying and addressing issues such as cracks, potholes, and deformations promptly has traditionally been a labor-intensive process.</a:t>
            </a:r>
            <a:endParaRPr b="0" lang="en-US" sz="2800" spc="-1" strike="noStrike">
              <a:solidFill>
                <a:srgbClr val="000000"/>
              </a:solidFill>
              <a:latin typeface="Arial"/>
            </a:endParaRPr>
          </a:p>
          <a:p>
            <a:pPr indent="0" algn="just">
              <a:lnSpc>
                <a:spcPct val="90000"/>
              </a:lnSpc>
              <a:spcBef>
                <a:spcPts val="1001"/>
              </a:spcBef>
              <a:buNone/>
              <a:tabLst>
                <a:tab algn="l" pos="0"/>
              </a:tabLst>
            </a:pP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67D74896-DC7F-4B34-9059-DC375BE73D3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22860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Introduction to Project</a:t>
            </a:r>
            <a:endParaRPr b="0" lang="en-US" sz="4400" spc="-1" strike="noStrike">
              <a:solidFill>
                <a:srgbClr val="000000"/>
              </a:solidFill>
              <a:latin typeface="Arial"/>
            </a:endParaRPr>
          </a:p>
        </p:txBody>
      </p:sp>
      <p:sp>
        <p:nvSpPr>
          <p:cNvPr id="59" name="PlaceHolder 2"/>
          <p:cNvSpPr>
            <a:spLocks noGrp="1"/>
          </p:cNvSpPr>
          <p:nvPr>
            <p:ph/>
          </p:nvPr>
        </p:nvSpPr>
        <p:spPr>
          <a:xfrm>
            <a:off x="838080" y="137160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800" spc="-1" strike="noStrike">
                <a:solidFill>
                  <a:srgbClr val="000000"/>
                </a:solidFill>
                <a:latin typeface="Calibri"/>
              </a:rPr>
              <a:t>This is where our project comes in. We're harnessing the power of modern technology—specifically, machine learning, Python programming, and data mining—to revolutionize how we detect and manage pavement irregularities. Imagine a system that can automatically identify and categorize these anomalies with a high degree of accuracy. This would not only save time and resources but also lead to safer journeys for commuters.</a:t>
            </a:r>
            <a:endParaRPr b="0" lang="en-US" sz="2800" spc="-1" strike="noStrike">
              <a:solidFill>
                <a:srgbClr val="000000"/>
              </a:solidFill>
              <a:latin typeface="Arial"/>
            </a:endParaRPr>
          </a:p>
          <a:p>
            <a:pPr indent="0" algn="just">
              <a:lnSpc>
                <a:spcPct val="90000"/>
              </a:lnSpc>
              <a:spcBef>
                <a:spcPts val="1001"/>
              </a:spcBef>
              <a:buNone/>
              <a:tabLst>
                <a:tab algn="l" pos="0"/>
              </a:tabLst>
            </a:pPr>
            <a:r>
              <a:rPr b="0" lang="en-US" sz="2800" spc="-1" strike="noStrike">
                <a:solidFill>
                  <a:srgbClr val="000000"/>
                </a:solidFill>
                <a:latin typeface="Calibri"/>
              </a:rPr>
              <a:t>Over the next few minutes, we'll delve into the core concepts of our project, exploring the methodologies we're employing, the key technologies at play, and how our system can transform the way road infrastructure is managed. So, let's dive in and discover how innovation is shaping the future of our roadways..</a:t>
            </a:r>
            <a:endParaRPr b="0" lang="en-US" sz="2800" spc="-1" strike="noStrike">
              <a:solidFill>
                <a:srgbClr val="000000"/>
              </a:solidFill>
              <a:latin typeface="Arial"/>
            </a:endParaRPr>
          </a:p>
          <a:p>
            <a:pPr indent="0" algn="just">
              <a:lnSpc>
                <a:spcPct val="90000"/>
              </a:lnSpc>
              <a:spcBef>
                <a:spcPts val="1001"/>
              </a:spcBef>
              <a:buNone/>
              <a:tabLst>
                <a:tab algn="l" pos="0"/>
              </a:tabLst>
            </a:pP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8EE9D886-7420-4662-BDE3-F42F3EAA70DC}"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Problem Formulation</a:t>
            </a:r>
            <a:endParaRPr b="0" lang="en-US" sz="4400" spc="-1" strike="noStrike">
              <a:solidFill>
                <a:srgbClr val="000000"/>
              </a:solidFill>
              <a:latin typeface="Arial"/>
            </a:endParaRPr>
          </a:p>
        </p:txBody>
      </p:sp>
      <p:sp>
        <p:nvSpPr>
          <p:cNvPr id="6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800" spc="-1" strike="noStrike">
                <a:solidFill>
                  <a:srgbClr val="000000"/>
                </a:solidFill>
                <a:latin typeface="Calibri"/>
              </a:rPr>
              <a:t>Our project addresses the challenge of accurately detecting pavement irregularities such as cracks and potholes. Current methods involve manual inspections, leading to delays and safety risks. We're aiming to enhance accuracy and efficiency using machine learning, Python, and data mining. The core problem is: How can we automate and improve pavement irregularity detection for safer and more reliable roads? This formulation guides us in creating a solution that streamlines maintenance and elevates transportation safety.</a:t>
            </a: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0BCA4783-F87F-4BB4-983E-48CCC6B8EE24}"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Objectives of the Work</a:t>
            </a:r>
            <a:endParaRPr b="0" lang="en-US" sz="4400" spc="-1" strike="noStrike">
              <a:solidFill>
                <a:srgbClr val="000000"/>
              </a:solidFill>
              <a:latin typeface="Arial"/>
            </a:endParaRPr>
          </a:p>
        </p:txBody>
      </p:sp>
      <p:sp>
        <p:nvSpPr>
          <p:cNvPr id="6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000000"/>
                </a:solidFill>
                <a:latin typeface="Calibri"/>
              </a:rPr>
              <a:t>1. Algorithm Development</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2. Python Implementation</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3. Data Mining Integration</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4. Performance Evaluation</a:t>
            </a:r>
            <a:endParaRPr b="0" lang="en-US" sz="2800" spc="-1" strike="noStrike">
              <a:solidFill>
                <a:srgbClr val="000000"/>
              </a:solidFill>
              <a:latin typeface="Arial"/>
            </a:endParaRPr>
          </a:p>
          <a:p>
            <a:pPr indent="0">
              <a:lnSpc>
                <a:spcPct val="90000"/>
              </a:lnSpc>
              <a:spcBef>
                <a:spcPts val="1001"/>
              </a:spcBef>
              <a:buNone/>
              <a:tabLst>
                <a:tab algn="l" pos="0"/>
              </a:tabLst>
            </a:pPr>
            <a:r>
              <a:rPr b="0" lang="en-US" sz="2800" spc="-1" strike="noStrike">
                <a:solidFill>
                  <a:srgbClr val="000000"/>
                </a:solidFill>
                <a:latin typeface="Calibri"/>
              </a:rPr>
              <a:t>5. Practical Applicability</a:t>
            </a: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393DF3B9-E7FD-439C-9256-F839BBADD0F8}"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86160" y="464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Methodology used</a:t>
            </a:r>
            <a:endParaRPr b="0" lang="en-US" sz="4400" spc="-1" strike="noStrike">
              <a:solidFill>
                <a:srgbClr val="000000"/>
              </a:solidFill>
              <a:latin typeface="Arial"/>
            </a:endParaRPr>
          </a:p>
        </p:txBody>
      </p:sp>
      <p:sp>
        <p:nvSpPr>
          <p:cNvPr id="65" name="PlaceHolder 2"/>
          <p:cNvSpPr>
            <a:spLocks noGrp="1"/>
          </p:cNvSpPr>
          <p:nvPr>
            <p:ph/>
          </p:nvPr>
        </p:nvSpPr>
        <p:spPr>
          <a:xfrm>
            <a:off x="228960" y="114300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400" spc="-1" strike="noStrike">
                <a:solidFill>
                  <a:srgbClr val="000000"/>
                </a:solidFill>
                <a:latin typeface="Calibri"/>
              </a:rPr>
              <a:t>Data Collection:</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Collect Road Images, Vibration Sensor Data, and Laser Scanning Measurements.</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Data Preprocessing:</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Clean and preprocess data using Python libraries for consistency and analysis readiness.</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Machine Learning Model Development:</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Train machine learning algorithms (e.g., CNN) using TensorFlow and scikit-learn.</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Data Mining and Pattern Recognition:</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Apply data mining techniques (pandas, scikit-learn) to discover hidden patterns.</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Real-Time Monitoring Interface:</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Create Python-based interfaces for visualizing real-time data and alerts.</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Evaluation and Comparison:</a:t>
            </a:r>
            <a:endParaRPr b="0" lang="en-US" sz="2400" spc="-1" strike="noStrike">
              <a:solidFill>
                <a:srgbClr val="000000"/>
              </a:solidFill>
              <a:latin typeface="Arial"/>
            </a:endParaRPr>
          </a:p>
          <a:p>
            <a:pPr indent="0" algn="just">
              <a:lnSpc>
                <a:spcPct val="90000"/>
              </a:lnSpc>
              <a:spcBef>
                <a:spcPts val="1001"/>
              </a:spcBef>
              <a:buNone/>
              <a:tabLst>
                <a:tab algn="l" pos="0"/>
              </a:tabLst>
            </a:pPr>
            <a:endParaRPr b="0" lang="en-US" sz="2400" spc="-1" strike="noStrike">
              <a:solidFill>
                <a:srgbClr val="000000"/>
              </a:solidFill>
              <a:latin typeface="Arial"/>
            </a:endParaRPr>
          </a:p>
        </p:txBody>
      </p:sp>
      <p:sp>
        <p:nvSpPr>
          <p:cNvPr id="4" name="PlaceHolder 3"/>
          <p:cNvSpPr>
            <a:spLocks noGrp="1"/>
          </p:cNvSpPr>
          <p:nvPr>
            <p:ph type="sldNum" idx="2"/>
          </p:nvPr>
        </p:nvSpPr>
        <p:spPr/>
        <p:txBody>
          <a:bodyPr/>
          <a:p>
            <a:fld id="{03B0265D-0C8E-4B62-85A3-140ECFDC3AB6}"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686160" y="464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Methodology used</a:t>
            </a:r>
            <a:endParaRPr b="0" lang="en-US" sz="4400" spc="-1" strike="noStrike">
              <a:solidFill>
                <a:srgbClr val="000000"/>
              </a:solidFill>
              <a:latin typeface="Arial"/>
            </a:endParaRPr>
          </a:p>
        </p:txBody>
      </p:sp>
      <p:sp>
        <p:nvSpPr>
          <p:cNvPr id="67" name="PlaceHolder 2"/>
          <p:cNvSpPr>
            <a:spLocks noGrp="1"/>
          </p:cNvSpPr>
          <p:nvPr>
            <p:ph/>
          </p:nvPr>
        </p:nvSpPr>
        <p:spPr>
          <a:xfrm>
            <a:off x="228960" y="114300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400" spc="-1" strike="noStrike">
                <a:solidFill>
                  <a:srgbClr val="000000"/>
                </a:solidFill>
                <a:latin typeface="Calibri"/>
              </a:rPr>
              <a:t>Real-Time Monitoring Interface:</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Create Python-based interfaces for visualizing real-time data and alerts.</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Evaluation and Comparison:</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Conduct experiments in various road conditions to assess system performance.</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Practical Deployment:</a:t>
            </a:r>
            <a:endParaRPr b="0" lang="en-US" sz="2400" spc="-1" strike="noStrike">
              <a:solidFill>
                <a:srgbClr val="000000"/>
              </a:solidFill>
              <a:latin typeface="Arial"/>
            </a:endParaRPr>
          </a:p>
          <a:p>
            <a:pPr indent="0" algn="just">
              <a:lnSpc>
                <a:spcPct val="90000"/>
              </a:lnSpc>
              <a:spcBef>
                <a:spcPts val="1001"/>
              </a:spcBef>
              <a:buNone/>
              <a:tabLst>
                <a:tab algn="l" pos="0"/>
              </a:tabLst>
            </a:pPr>
            <a:r>
              <a:rPr b="0" lang="en-US" sz="2400" spc="-1" strike="noStrike">
                <a:solidFill>
                  <a:srgbClr val="000000"/>
                </a:solidFill>
                <a:latin typeface="Calibri"/>
              </a:rPr>
              <a:t>Demonstrate solution feasibility in real-world scenarios for road management.</a:t>
            </a:r>
            <a:endParaRPr b="0" lang="en-US" sz="2400" spc="-1" strike="noStrike">
              <a:solidFill>
                <a:srgbClr val="000000"/>
              </a:solidFill>
              <a:latin typeface="Arial"/>
            </a:endParaRPr>
          </a:p>
        </p:txBody>
      </p:sp>
      <p:sp>
        <p:nvSpPr>
          <p:cNvPr id="4" name="PlaceHolder 3"/>
          <p:cNvSpPr>
            <a:spLocks noGrp="1"/>
          </p:cNvSpPr>
          <p:nvPr>
            <p:ph type="sldNum" idx="2"/>
          </p:nvPr>
        </p:nvSpPr>
        <p:spPr/>
        <p:txBody>
          <a:bodyPr/>
          <a:p>
            <a:fld id="{B7AA954C-F586-4AB3-BB6D-74C46ACBD107}"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686160" y="22860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1" lang="en-US" sz="4400" spc="-1" strike="noStrike">
                <a:solidFill>
                  <a:srgbClr val="000000"/>
                </a:solidFill>
                <a:latin typeface="Calibri Light"/>
              </a:rPr>
              <a:t>Conclusion</a:t>
            </a:r>
            <a:endParaRPr b="0" lang="en-US" sz="4400" spc="-1" strike="noStrike">
              <a:solidFill>
                <a:srgbClr val="000000"/>
              </a:solidFill>
              <a:latin typeface="Arial"/>
            </a:endParaRPr>
          </a:p>
        </p:txBody>
      </p:sp>
      <p:sp>
        <p:nvSpPr>
          <p:cNvPr id="69" name="PlaceHolder 2"/>
          <p:cNvSpPr>
            <a:spLocks noGrp="1"/>
          </p:cNvSpPr>
          <p:nvPr>
            <p:ph/>
          </p:nvPr>
        </p:nvSpPr>
        <p:spPr>
          <a:xfrm>
            <a:off x="685800" y="1364040"/>
            <a:ext cx="10514880" cy="4350600"/>
          </a:xfrm>
          <a:prstGeom prst="rect">
            <a:avLst/>
          </a:prstGeom>
          <a:noFill/>
          <a:ln w="0">
            <a:noFill/>
          </a:ln>
        </p:spPr>
        <p:txBody>
          <a:bodyPr lIns="90000" rIns="90000" tIns="45000" bIns="45000" anchor="t">
            <a:noAutofit/>
          </a:bodyPr>
          <a:p>
            <a:pPr indent="0" algn="just">
              <a:lnSpc>
                <a:spcPct val="90000"/>
              </a:lnSpc>
              <a:spcBef>
                <a:spcPts val="1001"/>
              </a:spcBef>
              <a:buNone/>
              <a:tabLst>
                <a:tab algn="l" pos="0"/>
              </a:tabLst>
            </a:pPr>
            <a:r>
              <a:rPr b="0" lang="en-US" sz="2800" spc="-1" strike="noStrike">
                <a:solidFill>
                  <a:srgbClr val="000000"/>
                </a:solidFill>
                <a:latin typeface="Calibri"/>
              </a:rPr>
              <a:t>Through the integration of machine learning, Python programming, and data mining, our project exemplifies the potential to revolutionize pavement irregularity detection. Our methodology has demonstrated accurate anomaly identification, efficient real-time monitoring, and data-driven insights. The practical applicability of our solution offers safer roads, cost-effective maintenance, and a roadmap for continued innovation in transportation infrastructure. As we navigate this intersection of technology and roads, our project stands as a testament to the power of innovation in reshaping our roadways for the better.</a:t>
            </a:r>
            <a:endParaRPr b="0" lang="en-US" sz="2800" spc="-1" strike="noStrike">
              <a:solidFill>
                <a:srgbClr val="000000"/>
              </a:solidFill>
              <a:latin typeface="Arial"/>
            </a:endParaRPr>
          </a:p>
        </p:txBody>
      </p:sp>
      <p:sp>
        <p:nvSpPr>
          <p:cNvPr id="4" name="PlaceHolder 3"/>
          <p:cNvSpPr>
            <a:spLocks noGrp="1"/>
          </p:cNvSpPr>
          <p:nvPr>
            <p:ph type="sldNum" idx="2"/>
          </p:nvPr>
        </p:nvSpPr>
        <p:spPr/>
        <p:txBody>
          <a:bodyPr/>
          <a:p>
            <a:fld id="{69CBBBE3-16F9-4F86-BAE6-468C0FC8721A}"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smaple</Template>
  <TotalTime>6183</TotalTime>
  <Application>LibreOffice/7.4.2.3$Windows_X86_64 LibreOffice_project/382eef1f22670f7f4118c8c2dd222ec7ad009daf</Application>
  <AppVersion>15.0000</AppVersion>
  <Words>213</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dc:description/>
  <dc:language>en-US</dc:language>
  <cp:lastModifiedBy/>
  <dcterms:modified xsi:type="dcterms:W3CDTF">2023-11-30T13:07:23Z</dcterms:modified>
  <cp:revision>496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