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B0F42E-8FF3-48AB-91CD-3F24294C2A45}">
  <a:tblStyle styleId="{57B0F42E-8FF3-48AB-91CD-3F24294C2A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-italic.fntdata"/><Relationship Id="rId21" Type="http://schemas.openxmlformats.org/officeDocument/2006/relationships/slide" Target="slides/slide15.xml"/><Relationship Id="rId43" Type="http://schemas.openxmlformats.org/officeDocument/2006/relationships/font" Target="fonts/Robo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70aef326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70aef326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70aef326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70aef326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70aef326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70aef326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70aef326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70aef326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70aef326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70aef326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70aef326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70aef326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70aef326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70aef326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70aef326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70aef326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70aef326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70aef326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70aef326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70aef326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5361262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5361262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01b2b362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01b2b36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01b2b362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f01b2b362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70aef326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70aef326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70aef326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b70aef326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70aef326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b70aef326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70aef326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b70aef326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70aef326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b70aef326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70aef326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b70aef326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70aef326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b70aef326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b61e6484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b61e6484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61e6484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61e6484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b61e64840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b61e64840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f01b2b362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f01b2b362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b6fa60d5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b6fa60d5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6fa60d5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b6fa60d5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b6fa60d5d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b6fa60d5d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70aef326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70aef326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7716401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7716401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70aef326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70aef326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70aef32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70aef32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70aef32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70aef32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70aef32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70aef32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70aef326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70aef326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Relationship Id="rId5" Type="http://schemas.openxmlformats.org/officeDocument/2006/relationships/image" Target="../media/image23.png"/><Relationship Id="rId6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ompetitions/playground-series-s4e1/overvie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9983" y="45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Binary Classification with a Bank Churn Dataset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4563600" cy="15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Members:</a:t>
            </a:r>
            <a:endParaRPr b="1"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Muhammad Aammar Tufail (Ph.D.)</a:t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Maximilian </a:t>
            </a:r>
            <a:r>
              <a:rPr lang="en"/>
              <a:t>Beikirch</a:t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Nawar Habboush</a:t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Abdullah Al Amin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EDA of Continuous Numeric Features</a:t>
            </a:r>
            <a:endParaRPr b="1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6200"/>
            <a:ext cx="8839200" cy="36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EDA of Continuous Numeric Features</a:t>
            </a:r>
            <a:endParaRPr b="1"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6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10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EDA of Discrete Features</a:t>
            </a:r>
            <a:endParaRPr b="1"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450" y="678050"/>
            <a:ext cx="6515064" cy="434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102" y="16013"/>
            <a:ext cx="7156076" cy="511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10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EDA of Categorical Features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10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EDA of Categorical Features</a:t>
            </a:r>
            <a:endParaRPr b="1"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0450"/>
            <a:ext cx="8321301" cy="416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10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 vs. Churn Ratio</a:t>
            </a:r>
            <a:endParaRPr b="1"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25" y="1424850"/>
            <a:ext cx="883920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10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 vs. Churn Ratio</a:t>
            </a:r>
            <a:endParaRPr b="1"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2400"/>
            <a:ext cx="883920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10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 vs. Churn Ratio</a:t>
            </a:r>
            <a:endParaRPr b="1"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6350"/>
            <a:ext cx="883920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00" y="479925"/>
            <a:ext cx="8852200" cy="44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18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Correlation of features</a:t>
            </a:r>
            <a:endParaRPr b="1"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62" y="756925"/>
            <a:ext cx="8224838" cy="438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 to Kaggle </a:t>
            </a:r>
            <a:r>
              <a:rPr lang="en"/>
              <a:t>Competition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AIMs of the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EDA of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Wrangling and </a:t>
            </a:r>
            <a:r>
              <a:rPr lang="en"/>
              <a:t>Feature</a:t>
            </a:r>
            <a:r>
              <a:rPr lang="en"/>
              <a:t>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Models we would like to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Random forest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Neural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XGBoost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CATboost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LightGBM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the accuracy </a:t>
            </a:r>
            <a:r>
              <a:rPr lang="en"/>
              <a:t>improved</a:t>
            </a:r>
            <a:r>
              <a:rPr lang="en"/>
              <a:t>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Feature Engineering / Preprocessing</a:t>
            </a:r>
            <a:endParaRPr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713" y="1017725"/>
            <a:ext cx="686383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Feature Engineering / Preprocessing</a:t>
            </a:r>
            <a:endParaRPr/>
          </a:p>
        </p:txBody>
      </p:sp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013" y="1017725"/>
            <a:ext cx="707798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445025"/>
            <a:ext cx="349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Models and Metrics</a:t>
            </a:r>
            <a:endParaRPr b="1"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5022000" y="194125"/>
            <a:ext cx="3810300" cy="16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1. Random Forest Classifier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2. XGBoost Classifier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3. LightGBM Classifier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4. CatBoost Classifier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/>
              <a:t>5. Neural Network with PyTorch</a:t>
            </a:r>
            <a:endParaRPr b="1" sz="1000"/>
          </a:p>
        </p:txBody>
      </p:sp>
      <p:pic>
        <p:nvPicPr>
          <p:cNvPr id="187" name="Google Shape;187;p34"/>
          <p:cNvPicPr preferRelativeResize="0"/>
          <p:nvPr/>
        </p:nvPicPr>
        <p:blipFill rotWithShape="1">
          <a:blip r:embed="rId3">
            <a:alphaModFix/>
          </a:blip>
          <a:srcRect b="0" l="8592" r="0" t="5838"/>
          <a:stretch/>
        </p:blipFill>
        <p:spPr>
          <a:xfrm>
            <a:off x="311700" y="2056200"/>
            <a:ext cx="8160751" cy="30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Random Forest Classifier</a:t>
            </a:r>
            <a:endParaRPr b="1"/>
          </a:p>
        </p:txBody>
      </p:sp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50" y="1097350"/>
            <a:ext cx="509463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575" y="1576175"/>
            <a:ext cx="3817774" cy="28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XGBoost Classifier</a:t>
            </a:r>
            <a:endParaRPr b="1"/>
          </a:p>
        </p:txBody>
      </p:sp>
      <p:pic>
        <p:nvPicPr>
          <p:cNvPr id="200" name="Google Shape;2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9463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084" y="1631100"/>
            <a:ext cx="3592166" cy="26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 lightGBM </a:t>
            </a:r>
            <a:r>
              <a:rPr b="1" lang="en"/>
              <a:t>Classifier</a:t>
            </a:r>
            <a:endParaRPr b="1"/>
          </a:p>
        </p:txBody>
      </p:sp>
      <p:pic>
        <p:nvPicPr>
          <p:cNvPr id="207" name="Google Shape;2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9463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084" y="1776675"/>
            <a:ext cx="3592166" cy="26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4. catBoost Classifier</a:t>
            </a:r>
            <a:endParaRPr b="1"/>
          </a:p>
        </p:txBody>
      </p:sp>
      <p:pic>
        <p:nvPicPr>
          <p:cNvPr id="214" name="Google Shape;2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9463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7034" y="1733550"/>
            <a:ext cx="3592166" cy="26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269625" y="16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5. Neural Network with Pytorch</a:t>
            </a:r>
            <a:endParaRPr b="1"/>
          </a:p>
        </p:txBody>
      </p:sp>
      <p:pic>
        <p:nvPicPr>
          <p:cNvPr id="221" name="Google Shape;2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00" y="928200"/>
            <a:ext cx="4853274" cy="20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9"/>
          <p:cNvPicPr preferRelativeResize="0"/>
          <p:nvPr/>
        </p:nvPicPr>
        <p:blipFill rotWithShape="1">
          <a:blip r:embed="rId4">
            <a:alphaModFix/>
          </a:blip>
          <a:srcRect b="1390" l="0" r="0" t="-1390"/>
          <a:stretch/>
        </p:blipFill>
        <p:spPr>
          <a:xfrm>
            <a:off x="5043575" y="981721"/>
            <a:ext cx="4042700" cy="30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150" y="3002975"/>
            <a:ext cx="2257924" cy="20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269625" y="16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5. Neural Network with Pytorch</a:t>
            </a:r>
            <a:endParaRPr b="1"/>
          </a:p>
        </p:txBody>
      </p:sp>
      <p:pic>
        <p:nvPicPr>
          <p:cNvPr id="229" name="Google Shape;2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1375"/>
            <a:ext cx="5118426" cy="21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5301" y="2190400"/>
            <a:ext cx="3568374" cy="2676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525" y="3076525"/>
            <a:ext cx="1977221" cy="18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4763" y="1064824"/>
            <a:ext cx="3469449" cy="11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</a:t>
            </a:r>
            <a:endParaRPr/>
          </a:p>
        </p:txBody>
      </p:sp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9" name="Google Shape;239;p41"/>
          <p:cNvGraphicFramePr/>
          <p:nvPr/>
        </p:nvGraphicFramePr>
        <p:xfrm>
          <a:off x="25407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{57B0F42E-8FF3-48AB-91CD-3F24294C2A45}</a:tableStyleId>
              </a:tblPr>
              <a:tblGrid>
                <a:gridCol w="1258300"/>
                <a:gridCol w="1258300"/>
                <a:gridCol w="1258300"/>
                <a:gridCol w="1258300"/>
                <a:gridCol w="125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non-churn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26052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churn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6955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40" name="Google Shape;2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50" y="2206325"/>
            <a:ext cx="3937057" cy="29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266" y="2206325"/>
            <a:ext cx="3814035" cy="29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/ aims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from 165000 customers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Synthetic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12 data points, will a given customer close his account?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churn =&gt; prevent churn =&gt; lower costs / higher profits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business = profitable business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372400" y="531275"/>
            <a:ext cx="21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Competition Link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247" name="Google Shape;24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8" name="Google Shape;248;p42"/>
          <p:cNvGraphicFramePr/>
          <p:nvPr/>
        </p:nvGraphicFramePr>
        <p:xfrm>
          <a:off x="25407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{57B0F42E-8FF3-48AB-91CD-3F24294C2A45}</a:tableStyleId>
              </a:tblPr>
              <a:tblGrid>
                <a:gridCol w="1258300"/>
                <a:gridCol w="1258300"/>
                <a:gridCol w="1258300"/>
                <a:gridCol w="1258300"/>
                <a:gridCol w="125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non-churn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26052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churn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6955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49" name="Google Shape;2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93" y="2206325"/>
            <a:ext cx="4445107" cy="29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903" y="2206325"/>
            <a:ext cx="3731188" cy="29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Neural Network (PyTorch): Model Parameters and Results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25" y="1209425"/>
            <a:ext cx="8410151" cy="36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Neural Network (PyTorch lightning): Model Description</a:t>
            </a:r>
            <a:endParaRPr/>
          </a:p>
        </p:txBody>
      </p:sp>
      <p:sp>
        <p:nvSpPr>
          <p:cNvPr id="262" name="Google Shape;262;p44"/>
          <p:cNvSpPr txBox="1"/>
          <p:nvPr>
            <p:ph idx="1" type="body"/>
          </p:nvPr>
        </p:nvSpPr>
        <p:spPr>
          <a:xfrm>
            <a:off x="311700" y="1152475"/>
            <a:ext cx="8520600" cy="3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Description</a:t>
            </a:r>
            <a:r>
              <a:rPr lang="en" sz="12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Architecture</a:t>
            </a:r>
            <a:r>
              <a:rPr lang="en" sz="12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Input layer</a:t>
            </a:r>
            <a:endParaRPr sz="12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Single hidden layer (15 neurons) with ReLU activation</a:t>
            </a:r>
            <a:endParaRPr sz="12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Output layer with sigmoid activation for binary probability predictions</a:t>
            </a:r>
            <a:endParaRPr sz="12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Loss Function</a:t>
            </a:r>
            <a:r>
              <a:rPr lang="en" sz="12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Trained with Binary Cross Entropy (BCE) loss to measure prediction accuracy.</a:t>
            </a:r>
            <a:endParaRPr sz="12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Optimization</a:t>
            </a:r>
            <a:r>
              <a:rPr lang="en" sz="12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Utilizes Adam optimizer for efficient parameter updates during training.</a:t>
            </a:r>
            <a:endParaRPr sz="12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Metrics Monitoring</a:t>
            </a:r>
            <a:r>
              <a:rPr lang="en" sz="12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Tracks training and validation accuracy to assess model performance.</a:t>
            </a:r>
            <a:endParaRPr sz="12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Implementation</a:t>
            </a:r>
            <a:r>
              <a:rPr lang="en" sz="12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Developed in PyTorch and PyTorch Lightning for clean, organized, and efficient training code.</a:t>
            </a:r>
            <a:endParaRPr sz="12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Efficient Training</a:t>
            </a:r>
            <a:r>
              <a:rPr lang="en" sz="12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Streamlined PyTorch Lightning implementation for rapid experimentation and deployment.</a:t>
            </a:r>
            <a:endParaRPr sz="12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Neural Network (PyTorch lightning): Results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Training Epoch: 20, batch size: 10</a:t>
            </a:r>
            <a:endParaRPr/>
          </a:p>
        </p:txBody>
      </p:sp>
      <p:pic>
        <p:nvPicPr>
          <p:cNvPr id="269" name="Google Shape;26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38" y="2024050"/>
            <a:ext cx="755332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600" y="3569850"/>
            <a:ext cx="7553325" cy="6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between Pytorch and Pytorch lightning</a:t>
            </a:r>
            <a:endParaRPr/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Advantages of PyTorch Lightning:</a:t>
            </a:r>
            <a:endParaRPr sz="12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Abstraction of Training Loop</a:t>
            </a:r>
            <a:endParaRPr sz="12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Simplified Training Configuration</a:t>
            </a:r>
            <a:endParaRPr sz="12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Built-in Features (logging, early stopping, and checkpointing)</a:t>
            </a:r>
            <a:endParaRPr sz="12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Integration with Accelerators</a:t>
            </a:r>
            <a:endParaRPr sz="12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Community Support</a:t>
            </a:r>
            <a:endParaRPr sz="12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Disadvantages of PyTorch Lightning:</a:t>
            </a:r>
            <a:endParaRPr sz="12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Learning Curve</a:t>
            </a:r>
            <a:endParaRPr sz="12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Customization Limitations</a:t>
            </a:r>
            <a:endParaRPr sz="12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Abstraction Overhead</a:t>
            </a:r>
            <a:endParaRPr sz="12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Early-Stage Ecosystem</a:t>
            </a:r>
            <a:endParaRPr sz="12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2" name="Google Shape;28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catBoost or lightGBM were the best models</a:t>
            </a:r>
            <a:endParaRPr sz="12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Neural Network with pytorch did not improve the metrics.</a:t>
            </a:r>
            <a:endParaRPr sz="12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Neural Network (PyTorch) could not get the best accuracy for the challenge but still a powerful tool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Neural Network (PyTorch) accuracy was better using the BCELoss criterion than the BCEWithLogitsLoss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While experimenting with Neural Network (PyTorch), the results improved when using a lower learning rate and higher number of epochs.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Pytorch lightning is a powerful abstraction for rapid prototyping and experimenting.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ROC (receiver operating characteristics)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classification model =&gt; {0,1}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ROC: model =&gt; [0, 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m.predict() / m.predict_proba()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TPR/FPR for various alpha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metric: AUC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325" y="1017725"/>
            <a:ext cx="3756650" cy="37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Description</a:t>
            </a:r>
            <a:endParaRPr b="1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250" y="1109450"/>
            <a:ext cx="5826770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Data Analysis</a:t>
            </a:r>
            <a:endParaRPr b="1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2800"/>
            <a:ext cx="2992774" cy="314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9125" y="1259663"/>
            <a:ext cx="5454899" cy="277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Data Analysis</a:t>
            </a:r>
            <a:endParaRPr b="1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900" y="1152475"/>
            <a:ext cx="5317889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Data Analysis</a:t>
            </a:r>
            <a:endParaRPr b="1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There are </a:t>
            </a:r>
            <a:r>
              <a:rPr b="1" lang="en" sz="1300">
                <a:solidFill>
                  <a:schemeClr val="dk1"/>
                </a:solidFill>
              </a:rPr>
              <a:t>89648 (54%) </a:t>
            </a:r>
            <a:r>
              <a:rPr lang="en" sz="1300">
                <a:solidFill>
                  <a:schemeClr val="dk1"/>
                </a:solidFill>
              </a:rPr>
              <a:t>customers having no/zero balance in their accounts.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75" y="1615075"/>
            <a:ext cx="7933599" cy="33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EDA of Continuous Numeric Features</a:t>
            </a:r>
            <a:endParaRPr b="1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15" y="1285275"/>
            <a:ext cx="819936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