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64E1-1075-A969-333B-BCD4A884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1251-F7C8-C159-EC3F-AA02EE36F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EF08-119D-A31E-47EF-0909D8BD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FECF-4A34-328D-3112-09B01733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0432-B46D-B0C7-E550-6947C211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E52-1436-EC55-E40F-1F72426D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BE0C1-FB62-CA3B-52F8-8C30B383E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EDCB-23D7-5187-79FB-D78C91CB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FA51-9AE7-F580-2A8F-043E9B44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CA13D-E79B-57C2-585B-2034666D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93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436F5-3204-3ADC-9961-E2E932E6C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FCB45-08DE-4098-4826-B4CD7D9A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FD2A-4D08-C272-413A-C34F81FB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7C9A-4276-275A-6D72-17004B91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C528-1B4C-1680-510D-41AE4F7B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30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F21A-571E-351E-F0BB-DCB6CB5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3A48-5AAE-2087-A314-E0820627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C205-3BFD-21AF-20F3-55E6DDEE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BB9A-E812-5C47-71EB-0A639B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7B80-C944-B6E8-6A98-7BF07A18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98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ECF3-8ABC-AE20-3E1D-A2814D14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A9BE-302E-C46D-C8C7-35628F33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4CDA-FEFC-8780-B266-46161088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99DC-F67A-D97B-32C9-0202F387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3C25-BCD4-5E68-EB93-CE061D85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0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0828-CF10-BA93-DD34-6226C8C3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3628-CC31-C83B-4195-42321C80B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97256-DD81-E266-8FF9-81CE3BAA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744E8-09F4-6B1A-18FE-0BF68A2B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5ED5F-355A-D478-1D77-4BD8F1A4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85E97-CA2B-90C3-68EC-9A44067C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40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39BA-96E0-9B1B-1A64-56222196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DEAAF-2F46-0439-270E-3CB91E6C5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2146B-0B87-EFF5-586B-51821280B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69B79-6C5E-5DE2-3A64-33F058A50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B65A0-423F-62BD-010C-7F27B068E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C7FF6-9F20-9BA4-C1A7-B2CBAFC5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F8C04-D449-4B4F-D81A-597F4B7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A3B20-7034-FC05-C44C-C8A2CDF8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79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D848-7FD6-FDFC-3D9C-DB78D5A6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DBCB6-4D48-4707-58E7-AA24F214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4DC4A-3E59-A6EA-529B-88890BA9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D0D9C-AA8E-1716-20B8-12BC681D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38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E2E44-DB04-3A98-0D3F-EFA2E4E1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7C56D-F45F-7F0F-B1C0-B8116626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01369-A33A-8C24-83CE-F4386822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49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F760-1C02-1D49-0117-EEEF344F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8317-0BDF-6954-3AE8-EEDCD362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62E8F-B660-CEC8-FD55-D80B766F7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39D1A-6544-BAA8-1F42-3A460FF3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E67A3-0148-1017-575F-28A5C25F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BBF4A-C8C4-8AC1-F696-F9074499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94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4C14-0692-D2BD-E51C-7EC33FD9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0E6F1-E38C-1A3D-0304-C21A53254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8A8C0-D76C-0F20-320A-16921CDB9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5B9A-A4E2-6739-1AF5-64074707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5FBF6-AFF1-E75E-5130-E9EB9FEC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0376-5D43-E476-07E5-CCBFAD13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45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3AE7-7253-EA34-7773-BBBF2CE0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42EF-78E5-DBC8-2E04-D2B753AFA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E088-24A0-EC75-0344-0F5746D86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F5AE-1D6B-4F6F-87BA-E51A5E8450FB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D823-D0A2-2422-6571-9A08E61C9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5AA5-638D-AA81-3073-19E3C028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5489E-6AC2-41E3-9E1E-B1233261B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68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Group of people outline">
            <a:extLst>
              <a:ext uri="{FF2B5EF4-FFF2-40B4-BE49-F238E27FC236}">
                <a16:creationId xmlns:a16="http://schemas.microsoft.com/office/drawing/2014/main" id="{76910E1A-4598-3234-C55D-4DCA1013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5290" y="2065789"/>
            <a:ext cx="3252281" cy="3252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52352-3692-7575-5AC1-A50C22679EE5}"/>
              </a:ext>
            </a:extLst>
          </p:cNvPr>
          <p:cNvSpPr txBox="1"/>
          <p:nvPr/>
        </p:nvSpPr>
        <p:spPr>
          <a:xfrm>
            <a:off x="4422945" y="1851656"/>
            <a:ext cx="15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annotators</a:t>
            </a:r>
            <a:endParaRPr lang="en-CA" dirty="0"/>
          </a:p>
        </p:txBody>
      </p:sp>
      <p:pic>
        <p:nvPicPr>
          <p:cNvPr id="8" name="Graphic 7" descr="Label outline">
            <a:extLst>
              <a:ext uri="{FF2B5EF4-FFF2-40B4-BE49-F238E27FC236}">
                <a16:creationId xmlns:a16="http://schemas.microsoft.com/office/drawing/2014/main" id="{8975A568-5B06-6A34-22F4-6697181A4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9208" y="1347102"/>
            <a:ext cx="1015357" cy="1015357"/>
          </a:xfrm>
          <a:prstGeom prst="rect">
            <a:avLst/>
          </a:prstGeom>
        </p:spPr>
      </p:pic>
      <p:pic>
        <p:nvPicPr>
          <p:cNvPr id="9" name="Graphic 8" descr="Label outline">
            <a:extLst>
              <a:ext uri="{FF2B5EF4-FFF2-40B4-BE49-F238E27FC236}">
                <a16:creationId xmlns:a16="http://schemas.microsoft.com/office/drawing/2014/main" id="{B0AA8821-0932-904D-956B-8FF3E0BB6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7821" y="989611"/>
            <a:ext cx="1015357" cy="1015357"/>
          </a:xfrm>
          <a:prstGeom prst="rect">
            <a:avLst/>
          </a:prstGeom>
        </p:spPr>
      </p:pic>
      <p:pic>
        <p:nvPicPr>
          <p:cNvPr id="10" name="Graphic 9" descr="Label outline">
            <a:extLst>
              <a:ext uri="{FF2B5EF4-FFF2-40B4-BE49-F238E27FC236}">
                <a16:creationId xmlns:a16="http://schemas.microsoft.com/office/drawing/2014/main" id="{76A2161E-2F11-A55C-CECF-379EF66D5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5021" y="1330400"/>
            <a:ext cx="1015357" cy="1015357"/>
          </a:xfrm>
          <a:prstGeom prst="rect">
            <a:avLst/>
          </a:prstGeom>
        </p:spPr>
      </p:pic>
      <p:pic>
        <p:nvPicPr>
          <p:cNvPr id="11" name="Graphic 10" descr="Label outline">
            <a:extLst>
              <a:ext uri="{FF2B5EF4-FFF2-40B4-BE49-F238E27FC236}">
                <a16:creationId xmlns:a16="http://schemas.microsoft.com/office/drawing/2014/main" id="{45C36713-8E40-A2AC-ACEF-364AB0202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6408" y="1804302"/>
            <a:ext cx="1015357" cy="1015357"/>
          </a:xfrm>
          <a:prstGeom prst="rect">
            <a:avLst/>
          </a:prstGeom>
        </p:spPr>
      </p:pic>
      <p:pic>
        <p:nvPicPr>
          <p:cNvPr id="12" name="Graphic 11" descr="Label outline">
            <a:extLst>
              <a:ext uri="{FF2B5EF4-FFF2-40B4-BE49-F238E27FC236}">
                <a16:creationId xmlns:a16="http://schemas.microsoft.com/office/drawing/2014/main" id="{55A73349-8E78-E284-3676-3DEC31A8B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915" y="1437573"/>
            <a:ext cx="1015357" cy="10153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3256A1-8CC2-6BE4-4C3C-E6E8E7074F9A}"/>
              </a:ext>
            </a:extLst>
          </p:cNvPr>
          <p:cNvSpPr txBox="1"/>
          <p:nvPr/>
        </p:nvSpPr>
        <p:spPr>
          <a:xfrm>
            <a:off x="7139373" y="70021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 labels / senses </a:t>
            </a:r>
            <a:endParaRPr lang="en-CA" dirty="0"/>
          </a:p>
        </p:txBody>
      </p:sp>
      <p:pic>
        <p:nvPicPr>
          <p:cNvPr id="16" name="Graphic 15" descr="Chat bubble outline">
            <a:extLst>
              <a:ext uri="{FF2B5EF4-FFF2-40B4-BE49-F238E27FC236}">
                <a16:creationId xmlns:a16="http://schemas.microsoft.com/office/drawing/2014/main" id="{A0B0B684-6D8F-E980-CE14-8FDEB482C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743" y="1151389"/>
            <a:ext cx="914400" cy="914400"/>
          </a:xfrm>
          <a:prstGeom prst="rect">
            <a:avLst/>
          </a:prstGeom>
        </p:spPr>
      </p:pic>
      <p:pic>
        <p:nvPicPr>
          <p:cNvPr id="17" name="Graphic 16" descr="Chat bubble outline">
            <a:extLst>
              <a:ext uri="{FF2B5EF4-FFF2-40B4-BE49-F238E27FC236}">
                <a16:creationId xmlns:a16="http://schemas.microsoft.com/office/drawing/2014/main" id="{5D8C4F80-481A-953F-538C-874883865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743" y="1774987"/>
            <a:ext cx="914400" cy="914400"/>
          </a:xfrm>
          <a:prstGeom prst="rect">
            <a:avLst/>
          </a:prstGeom>
        </p:spPr>
      </p:pic>
      <p:pic>
        <p:nvPicPr>
          <p:cNvPr id="18" name="Graphic 17" descr="Chat bubble outline">
            <a:extLst>
              <a:ext uri="{FF2B5EF4-FFF2-40B4-BE49-F238E27FC236}">
                <a16:creationId xmlns:a16="http://schemas.microsoft.com/office/drawing/2014/main" id="{F00A9789-134A-8E1A-B3EB-CAF0CBB96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14" y="3199669"/>
            <a:ext cx="914400" cy="914400"/>
          </a:xfrm>
          <a:prstGeom prst="rect">
            <a:avLst/>
          </a:prstGeom>
        </p:spPr>
      </p:pic>
      <p:pic>
        <p:nvPicPr>
          <p:cNvPr id="19" name="Graphic 18" descr="Chat bubble outline">
            <a:extLst>
              <a:ext uri="{FF2B5EF4-FFF2-40B4-BE49-F238E27FC236}">
                <a16:creationId xmlns:a16="http://schemas.microsoft.com/office/drawing/2014/main" id="{08EE1D7E-89CD-A112-0227-1272E5619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743" y="246709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F5CF97-0885-66F4-F79F-79999A176524}"/>
              </a:ext>
            </a:extLst>
          </p:cNvPr>
          <p:cNvSpPr txBox="1"/>
          <p:nvPr/>
        </p:nvSpPr>
        <p:spPr>
          <a:xfrm>
            <a:off x="723193" y="78205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6500 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8BFF5-A95D-D080-BBFD-602C863B4F80}"/>
              </a:ext>
            </a:extLst>
          </p:cNvPr>
          <p:cNvSpPr txBox="1"/>
          <p:nvPr/>
        </p:nvSpPr>
        <p:spPr>
          <a:xfrm>
            <a:off x="2671043" y="5704408"/>
            <a:ext cx="741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annotator choose/vote </a:t>
            </a:r>
            <a:r>
              <a:rPr lang="en-US" b="1" dirty="0"/>
              <a:t>one label/sense </a:t>
            </a:r>
            <a:r>
              <a:rPr lang="en-US" dirty="0"/>
              <a:t>for </a:t>
            </a:r>
            <a:r>
              <a:rPr lang="en-US" b="1" dirty="0"/>
              <a:t>one item</a:t>
            </a:r>
          </a:p>
          <a:p>
            <a:r>
              <a:rPr lang="en-US" dirty="0"/>
              <a:t>Each vote is worth </a:t>
            </a:r>
            <a:r>
              <a:rPr lang="en-US" b="1" dirty="0"/>
              <a:t>0.1</a:t>
            </a:r>
            <a:endParaRPr lang="en-CA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7C2F33-7FF9-18A6-59EE-D52B67D5E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8878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experiment in hand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17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CD5A-EBA0-DA4E-C691-8B1318509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1CBF3-65B1-38F5-EF70-021ED02E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9" y="1309816"/>
            <a:ext cx="10077450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773FA0-FD58-B411-A644-BA65BCA86B55}"/>
              </a:ext>
            </a:extLst>
          </p:cNvPr>
          <p:cNvSpPr txBox="1"/>
          <p:nvPr/>
        </p:nvSpPr>
        <p:spPr>
          <a:xfrm>
            <a:off x="1960605" y="2071816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vote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B3A8F-812E-BA9B-6FDB-F0B9C0B31000}"/>
              </a:ext>
            </a:extLst>
          </p:cNvPr>
          <p:cNvSpPr txBox="1"/>
          <p:nvPr/>
        </p:nvSpPr>
        <p:spPr>
          <a:xfrm>
            <a:off x="4188940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votes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054E1-9947-5C51-45BC-45932438E4B8}"/>
              </a:ext>
            </a:extLst>
          </p:cNvPr>
          <p:cNvSpPr txBox="1"/>
          <p:nvPr/>
        </p:nvSpPr>
        <p:spPr>
          <a:xfrm>
            <a:off x="7236940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votes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AB4DF-73DC-C5DC-30A9-D8A81F8CF322}"/>
              </a:ext>
            </a:extLst>
          </p:cNvPr>
          <p:cNvSpPr txBox="1"/>
          <p:nvPr/>
        </p:nvSpPr>
        <p:spPr>
          <a:xfrm>
            <a:off x="9518821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votes</a:t>
            </a:r>
            <a:endParaRPr lang="en-CA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3F90337-A9B3-6ADE-5625-5AFC00D5C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45535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‘voting’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14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23D98-4E60-3D89-2CB8-7D684B754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84E11-8ABA-A501-6AA9-1733E83A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9" y="1309816"/>
            <a:ext cx="10077450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82ED5E-CF0B-3679-0B19-3DC157B29CD9}"/>
              </a:ext>
            </a:extLst>
          </p:cNvPr>
          <p:cNvSpPr txBox="1"/>
          <p:nvPr/>
        </p:nvSpPr>
        <p:spPr>
          <a:xfrm>
            <a:off x="1960605" y="2071816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vote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3C5DB-EE17-7AAA-53B1-3E78FF5BAA1B}"/>
              </a:ext>
            </a:extLst>
          </p:cNvPr>
          <p:cNvSpPr txBox="1"/>
          <p:nvPr/>
        </p:nvSpPr>
        <p:spPr>
          <a:xfrm>
            <a:off x="4188940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votes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0B4D35-B21B-5521-32EA-14EA60D71259}"/>
              </a:ext>
            </a:extLst>
          </p:cNvPr>
          <p:cNvSpPr txBox="1"/>
          <p:nvPr/>
        </p:nvSpPr>
        <p:spPr>
          <a:xfrm>
            <a:off x="7236940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votes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63C583-F08E-1971-5C12-067585D3D010}"/>
              </a:ext>
            </a:extLst>
          </p:cNvPr>
          <p:cNvSpPr txBox="1"/>
          <p:nvPr/>
        </p:nvSpPr>
        <p:spPr>
          <a:xfrm>
            <a:off x="9518821" y="2071816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votes</a:t>
            </a:r>
            <a:endParaRPr lang="en-C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2F56FF-37BE-CFA9-1CB6-462BB3DD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22314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Transfer to Binary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5CCAE375-54B6-A28A-40C4-5010ED68B4ED}"/>
              </a:ext>
            </a:extLst>
          </p:cNvPr>
          <p:cNvSpPr/>
          <p:nvPr/>
        </p:nvSpPr>
        <p:spPr>
          <a:xfrm>
            <a:off x="5128460" y="2256482"/>
            <a:ext cx="858120" cy="15720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E95E0-3146-BEC8-7A1E-89AC20040CD3}"/>
              </a:ext>
            </a:extLst>
          </p:cNvPr>
          <p:cNvSpPr txBox="1"/>
          <p:nvPr/>
        </p:nvSpPr>
        <p:spPr>
          <a:xfrm>
            <a:off x="2566397" y="3828534"/>
            <a:ext cx="444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‘Alpha Threshold’ &gt; = 0.3 (i.e. 3 votes)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99F34A63-0C16-ED36-7DBD-EABC7CD648F6}"/>
              </a:ext>
            </a:extLst>
          </p:cNvPr>
          <p:cNvSpPr/>
          <p:nvPr/>
        </p:nvSpPr>
        <p:spPr>
          <a:xfrm>
            <a:off x="67112" y="5396468"/>
            <a:ext cx="6628328" cy="133096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Interpretations</a:t>
            </a:r>
            <a:r>
              <a:rPr lang="en-US" dirty="0"/>
              <a:t>:</a:t>
            </a:r>
            <a:br>
              <a:rPr lang="en-US" dirty="0"/>
            </a:b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We define a sense or label as having received a 'significant' number of votes if it surpasses the alpha threshold </a:t>
            </a:r>
            <a:r>
              <a:rPr lang="en-CA" b="0" i="0" dirty="0" err="1">
                <a:solidFill>
                  <a:srgbClr val="ECECEC"/>
                </a:solidFill>
                <a:effectLst/>
                <a:latin typeface="Söhne"/>
              </a:rPr>
              <a:t>nd</a:t>
            </a: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 we denote it as 1, 0 otherwise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95DFD3-842E-CF9C-F93B-44C9D2F46516}"/>
              </a:ext>
            </a:extLst>
          </p:cNvPr>
          <p:cNvSpPr txBox="1"/>
          <p:nvPr/>
        </p:nvSpPr>
        <p:spPr>
          <a:xfrm>
            <a:off x="661859" y="805201"/>
            <a:ext cx="370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something we decided to do …</a:t>
            </a:r>
            <a:endParaRPr lang="en-CA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CC27BD-C433-8853-10C3-09DC504B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9" y="4172188"/>
            <a:ext cx="104870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4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EE41-B635-8415-68A9-A8E1437E8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ACA486-A0B2-0137-BCDD-64C496B4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34481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Pairwise comparison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59263E40-40D0-A5AF-74A9-EFC694FF5928}"/>
              </a:ext>
            </a:extLst>
          </p:cNvPr>
          <p:cNvSpPr/>
          <p:nvPr/>
        </p:nvSpPr>
        <p:spPr>
          <a:xfrm>
            <a:off x="67112" y="3902902"/>
            <a:ext cx="6628328" cy="282452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effectLst/>
              </a:rPr>
              <a:t>Combination</a:t>
            </a:r>
            <a:r>
              <a:rPr lang="en-CA" dirty="0">
                <a:effectLst/>
              </a:rPr>
              <a:t>:</a:t>
            </a:r>
            <a:br>
              <a:rPr lang="en-CA" dirty="0">
                <a:effectLst/>
              </a:rPr>
            </a:br>
            <a:br>
              <a:rPr lang="en-CA" dirty="0">
                <a:effectLst/>
              </a:rPr>
            </a:br>
            <a:r>
              <a:rPr lang="en-CA" dirty="0">
                <a:effectLst/>
              </a:rPr>
              <a:t>For pairs (combining 2 items at a time) from a set of 27 items, the number of unique combinations can be calculated using the combination formula:</a:t>
            </a:r>
          </a:p>
          <a:p>
            <a:r>
              <a:rPr lang="en-CA" dirty="0">
                <a:effectLst/>
                <a:latin typeface="KaTeX_Main"/>
              </a:rPr>
              <a:t>Number of combinations=27! / (2! *(27−2)!)</a:t>
            </a:r>
          </a:p>
          <a:p>
            <a:endParaRPr lang="en-CA" dirty="0">
              <a:latin typeface="KaTeX_Main"/>
            </a:endParaRPr>
          </a:p>
          <a:p>
            <a:r>
              <a:rPr lang="en-CA" dirty="0">
                <a:effectLst/>
                <a:latin typeface="KaTeX_Main"/>
              </a:rPr>
              <a:t>Number of combinations = 351</a:t>
            </a:r>
            <a:br>
              <a:rPr lang="en-CA" dirty="0">
                <a:effectLst/>
                <a:latin typeface="KaTeX_Main"/>
              </a:rPr>
            </a:br>
            <a:endParaRPr lang="en-CA" dirty="0"/>
          </a:p>
        </p:txBody>
      </p:sp>
      <p:pic>
        <p:nvPicPr>
          <p:cNvPr id="5" name="Graphic 4" descr="Label outline">
            <a:extLst>
              <a:ext uri="{FF2B5EF4-FFF2-40B4-BE49-F238E27FC236}">
                <a16:creationId xmlns:a16="http://schemas.microsoft.com/office/drawing/2014/main" id="{A6F78CAF-277A-28D9-FD48-AE5B4A763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648" y="1956443"/>
            <a:ext cx="1015357" cy="1015357"/>
          </a:xfrm>
          <a:prstGeom prst="rect">
            <a:avLst/>
          </a:prstGeom>
        </p:spPr>
      </p:pic>
      <p:pic>
        <p:nvPicPr>
          <p:cNvPr id="6" name="Graphic 5" descr="Label outline">
            <a:extLst>
              <a:ext uri="{FF2B5EF4-FFF2-40B4-BE49-F238E27FC236}">
                <a16:creationId xmlns:a16="http://schemas.microsoft.com/office/drawing/2014/main" id="{AECFEC21-2EEB-83D9-432F-2C21738D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461" y="1939741"/>
            <a:ext cx="1015357" cy="1015357"/>
          </a:xfrm>
          <a:prstGeom prst="rect">
            <a:avLst/>
          </a:prstGeom>
        </p:spPr>
      </p:pic>
      <p:pic>
        <p:nvPicPr>
          <p:cNvPr id="9" name="Graphic 8" descr="Label outline">
            <a:extLst>
              <a:ext uri="{FF2B5EF4-FFF2-40B4-BE49-F238E27FC236}">
                <a16:creationId xmlns:a16="http://schemas.microsoft.com/office/drawing/2014/main" id="{1BD6A18B-A429-1CE2-EBC0-08C67113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848" y="2413643"/>
            <a:ext cx="1015357" cy="1015357"/>
          </a:xfrm>
          <a:prstGeom prst="rect">
            <a:avLst/>
          </a:prstGeom>
        </p:spPr>
      </p:pic>
      <p:pic>
        <p:nvPicPr>
          <p:cNvPr id="10" name="Graphic 9" descr="Label outline">
            <a:extLst>
              <a:ext uri="{FF2B5EF4-FFF2-40B4-BE49-F238E27FC236}">
                <a16:creationId xmlns:a16="http://schemas.microsoft.com/office/drawing/2014/main" id="{1126B5AC-2A20-FD07-CA72-B698E9F79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195" y="1171205"/>
            <a:ext cx="1015357" cy="1015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4B8E7E-D1B7-8501-53A3-013918913F06}"/>
              </a:ext>
            </a:extLst>
          </p:cNvPr>
          <p:cNvSpPr txBox="1"/>
          <p:nvPr/>
        </p:nvSpPr>
        <p:spPr>
          <a:xfrm>
            <a:off x="880813" y="130955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27 labels / senses </a:t>
            </a:r>
            <a:endParaRPr lang="en-CA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59ABEF-FDB2-4B5D-2D96-BE4A79D96855}"/>
              </a:ext>
            </a:extLst>
          </p:cNvPr>
          <p:cNvSpPr/>
          <p:nvPr/>
        </p:nvSpPr>
        <p:spPr>
          <a:xfrm>
            <a:off x="3284712" y="2413643"/>
            <a:ext cx="2923048" cy="248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Graphic 16" descr="Label outline">
            <a:extLst>
              <a:ext uri="{FF2B5EF4-FFF2-40B4-BE49-F238E27FC236}">
                <a16:creationId xmlns:a16="http://schemas.microsoft.com/office/drawing/2014/main" id="{CE55D0C7-9D97-84B3-A526-FC6CD23F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0691" y="1192283"/>
            <a:ext cx="1015357" cy="1015357"/>
          </a:xfrm>
          <a:prstGeom prst="rect">
            <a:avLst/>
          </a:prstGeom>
        </p:spPr>
      </p:pic>
      <p:pic>
        <p:nvPicPr>
          <p:cNvPr id="18" name="Graphic 17" descr="Label outline">
            <a:extLst>
              <a:ext uri="{FF2B5EF4-FFF2-40B4-BE49-F238E27FC236}">
                <a16:creationId xmlns:a16="http://schemas.microsoft.com/office/drawing/2014/main" id="{1E1AB165-0FE1-8EA9-6083-DAFE8B64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795" y="2010042"/>
            <a:ext cx="1015357" cy="1015357"/>
          </a:xfrm>
          <a:prstGeom prst="rect">
            <a:avLst/>
          </a:prstGeom>
        </p:spPr>
      </p:pic>
      <p:pic>
        <p:nvPicPr>
          <p:cNvPr id="19" name="Graphic 18" descr="Label outline">
            <a:extLst>
              <a:ext uri="{FF2B5EF4-FFF2-40B4-BE49-F238E27FC236}">
                <a16:creationId xmlns:a16="http://schemas.microsoft.com/office/drawing/2014/main" id="{24793F8E-3E3E-0FDB-03CC-D160B6456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2291" y="2031120"/>
            <a:ext cx="1015357" cy="1015357"/>
          </a:xfrm>
          <a:prstGeom prst="rect">
            <a:avLst/>
          </a:prstGeom>
        </p:spPr>
      </p:pic>
      <p:pic>
        <p:nvPicPr>
          <p:cNvPr id="21" name="Graphic 20" descr="Label outline">
            <a:extLst>
              <a:ext uri="{FF2B5EF4-FFF2-40B4-BE49-F238E27FC236}">
                <a16:creationId xmlns:a16="http://schemas.microsoft.com/office/drawing/2014/main" id="{95A86365-EFBE-1F09-E1C5-C37A240A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795" y="2667643"/>
            <a:ext cx="1015357" cy="1015357"/>
          </a:xfrm>
          <a:prstGeom prst="rect">
            <a:avLst/>
          </a:prstGeom>
        </p:spPr>
      </p:pic>
      <p:pic>
        <p:nvPicPr>
          <p:cNvPr id="22" name="Graphic 21" descr="Label outline">
            <a:extLst>
              <a:ext uri="{FF2B5EF4-FFF2-40B4-BE49-F238E27FC236}">
                <a16:creationId xmlns:a16="http://schemas.microsoft.com/office/drawing/2014/main" id="{57EFE06B-E449-FA55-C813-4C37F9D65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2291" y="2688721"/>
            <a:ext cx="1015357" cy="1015357"/>
          </a:xfrm>
          <a:prstGeom prst="rect">
            <a:avLst/>
          </a:prstGeom>
        </p:spPr>
      </p:pic>
      <p:pic>
        <p:nvPicPr>
          <p:cNvPr id="25" name="Graphic 24" descr="Label outline">
            <a:extLst>
              <a:ext uri="{FF2B5EF4-FFF2-40B4-BE49-F238E27FC236}">
                <a16:creationId xmlns:a16="http://schemas.microsoft.com/office/drawing/2014/main" id="{919415A4-9D93-8BCD-22AC-0E640827D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795" y="3429000"/>
            <a:ext cx="1015357" cy="1015357"/>
          </a:xfrm>
          <a:prstGeom prst="rect">
            <a:avLst/>
          </a:prstGeom>
        </p:spPr>
      </p:pic>
      <p:pic>
        <p:nvPicPr>
          <p:cNvPr id="26" name="Graphic 25" descr="Label outline">
            <a:extLst>
              <a:ext uri="{FF2B5EF4-FFF2-40B4-BE49-F238E27FC236}">
                <a16:creationId xmlns:a16="http://schemas.microsoft.com/office/drawing/2014/main" id="{E3901ED2-8A26-1C52-7BDC-4B64D512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2291" y="3450078"/>
            <a:ext cx="1015357" cy="10153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CE134D-0951-D57F-CD98-70E2A9B37A9D}"/>
              </a:ext>
            </a:extLst>
          </p:cNvPr>
          <p:cNvSpPr txBox="1"/>
          <p:nvPr/>
        </p:nvSpPr>
        <p:spPr>
          <a:xfrm>
            <a:off x="8170691" y="73984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351 possible pairs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02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FAD60-E7C5-7696-4A09-CD55D577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E11F1-362B-F0E7-7B39-8337AA7E2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26649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/>
                        <a:t>W</a:t>
                      </a:r>
                      <a:r>
                        <a:rPr lang="en-US" u="none" dirty="0"/>
                        <a:t>hat Is Nelson Looking For? </a:t>
                      </a:r>
                      <a:endParaRPr lang="en-CA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CCA50D4D-A839-5FC7-349E-818ED65BF5AF}"/>
              </a:ext>
            </a:extLst>
          </p:cNvPr>
          <p:cNvSpPr/>
          <p:nvPr/>
        </p:nvSpPr>
        <p:spPr>
          <a:xfrm>
            <a:off x="67112" y="4640044"/>
            <a:ext cx="6628328" cy="2087384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We define </a:t>
            </a:r>
            <a:r>
              <a:rPr lang="en-CA" b="1" i="0" dirty="0">
                <a:solidFill>
                  <a:srgbClr val="ECECEC"/>
                </a:solidFill>
                <a:effectLst/>
                <a:latin typeface="Söhne"/>
              </a:rPr>
              <a:t>'Sense Confusion</a:t>
            </a: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’ (between the three of us) as the scenario where two senses are deemed confused if both receive a significant number of votes for a specific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We aim to identify pairs among the 351 combinations where sense confusion is </a:t>
            </a:r>
            <a:r>
              <a:rPr lang="en-CA" b="1" i="0" dirty="0">
                <a:solidFill>
                  <a:srgbClr val="ECECEC"/>
                </a:solidFill>
                <a:effectLst/>
                <a:latin typeface="Söhne"/>
              </a:rPr>
              <a:t>statistically significant</a:t>
            </a: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3" name="Graphic 2" descr="Chat bubble outline">
            <a:extLst>
              <a:ext uri="{FF2B5EF4-FFF2-40B4-BE49-F238E27FC236}">
                <a16:creationId xmlns:a16="http://schemas.microsoft.com/office/drawing/2014/main" id="{E486D927-B839-2A9B-D644-F6EDBD711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150" y="825527"/>
            <a:ext cx="1121627" cy="1121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B20655-C74D-D3BF-DB46-DC8A4A829091}"/>
              </a:ext>
            </a:extLst>
          </p:cNvPr>
          <p:cNvSpPr txBox="1"/>
          <p:nvPr/>
        </p:nvSpPr>
        <p:spPr>
          <a:xfrm>
            <a:off x="3648251" y="58075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single item</a:t>
            </a: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02943B30-14A0-492A-3A1A-AD9DA268D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2240" y="1965960"/>
            <a:ext cx="914400" cy="914400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7989C6F5-3CBC-DEF3-3E20-AF28BDF40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5787" y="2407200"/>
            <a:ext cx="914400" cy="914400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01F8FE6E-6468-817B-7B6C-C4AC716F5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2476" y="1665794"/>
            <a:ext cx="914400" cy="914400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8C3300B4-F6D4-AC7C-06C2-C697A1AD7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8429" y="1934746"/>
            <a:ext cx="914400" cy="914400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54BCDFEA-A601-A297-50EF-ECD5CBA50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3236" y="2170973"/>
            <a:ext cx="914400" cy="914400"/>
          </a:xfrm>
          <a:prstGeom prst="rect">
            <a:avLst/>
          </a:prstGeom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26EE25F3-B336-C60D-7D13-162288435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9585" y="1639322"/>
            <a:ext cx="914400" cy="914400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4A48C8D4-5D2B-FBBA-B05C-77D4DA314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969" y="1506436"/>
            <a:ext cx="914400" cy="914400"/>
          </a:xfrm>
          <a:prstGeom prst="rect">
            <a:avLst/>
          </a:prstGeom>
        </p:spPr>
      </p:pic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565CDACC-36AE-2696-DE51-F47250EBC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7606" y="1810176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BBA2691-B7B7-B553-1E87-B8030ECDC63B}"/>
              </a:ext>
            </a:extLst>
          </p:cNvPr>
          <p:cNvSpPr txBox="1"/>
          <p:nvPr/>
        </p:nvSpPr>
        <p:spPr>
          <a:xfrm>
            <a:off x="5503394" y="1130303"/>
            <a:ext cx="2609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“Wrong! It is sense 5 (result) for sure!”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48D6EF-0B05-5C2C-9507-C788EEC3CF15}"/>
              </a:ext>
            </a:extLst>
          </p:cNvPr>
          <p:cNvSpPr txBox="1"/>
          <p:nvPr/>
        </p:nvSpPr>
        <p:spPr>
          <a:xfrm>
            <a:off x="961959" y="1047658"/>
            <a:ext cx="325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“It is obviously sense 1 (synchronous)”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B5C577-61A2-D6F7-3EAA-1395EB52DC2F}"/>
              </a:ext>
            </a:extLst>
          </p:cNvPr>
          <p:cNvSpPr txBox="1"/>
          <p:nvPr/>
        </p:nvSpPr>
        <p:spPr>
          <a:xfrm>
            <a:off x="8195113" y="5222071"/>
            <a:ext cx="444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Remember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 ‘Alpha Threshold’ &gt; = 0.3 (i.e. 3 votes)</a:t>
            </a:r>
          </a:p>
          <a:p>
            <a:r>
              <a:rPr lang="en-US" dirty="0"/>
              <a:t>* Comparing 1 pair at a time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FECE99-2E0F-F529-D862-C0604B45E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745" y="3487094"/>
            <a:ext cx="4314825" cy="781050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C3596D14-89D8-8A48-819F-87DCF6D2DCDE}"/>
              </a:ext>
            </a:extLst>
          </p:cNvPr>
          <p:cNvSpPr/>
          <p:nvPr/>
        </p:nvSpPr>
        <p:spPr>
          <a:xfrm>
            <a:off x="6949701" y="3642385"/>
            <a:ext cx="1495590" cy="3708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B33703-B8B4-2DAD-CD89-3571A459E8D4}"/>
              </a:ext>
            </a:extLst>
          </p:cNvPr>
          <p:cNvSpPr txBox="1"/>
          <p:nvPr/>
        </p:nvSpPr>
        <p:spPr>
          <a:xfrm>
            <a:off x="8445291" y="3153608"/>
            <a:ext cx="34419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b="1" u="sng" dirty="0"/>
              <a:t>this instance</a:t>
            </a:r>
            <a:r>
              <a:rPr lang="en-US" dirty="0"/>
              <a:t>, there is a sense confusion between sense1 and sense  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C6EABE-80E7-16E9-CF04-EA03FAE78120}"/>
              </a:ext>
            </a:extLst>
          </p:cNvPr>
          <p:cNvCxnSpPr>
            <a:cxnSpLocks/>
          </p:cNvCxnSpPr>
          <p:nvPr/>
        </p:nvCxnSpPr>
        <p:spPr>
          <a:xfrm flipV="1">
            <a:off x="-142240" y="3191293"/>
            <a:ext cx="12346796" cy="5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3CB1BD6-BD7A-41B0-CEB1-935887D96D7F}"/>
              </a:ext>
            </a:extLst>
          </p:cNvPr>
          <p:cNvSpPr/>
          <p:nvPr/>
        </p:nvSpPr>
        <p:spPr>
          <a:xfrm>
            <a:off x="9074232" y="1220089"/>
            <a:ext cx="2135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Nelson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9892B3-28D8-ADF8-7478-E28F97B5CD5A}"/>
              </a:ext>
            </a:extLst>
          </p:cNvPr>
          <p:cNvSpPr/>
          <p:nvPr/>
        </p:nvSpPr>
        <p:spPr>
          <a:xfrm>
            <a:off x="9131780" y="4182858"/>
            <a:ext cx="2020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Nawar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88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46C59-7631-7F32-57C1-69419AF13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CBD65A-EE26-2AB4-CEE8-C8936A46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91810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/>
                        <a:t>Statistical Methods and Contingency Table</a:t>
                      </a:r>
                      <a:endParaRPr lang="en-CA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BB2F31-97D6-A194-68E9-2D9C871475BF}"/>
              </a:ext>
            </a:extLst>
          </p:cNvPr>
          <p:cNvSpPr txBox="1"/>
          <p:nvPr/>
        </p:nvSpPr>
        <p:spPr>
          <a:xfrm>
            <a:off x="670560" y="1564640"/>
            <a:ext cx="31029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Chi squared and p value</a:t>
            </a:r>
          </a:p>
          <a:p>
            <a:r>
              <a:rPr lang="en-US" dirty="0"/>
              <a:t>* Fisher exact test</a:t>
            </a:r>
          </a:p>
          <a:p>
            <a:r>
              <a:rPr lang="en-US" dirty="0"/>
              <a:t>*  Yule’s Q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Proposed indicates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Mutual information (WIP)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Something </a:t>
            </a:r>
            <a:r>
              <a:rPr lang="en-CA" dirty="0" err="1"/>
              <a:t>something</a:t>
            </a:r>
            <a:r>
              <a:rPr lang="en-CA" dirty="0"/>
              <a:t> (WIP)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EDE088-17E0-E415-2C03-4A1AA979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56132"/>
              </p:ext>
            </p:extLst>
          </p:nvPr>
        </p:nvGraphicFramePr>
        <p:xfrm>
          <a:off x="3667758" y="2824480"/>
          <a:ext cx="5567680" cy="2577294"/>
        </p:xfrm>
        <a:graphic>
          <a:graphicData uri="http://schemas.openxmlformats.org/drawingml/2006/table">
            <a:tbl>
              <a:tblPr/>
              <a:tblGrid>
                <a:gridCol w="1546577">
                  <a:extLst>
                    <a:ext uri="{9D8B030D-6E8A-4147-A177-3AD203B41FA5}">
                      <a16:colId xmlns:a16="http://schemas.microsoft.com/office/drawing/2014/main" val="1075498635"/>
                    </a:ext>
                  </a:extLst>
                </a:gridCol>
                <a:gridCol w="1546577">
                  <a:extLst>
                    <a:ext uri="{9D8B030D-6E8A-4147-A177-3AD203B41FA5}">
                      <a16:colId xmlns:a16="http://schemas.microsoft.com/office/drawing/2014/main" val="477742639"/>
                    </a:ext>
                  </a:extLst>
                </a:gridCol>
                <a:gridCol w="1237263">
                  <a:extLst>
                    <a:ext uri="{9D8B030D-6E8A-4147-A177-3AD203B41FA5}">
                      <a16:colId xmlns:a16="http://schemas.microsoft.com/office/drawing/2014/main" val="2460820331"/>
                    </a:ext>
                  </a:extLst>
                </a:gridCol>
                <a:gridCol w="1237263">
                  <a:extLst>
                    <a:ext uri="{9D8B030D-6E8A-4147-A177-3AD203B41FA5}">
                      <a16:colId xmlns:a16="http://schemas.microsoft.com/office/drawing/2014/main" val="2353772650"/>
                    </a:ext>
                  </a:extLst>
                </a:gridCol>
              </a:tblGrid>
              <a:tr h="430933">
                <a:tc>
                  <a:txBody>
                    <a:bodyPr/>
                    <a:lstStyle/>
                    <a:p>
                      <a:pPr algn="l" fontAlgn="ctr"/>
                      <a:endParaRPr lang="en-CA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A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71828"/>
                  </a:ext>
                </a:extLst>
              </a:tr>
              <a:tr h="430933">
                <a:tc>
                  <a:txBody>
                    <a:bodyPr/>
                    <a:lstStyle/>
                    <a:p>
                      <a:pPr algn="l" fontAlgn="ctr"/>
                      <a:endParaRPr lang="en-CA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113186"/>
                  </a:ext>
                </a:extLst>
              </a:tr>
              <a:tr h="8543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Sense j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182056"/>
                  </a:ext>
                </a:extLst>
              </a:tr>
              <a:tr h="85430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6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2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965C3-1728-EFC5-A3A9-FACFFAA0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726229-7B6E-F9D7-D1CF-7144B170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56296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/>
                        <a:t>Our contingency table</a:t>
                      </a:r>
                      <a:endParaRPr lang="en-CA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13A54E-8C07-D854-159F-15427198835E}"/>
              </a:ext>
            </a:extLst>
          </p:cNvPr>
          <p:cNvSpPr txBox="1"/>
          <p:nvPr/>
        </p:nvSpPr>
        <p:spPr>
          <a:xfrm>
            <a:off x="670560" y="1564640"/>
            <a:ext cx="31029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Chi squared and p value</a:t>
            </a:r>
          </a:p>
          <a:p>
            <a:r>
              <a:rPr lang="en-US" dirty="0"/>
              <a:t>* Fisher exact test</a:t>
            </a:r>
          </a:p>
          <a:p>
            <a:r>
              <a:rPr lang="en-US" dirty="0"/>
              <a:t>*  Yule’s Q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Proposed indicates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Mutual information (WIP)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Something </a:t>
            </a:r>
            <a:r>
              <a:rPr lang="en-CA" dirty="0" err="1"/>
              <a:t>something</a:t>
            </a:r>
            <a:r>
              <a:rPr lang="en-CA" dirty="0"/>
              <a:t> (WIP)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8D6FF-C31F-FD86-DE08-12A8F0C2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20" y="614670"/>
            <a:ext cx="3124200" cy="4962525"/>
          </a:xfrm>
          <a:prstGeom prst="rect">
            <a:avLst/>
          </a:prstGeom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B846D0-8190-3820-25D0-06D2FA997D95}"/>
              </a:ext>
            </a:extLst>
          </p:cNvPr>
          <p:cNvSpPr/>
          <p:nvPr/>
        </p:nvSpPr>
        <p:spPr>
          <a:xfrm>
            <a:off x="67112" y="4426962"/>
            <a:ext cx="6628328" cy="230046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Having zero count in contingency table prevents calculating some of the statistical methods.</a:t>
            </a:r>
          </a:p>
          <a:p>
            <a:r>
              <a:rPr lang="en-US" dirty="0"/>
              <a:t>- directly prevent: Yule’s Q does not allow zero count in the contingency table</a:t>
            </a:r>
          </a:p>
          <a:p>
            <a:r>
              <a:rPr lang="en-US" dirty="0"/>
              <a:t>- indirectly prevent: for Chi-squared we derive another table (Expected table) and this one should not have zero count cells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77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2BCD9-0BFE-C991-0352-359CCA890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AF6496-1773-86C6-ECAF-C6F846C0B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00886"/>
              </p:ext>
            </p:extLst>
          </p:nvPr>
        </p:nvGraphicFramePr>
        <p:xfrm>
          <a:off x="67112" y="416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1">
                  <a:extLst>
                    <a:ext uri="{9D8B030D-6E8A-4147-A177-3AD203B41FA5}">
                      <a16:colId xmlns:a16="http://schemas.microsoft.com/office/drawing/2014/main" val="353675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/>
                        <a:t>Chi squared and P value</a:t>
                      </a:r>
                      <a:endParaRPr lang="en-CA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39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4BD640-2864-ADFB-F7BA-1307CE7EE0D7}"/>
              </a:ext>
            </a:extLst>
          </p:cNvPr>
          <p:cNvSpPr txBox="1"/>
          <p:nvPr/>
        </p:nvSpPr>
        <p:spPr>
          <a:xfrm>
            <a:off x="670560" y="1564640"/>
            <a:ext cx="2551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E59D8E-A355-5C67-2253-B3695ECAFE1B}"/>
              </a:ext>
            </a:extLst>
          </p:cNvPr>
          <p:cNvSpPr/>
          <p:nvPr/>
        </p:nvSpPr>
        <p:spPr>
          <a:xfrm>
            <a:off x="67112" y="4426962"/>
            <a:ext cx="6628328" cy="230046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Our Interpretation:</a:t>
            </a:r>
          </a:p>
          <a:p>
            <a:endParaRPr lang="en-US" dirty="0"/>
          </a:p>
          <a:p>
            <a:r>
              <a:rPr lang="en-US" dirty="0"/>
              <a:t>‘sense confusion’  === P-value &lt; 0.05</a:t>
            </a:r>
          </a:p>
          <a:p>
            <a:r>
              <a:rPr lang="en-US" dirty="0"/>
              <a:t>‘sense confusion’  === reject the null hypothesis of indolence</a:t>
            </a:r>
          </a:p>
          <a:p>
            <a:r>
              <a:rPr lang="en-US" dirty="0"/>
              <a:t>‘sense confusion’  === not </a:t>
            </a:r>
            <a:r>
              <a:rPr lang="en-US" dirty="0" err="1"/>
              <a:t>indepence</a:t>
            </a:r>
            <a:endParaRPr lang="en-US" dirty="0"/>
          </a:p>
          <a:p>
            <a:r>
              <a:rPr lang="en-US" dirty="0"/>
              <a:t>‘sense confusion’  === </a:t>
            </a:r>
            <a:r>
              <a:rPr lang="en-US" dirty="0" err="1"/>
              <a:t>depenent</a:t>
            </a:r>
            <a:endParaRPr lang="en-US" dirty="0"/>
          </a:p>
          <a:p>
            <a:r>
              <a:rPr lang="en-US" dirty="0"/>
              <a:t>‘sense confusion’  === They have the same binary values (1,1) (0,0)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15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478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KaTeX_Main</vt:lpstr>
      <vt:lpstr>Söhne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Nawar</dc:creator>
  <cp:lastModifiedBy>Nawar</cp:lastModifiedBy>
  <cp:revision>3</cp:revision>
  <dcterms:created xsi:type="dcterms:W3CDTF">2024-02-21T03:37:06Z</dcterms:created>
  <dcterms:modified xsi:type="dcterms:W3CDTF">2024-02-22T09:40:35Z</dcterms:modified>
</cp:coreProperties>
</file>