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3" r:id="rId5"/>
    <p:sldId id="274" r:id="rId6"/>
    <p:sldId id="275" r:id="rId7"/>
    <p:sldId id="276" r:id="rId8"/>
    <p:sldId id="277" r:id="rId9"/>
    <p:sldId id="272" r:id="rId10"/>
    <p:sldId id="271" r:id="rId11"/>
    <p:sldId id="267" r:id="rId12"/>
    <p:sldId id="279" r:id="rId13"/>
    <p:sldId id="262" r:id="rId14"/>
    <p:sldId id="263"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114" d="100"/>
          <a:sy n="114" d="100"/>
        </p:scale>
        <p:origin x="60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BDC9F1-5642-4FEA-A5DD-389EED1788EF}"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74715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BDC9F1-5642-4FEA-A5DD-389EED1788EF}"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67550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BDC9F1-5642-4FEA-A5DD-389EED1788EF}"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A93806-3992-459F-A67E-C6B8B787198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1294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BDC9F1-5642-4FEA-A5DD-389EED1788EF}"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2770901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BDC9F1-5642-4FEA-A5DD-389EED1788EF}"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A93806-3992-459F-A67E-C6B8B787198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54055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BDC9F1-5642-4FEA-A5DD-389EED1788EF}"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2352115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DC9F1-5642-4FEA-A5DD-389EED1788EF}"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1533916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DC9F1-5642-4FEA-A5DD-389EED1788EF}"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345993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DC9F1-5642-4FEA-A5DD-389EED1788EF}"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13782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BDC9F1-5642-4FEA-A5DD-389EED1788EF}"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342107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BDC9F1-5642-4FEA-A5DD-389EED1788EF}"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4038589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BDC9F1-5642-4FEA-A5DD-389EED1788EF}" type="datetimeFigureOut">
              <a:rPr lang="en-US" smtClean="0"/>
              <a:t>8/6/2025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216856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BDC9F1-5642-4FEA-A5DD-389EED1788EF}" type="datetimeFigureOut">
              <a:rPr lang="en-US" smtClean="0"/>
              <a:t>8/6/2025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120983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BDC9F1-5642-4FEA-A5DD-389EED1788EF}" type="datetimeFigureOut">
              <a:rPr lang="en-US" smtClean="0"/>
              <a:t>8/6/2025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3146476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BDC9F1-5642-4FEA-A5DD-389EED1788EF}"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482064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BDC9F1-5642-4FEA-A5DD-389EED1788EF}"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2140108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1BDC9F1-5642-4FEA-A5DD-389EED1788EF}" type="datetimeFigureOut">
              <a:rPr lang="en-US" smtClean="0"/>
              <a:t>8/6/2025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FA93806-3992-459F-A67E-C6B8B7871986}" type="slidenum">
              <a:rPr lang="en-US" smtClean="0"/>
              <a:t>‹#›</a:t>
            </a:fld>
            <a:endParaRPr lang="en-US"/>
          </a:p>
        </p:txBody>
      </p:sp>
    </p:spTree>
    <p:extLst>
      <p:ext uri="{BB962C8B-B14F-4D97-AF65-F5344CB8AC3E}">
        <p14:creationId xmlns:p14="http://schemas.microsoft.com/office/powerpoint/2010/main" val="834325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open.toronto.ca/dataset/ttc-subway-delay-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8509" y="356616"/>
            <a:ext cx="9682035" cy="2262781"/>
          </a:xfrm>
        </p:spPr>
        <p:txBody>
          <a:bodyPr>
            <a:noAutofit/>
          </a:bodyPr>
          <a:lstStyle/>
          <a:p>
            <a:r>
              <a:rPr lang="en-US" sz="4800" b="1" dirty="0">
                <a:latin typeface="Times New Roman" panose="02020603050405020304" pitchFamily="18" charset="0"/>
                <a:cs typeface="Times New Roman" panose="02020603050405020304" pitchFamily="18" charset="0"/>
              </a:rPr>
              <a:t>AI-Enhanced Public </a:t>
            </a:r>
            <a:r>
              <a:rPr lang="en-US" sz="4800" b="1" dirty="0" smtClean="0">
                <a:latin typeface="Times New Roman" panose="02020603050405020304" pitchFamily="18" charset="0"/>
                <a:cs typeface="Times New Roman" panose="02020603050405020304" pitchFamily="18" charset="0"/>
              </a:rPr>
              <a:t>Transit Demand Delay </a:t>
            </a:r>
            <a:r>
              <a:rPr lang="en-US" sz="4800" b="1" dirty="0">
                <a:latin typeface="Times New Roman" panose="02020603050405020304" pitchFamily="18" charset="0"/>
                <a:cs typeface="Times New Roman" panose="02020603050405020304" pitchFamily="18" charset="0"/>
              </a:rPr>
              <a:t>Prediction in Toronto</a:t>
            </a:r>
          </a:p>
        </p:txBody>
      </p:sp>
      <p:sp>
        <p:nvSpPr>
          <p:cNvPr id="3" name="Subtitle 2"/>
          <p:cNvSpPr>
            <a:spLocks noGrp="1"/>
          </p:cNvSpPr>
          <p:nvPr>
            <p:ph type="subTitle" idx="1"/>
          </p:nvPr>
        </p:nvSpPr>
        <p:spPr>
          <a:xfrm>
            <a:off x="1921701" y="4069081"/>
            <a:ext cx="3820731" cy="1441390"/>
          </a:xfrm>
        </p:spPr>
        <p:txBody>
          <a:bodyPr/>
          <a:lstStyle/>
          <a:p>
            <a:r>
              <a:rPr lang="en-US" b="1" dirty="0">
                <a:solidFill>
                  <a:srgbClr val="0C0A33"/>
                </a:solidFill>
                <a:latin typeface="Times New Roman" panose="02020603050405020304" pitchFamily="18" charset="0"/>
                <a:ea typeface="Arial Unicode MS" panose="020B0604020202020204" pitchFamily="34" charset="-128"/>
                <a:cs typeface="Times New Roman" panose="02020603050405020304" pitchFamily="18" charset="0"/>
                <a:sym typeface="Arial Unicode Bold"/>
              </a:rPr>
              <a:t>Professor: </a:t>
            </a:r>
            <a:r>
              <a:rPr lang="en-US" dirty="0">
                <a:solidFill>
                  <a:srgbClr val="0C0A33"/>
                </a:solidFill>
                <a:latin typeface="Times New Roman" panose="02020603050405020304" pitchFamily="18" charset="0"/>
                <a:ea typeface="Arial Unicode MS" panose="020B0604020202020204" pitchFamily="34" charset="-128"/>
                <a:cs typeface="Times New Roman" panose="02020603050405020304" pitchFamily="18" charset="0"/>
                <a:sym typeface="Arial Unicode Bold"/>
              </a:rPr>
              <a:t>Sanjeev Kumar</a:t>
            </a:r>
          </a:p>
          <a:p>
            <a:r>
              <a:rPr lang="en-US" b="1" dirty="0">
                <a:solidFill>
                  <a:srgbClr val="0C0A33"/>
                </a:solidFill>
                <a:latin typeface="Times New Roman" panose="02020603050405020304" pitchFamily="18" charset="0"/>
                <a:ea typeface="Arial Unicode MS" panose="020B0604020202020204" pitchFamily="34" charset="-128"/>
                <a:cs typeface="Times New Roman" panose="02020603050405020304" pitchFamily="18" charset="0"/>
                <a:sym typeface="Arial Unicode Bold"/>
              </a:rPr>
              <a:t>Course    : </a:t>
            </a:r>
            <a:r>
              <a:rPr lang="en-US" dirty="0">
                <a:solidFill>
                  <a:srgbClr val="0C0A33"/>
                </a:solidFill>
                <a:latin typeface="Times New Roman" panose="02020603050405020304" pitchFamily="18" charset="0"/>
                <a:ea typeface="Arial Unicode MS" panose="020B0604020202020204" pitchFamily="34" charset="-128"/>
                <a:cs typeface="Times New Roman" panose="02020603050405020304" pitchFamily="18" charset="0"/>
                <a:sym typeface="Arial Unicode Bold"/>
              </a:rPr>
              <a:t>AIDI1011– AI Project</a:t>
            </a:r>
          </a:p>
          <a:p>
            <a:endParaRPr lang="en-US" dirty="0"/>
          </a:p>
        </p:txBody>
      </p:sp>
      <p:sp>
        <p:nvSpPr>
          <p:cNvPr id="4" name="TextBox 3"/>
          <p:cNvSpPr txBox="1"/>
          <p:nvPr/>
        </p:nvSpPr>
        <p:spPr>
          <a:xfrm>
            <a:off x="6620256" y="3739896"/>
            <a:ext cx="5340096" cy="163121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Team Members</a:t>
            </a:r>
          </a:p>
          <a:p>
            <a:pPr marL="342900" indent="-342900">
              <a:buFontTx/>
              <a:buChar char="-"/>
            </a:pPr>
            <a:r>
              <a:rPr lang="en-US" sz="2000" dirty="0" err="1">
                <a:latin typeface="Times New Roman" panose="02020603050405020304" pitchFamily="18" charset="0"/>
                <a:cs typeface="Times New Roman" panose="02020603050405020304" pitchFamily="18" charset="0"/>
              </a:rPr>
              <a:t>Dejina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Ghale</a:t>
            </a:r>
            <a:endParaRPr lang="en-US" sz="2000" dirty="0">
              <a:latin typeface="Times New Roman" panose="02020603050405020304" pitchFamily="18" charset="0"/>
              <a:cs typeface="Times New Roman" panose="02020603050405020304" pitchFamily="18" charset="0"/>
            </a:endParaRPr>
          </a:p>
          <a:p>
            <a:pPr marL="342900" indent="-342900">
              <a:buFontTx/>
              <a:buChar char="-"/>
            </a:pPr>
            <a:r>
              <a:rPr lang="en-US" sz="2000" dirty="0">
                <a:latin typeface="Times New Roman" panose="02020603050405020304" pitchFamily="18" charset="0"/>
                <a:cs typeface="Times New Roman" panose="02020603050405020304" pitchFamily="18" charset="0"/>
              </a:rPr>
              <a:t>Santosh Basnet</a:t>
            </a:r>
          </a:p>
          <a:p>
            <a:pPr marL="342900" indent="-342900">
              <a:buFontTx/>
              <a:buChar char="-"/>
            </a:pPr>
            <a:r>
              <a:rPr lang="en-US" sz="2000" dirty="0">
                <a:latin typeface="Times New Roman" panose="02020603050405020304" pitchFamily="18" charset="0"/>
                <a:cs typeface="Times New Roman" panose="02020603050405020304" pitchFamily="18" charset="0"/>
              </a:rPr>
              <a:t>Shishir Aryal</a:t>
            </a:r>
          </a:p>
          <a:p>
            <a:pPr marL="342900" indent="-342900">
              <a:buFontTx/>
              <a:buChar char="-"/>
            </a:pPr>
            <a:r>
              <a:rPr lang="en-US" sz="2000" dirty="0">
                <a:latin typeface="Times New Roman" panose="02020603050405020304" pitchFamily="18" charset="0"/>
                <a:cs typeface="Times New Roman" panose="02020603050405020304" pitchFamily="18" charset="0"/>
              </a:rPr>
              <a:t>Nawaraj Bedari</a:t>
            </a:r>
          </a:p>
        </p:txBody>
      </p:sp>
    </p:spTree>
    <p:extLst>
      <p:ext uri="{BB962C8B-B14F-4D97-AF65-F5344CB8AC3E}">
        <p14:creationId xmlns:p14="http://schemas.microsoft.com/office/powerpoint/2010/main" val="3272377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0B36F71-6E67-AF53-6327-E532517E08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1A9412B-0243-C226-0BB5-1E346C7EAE2D}"/>
              </a:ext>
            </a:extLst>
          </p:cNvPr>
          <p:cNvSpPr>
            <a:spLocks noGrp="1"/>
          </p:cNvSpPr>
          <p:nvPr>
            <p:ph type="title"/>
          </p:nvPr>
        </p:nvSpPr>
        <p:spPr>
          <a:xfrm>
            <a:off x="2592925" y="624110"/>
            <a:ext cx="8911687" cy="930370"/>
          </a:xfrm>
        </p:spPr>
        <p:txBody>
          <a:bodyPr/>
          <a:lstStyle/>
          <a:p>
            <a:r>
              <a:rPr lang="en-US" b="1" dirty="0"/>
              <a:t>Real-Time Logging</a:t>
            </a:r>
            <a:endParaRPr lang="en-CA" b="1" dirty="0"/>
          </a:p>
        </p:txBody>
      </p:sp>
      <p:sp>
        <p:nvSpPr>
          <p:cNvPr id="6" name="Rectangle 2"/>
          <p:cNvSpPr>
            <a:spLocks noChangeArrowheads="1"/>
          </p:cNvSpPr>
          <p:nvPr/>
        </p:nvSpPr>
        <p:spPr bwMode="auto">
          <a:xfrm>
            <a:off x="0" y="-151320"/>
            <a:ext cx="65" cy="302639"/>
          </a:xfrm>
          <a:prstGeom prst="rect">
            <a:avLst/>
          </a:prstGeom>
          <a:solidFill>
            <a:srgbClr val="ECECE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Grp="1" noChangeArrowheads="1"/>
          </p:cNvSpPr>
          <p:nvPr>
            <p:ph idx="1"/>
          </p:nvPr>
        </p:nvSpPr>
        <p:spPr bwMode="auto">
          <a:xfrm>
            <a:off x="1719072" y="1319790"/>
            <a:ext cx="955694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CSV Logging:</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timestamp, date, time, station, delay_category</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chemeClr val="tx1"/>
                </a:solidFill>
                <a:effectLst/>
                <a:latin typeface="Arial" panose="020B0604020202020204" pitchFamily="34" charset="0"/>
              </a:rPr>
              <a:t>Appends new predictions on each run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Purpose:</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chemeClr val="tx1"/>
                </a:solidFill>
                <a:effectLst/>
                <a:latin typeface="Arial" panose="020B0604020202020204" pitchFamily="34" charset="0"/>
              </a:rPr>
              <a:t>Historical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chemeClr val="tx1"/>
                </a:solidFill>
                <a:effectLst/>
                <a:latin typeface="Arial" panose="020B0604020202020204" pitchFamily="34" charset="0"/>
              </a:rPr>
              <a:t>Power BI 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1853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D61D7B-6F38-4583-BFD1-CFC2343F6C98}"/>
              </a:ext>
            </a:extLst>
          </p:cNvPr>
          <p:cNvSpPr>
            <a:spLocks noGrp="1"/>
          </p:cNvSpPr>
          <p:nvPr>
            <p:ph type="title"/>
          </p:nvPr>
        </p:nvSpPr>
        <p:spPr>
          <a:xfrm>
            <a:off x="2340338" y="212630"/>
            <a:ext cx="8911687" cy="1280890"/>
          </a:xfrm>
        </p:spPr>
        <p:txBody>
          <a:bodyPr/>
          <a:lstStyle/>
          <a:p>
            <a:r>
              <a:rPr lang="en-US" b="1" dirty="0"/>
              <a:t>Power BI Integration</a:t>
            </a:r>
            <a:endParaRPr lang="en-CA" b="1" dirty="0"/>
          </a:p>
        </p:txBody>
      </p:sp>
      <p:sp>
        <p:nvSpPr>
          <p:cNvPr id="4" name="Rectangle 1"/>
          <p:cNvSpPr>
            <a:spLocks noGrp="1" noChangeArrowheads="1"/>
          </p:cNvSpPr>
          <p:nvPr>
            <p:ph idx="1"/>
          </p:nvPr>
        </p:nvSpPr>
        <p:spPr bwMode="auto">
          <a:xfrm>
            <a:off x="412940" y="1355021"/>
            <a:ext cx="571502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Live Streaming Dataset:</a:t>
            </a:r>
            <a:r>
              <a:rPr kumimoji="0" lang="en-US" altLang="en-US" sz="1800" b="0" i="0" u="none" strike="noStrike" cap="none" normalizeH="0" baseline="0" dirty="0" smtClean="0">
                <a:ln>
                  <a:noFill/>
                </a:ln>
                <a:solidFill>
                  <a:schemeClr val="tx1"/>
                </a:solidFill>
                <a:effectLst/>
                <a:latin typeface="Arial" panose="020B0604020202020204" pitchFamily="34" charset="0"/>
              </a:rPr>
              <a:t> Predictions sent directly to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Power BI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Dashboard Features: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Live updating visuals (bar charts, tables, filters)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Historical &amp; current trend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Filter by station, date, delay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Benefits: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Stakeholders get up-to-the-minute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No manual refresh required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127966" y="971947"/>
            <a:ext cx="6358128" cy="5522976"/>
          </a:xfrm>
          <a:prstGeom prst="rect">
            <a:avLst/>
          </a:prstGeom>
        </p:spPr>
      </p:pic>
    </p:spTree>
    <p:extLst>
      <p:ext uri="{BB962C8B-B14F-4D97-AF65-F5344CB8AC3E}">
        <p14:creationId xmlns:p14="http://schemas.microsoft.com/office/powerpoint/2010/main" val="3895383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&amp; Accuracy</a:t>
            </a:r>
          </a:p>
        </p:txBody>
      </p:sp>
      <p:sp>
        <p:nvSpPr>
          <p:cNvPr id="5" name="Rectangle 1"/>
          <p:cNvSpPr>
            <a:spLocks noGrp="1" noChangeArrowheads="1"/>
          </p:cNvSpPr>
          <p:nvPr>
            <p:ph idx="1"/>
          </p:nvPr>
        </p:nvSpPr>
        <p:spPr bwMode="auto">
          <a:xfrm>
            <a:off x="2592925" y="1803236"/>
            <a:ext cx="521488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Model Performance: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Accuracy: 99% Short, 88% Long &amp; 77% Medium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Confusion Matrix (optional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Impact of Rule-based Logic:</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Improved real-world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Better prediction in adverse weather &amp; holidays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3966883" y="3610628"/>
            <a:ext cx="5078022" cy="3025402"/>
          </a:xfrm>
          <a:prstGeom prst="rect">
            <a:avLst/>
          </a:prstGeom>
        </p:spPr>
      </p:pic>
    </p:spTree>
    <p:extLst>
      <p:ext uri="{BB962C8B-B14F-4D97-AF65-F5344CB8AC3E}">
        <p14:creationId xmlns:p14="http://schemas.microsoft.com/office/powerpoint/2010/main" val="3630928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ROLES &amp; RESPONSIBILITIES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0008" y="1870393"/>
            <a:ext cx="8183880" cy="4273306"/>
          </a:xfrm>
        </p:spPr>
      </p:pic>
    </p:spTree>
    <p:extLst>
      <p:ext uri="{BB962C8B-B14F-4D97-AF65-F5344CB8AC3E}">
        <p14:creationId xmlns:p14="http://schemas.microsoft.com/office/powerpoint/2010/main" val="1438391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9421" y="176054"/>
            <a:ext cx="8911687" cy="1280890"/>
          </a:xfrm>
        </p:spPr>
        <p:txBody>
          <a:bodyPr/>
          <a:lstStyle/>
          <a:p>
            <a:pPr algn="ctr"/>
            <a:r>
              <a:rPr lang="en-US" b="1" dirty="0"/>
              <a:t>GENERAL BUDGET OF THE PROJECT</a:t>
            </a:r>
          </a:p>
        </p:txBody>
      </p:sp>
      <p:sp>
        <p:nvSpPr>
          <p:cNvPr id="5" name="Content Placeholder 4">
            <a:extLst>
              <a:ext uri="{FF2B5EF4-FFF2-40B4-BE49-F238E27FC236}">
                <a16:creationId xmlns:a16="http://schemas.microsoft.com/office/drawing/2014/main" xmlns="" id="{69D0C274-F3B8-10B9-21D9-86ED1366F6DF}"/>
              </a:ext>
            </a:extLst>
          </p:cNvPr>
          <p:cNvSpPr>
            <a:spLocks noGrp="1"/>
          </p:cNvSpPr>
          <p:nvPr>
            <p:ph idx="1"/>
          </p:nvPr>
        </p:nvSpPr>
        <p:spPr/>
        <p:txBody>
          <a:bodyPr/>
          <a:lstStyle/>
          <a:p>
            <a:endParaRPr lang="en-CA"/>
          </a:p>
        </p:txBody>
      </p:sp>
      <p:pic>
        <p:nvPicPr>
          <p:cNvPr id="6" name="Content Placeholder 5">
            <a:extLst>
              <a:ext uri="{FF2B5EF4-FFF2-40B4-BE49-F238E27FC236}">
                <a16:creationId xmlns:a16="http://schemas.microsoft.com/office/drawing/2014/main" xmlns="" id="{4606E7F5-E2AE-6604-C74D-4156DA261389}"/>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2486037" y="1456944"/>
            <a:ext cx="9430346" cy="5152391"/>
          </a:xfrm>
          <a:prstGeom prst="rect">
            <a:avLst/>
          </a:prstGeom>
        </p:spPr>
      </p:pic>
    </p:spTree>
    <p:extLst>
      <p:ext uri="{BB962C8B-B14F-4D97-AF65-F5344CB8AC3E}">
        <p14:creationId xmlns:p14="http://schemas.microsoft.com/office/powerpoint/2010/main" val="3938935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A46F010-D160-4609-8979-FFD8C1EA6C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EBEAB74-BC9B-6C3D-26DB-FD11944DDEBE}"/>
              </a:ext>
            </a:extLst>
          </p:cNvPr>
          <p:cNvSpPr>
            <a:spLocks noGrp="1"/>
          </p:cNvSpPr>
          <p:nvPr>
            <p:ph type="title"/>
          </p:nvPr>
        </p:nvSpPr>
        <p:spPr>
          <a:xfrm>
            <a:off x="3373062" y="624110"/>
            <a:ext cx="8131550" cy="1280890"/>
          </a:xfrm>
        </p:spPr>
        <p:txBody>
          <a:bodyPr>
            <a:normAutofit/>
          </a:bodyPr>
          <a:lstStyle/>
          <a:p>
            <a:r>
              <a:rPr lang="en-CA" dirty="0"/>
              <a:t>Conclusion</a:t>
            </a:r>
          </a:p>
        </p:txBody>
      </p:sp>
      <p:grpSp>
        <p:nvGrpSpPr>
          <p:cNvPr id="12" name="Group 11">
            <a:extLst>
              <a:ext uri="{FF2B5EF4-FFF2-40B4-BE49-F238E27FC236}">
                <a16:creationId xmlns:a16="http://schemas.microsoft.com/office/drawing/2014/main" xmlns="" id="{0B789310-9859-4942-98C8-3D2F12AAAE7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xmlns="" id="{FE9E5460-2AA9-4786-B69C-23DBEF3568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CA"/>
            </a:p>
          </p:txBody>
        </p:sp>
        <p:sp>
          <p:nvSpPr>
            <p:cNvPr id="14" name="Freeform 12">
              <a:extLst>
                <a:ext uri="{FF2B5EF4-FFF2-40B4-BE49-F238E27FC236}">
                  <a16:creationId xmlns:a16="http://schemas.microsoft.com/office/drawing/2014/main" xmlns="" id="{E344A2AF-3860-4427-B13E-98021C17AB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CA"/>
            </a:p>
          </p:txBody>
        </p:sp>
        <p:sp>
          <p:nvSpPr>
            <p:cNvPr id="15" name="Freeform 13">
              <a:extLst>
                <a:ext uri="{FF2B5EF4-FFF2-40B4-BE49-F238E27FC236}">
                  <a16:creationId xmlns:a16="http://schemas.microsoft.com/office/drawing/2014/main" xmlns="" id="{DDBDD44E-1DC0-48AB-8FEC-E098D91974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CA"/>
            </a:p>
          </p:txBody>
        </p:sp>
        <p:sp>
          <p:nvSpPr>
            <p:cNvPr id="16" name="Freeform 14">
              <a:extLst>
                <a:ext uri="{FF2B5EF4-FFF2-40B4-BE49-F238E27FC236}">
                  <a16:creationId xmlns:a16="http://schemas.microsoft.com/office/drawing/2014/main" xmlns="" id="{3151FF3E-5E3F-4D82-A684-0003BACEA8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CA"/>
            </a:p>
          </p:txBody>
        </p:sp>
        <p:sp>
          <p:nvSpPr>
            <p:cNvPr id="17" name="Freeform 15">
              <a:extLst>
                <a:ext uri="{FF2B5EF4-FFF2-40B4-BE49-F238E27FC236}">
                  <a16:creationId xmlns:a16="http://schemas.microsoft.com/office/drawing/2014/main" xmlns="" id="{C6CBF27E-7F0C-4489-95A7-82DE1C0460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CA"/>
            </a:p>
          </p:txBody>
        </p:sp>
        <p:sp>
          <p:nvSpPr>
            <p:cNvPr id="18" name="Freeform 16">
              <a:extLst>
                <a:ext uri="{FF2B5EF4-FFF2-40B4-BE49-F238E27FC236}">
                  <a16:creationId xmlns:a16="http://schemas.microsoft.com/office/drawing/2014/main" xmlns="" id="{233BE304-221E-425E-A484-4B2E5F405B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CA"/>
            </a:p>
          </p:txBody>
        </p:sp>
        <p:sp>
          <p:nvSpPr>
            <p:cNvPr id="19" name="Freeform 17">
              <a:extLst>
                <a:ext uri="{FF2B5EF4-FFF2-40B4-BE49-F238E27FC236}">
                  <a16:creationId xmlns:a16="http://schemas.microsoft.com/office/drawing/2014/main" xmlns="" id="{10D5734E-EAEA-4A08-86A9-39BD5563EC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CA"/>
            </a:p>
          </p:txBody>
        </p:sp>
        <p:sp>
          <p:nvSpPr>
            <p:cNvPr id="20" name="Freeform 18">
              <a:extLst>
                <a:ext uri="{FF2B5EF4-FFF2-40B4-BE49-F238E27FC236}">
                  <a16:creationId xmlns:a16="http://schemas.microsoft.com/office/drawing/2014/main" xmlns="" id="{4D47FE86-98D1-4E35-86E4-16E9A19A64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CA"/>
            </a:p>
          </p:txBody>
        </p:sp>
        <p:sp>
          <p:nvSpPr>
            <p:cNvPr id="21" name="Freeform 19">
              <a:extLst>
                <a:ext uri="{FF2B5EF4-FFF2-40B4-BE49-F238E27FC236}">
                  <a16:creationId xmlns:a16="http://schemas.microsoft.com/office/drawing/2014/main" xmlns="" id="{F00661F9-B224-4DB1-8EFB-ABF9402BDE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CA"/>
            </a:p>
          </p:txBody>
        </p:sp>
        <p:sp>
          <p:nvSpPr>
            <p:cNvPr id="22" name="Freeform 20">
              <a:extLst>
                <a:ext uri="{FF2B5EF4-FFF2-40B4-BE49-F238E27FC236}">
                  <a16:creationId xmlns:a16="http://schemas.microsoft.com/office/drawing/2014/main" xmlns="" id="{679DCB4E-8D36-4B7A-AF0C-8399F113AE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CA"/>
            </a:p>
          </p:txBody>
        </p:sp>
        <p:sp>
          <p:nvSpPr>
            <p:cNvPr id="23" name="Freeform 21">
              <a:extLst>
                <a:ext uri="{FF2B5EF4-FFF2-40B4-BE49-F238E27FC236}">
                  <a16:creationId xmlns:a16="http://schemas.microsoft.com/office/drawing/2014/main" xmlns="" id="{4FAD51F6-D24C-4FD6-BEAE-41F0E5A825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CA"/>
            </a:p>
          </p:txBody>
        </p:sp>
        <p:sp>
          <p:nvSpPr>
            <p:cNvPr id="24" name="Freeform 22">
              <a:extLst>
                <a:ext uri="{FF2B5EF4-FFF2-40B4-BE49-F238E27FC236}">
                  <a16:creationId xmlns:a16="http://schemas.microsoft.com/office/drawing/2014/main" xmlns="" id="{87AC773F-6D31-458A-9DD7-76566C8A9C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CA"/>
            </a:p>
          </p:txBody>
        </p:sp>
      </p:grpSp>
      <p:grpSp>
        <p:nvGrpSpPr>
          <p:cNvPr id="26" name="Group 25">
            <a:extLst>
              <a:ext uri="{FF2B5EF4-FFF2-40B4-BE49-F238E27FC236}">
                <a16:creationId xmlns:a16="http://schemas.microsoft.com/office/drawing/2014/main" xmlns="" id="{6F1CEC7A-E419-4950-AA57-B00546C29CA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xmlns="" id="{7AE7DCD1-5235-45E8-B229-15A3E3962E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CA"/>
            </a:p>
          </p:txBody>
        </p:sp>
        <p:sp>
          <p:nvSpPr>
            <p:cNvPr id="28" name="Freeform 28">
              <a:extLst>
                <a:ext uri="{FF2B5EF4-FFF2-40B4-BE49-F238E27FC236}">
                  <a16:creationId xmlns:a16="http://schemas.microsoft.com/office/drawing/2014/main" xmlns="" id="{C82E58C3-65A5-4079-BF94-E675AA410C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CA"/>
            </a:p>
          </p:txBody>
        </p:sp>
        <p:sp>
          <p:nvSpPr>
            <p:cNvPr id="29" name="Freeform 29">
              <a:extLst>
                <a:ext uri="{FF2B5EF4-FFF2-40B4-BE49-F238E27FC236}">
                  <a16:creationId xmlns:a16="http://schemas.microsoft.com/office/drawing/2014/main" xmlns="" id="{7AABE1FA-6DC8-4A47-AC5C-F05B9C111C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CA"/>
            </a:p>
          </p:txBody>
        </p:sp>
        <p:sp>
          <p:nvSpPr>
            <p:cNvPr id="30" name="Freeform 30">
              <a:extLst>
                <a:ext uri="{FF2B5EF4-FFF2-40B4-BE49-F238E27FC236}">
                  <a16:creationId xmlns:a16="http://schemas.microsoft.com/office/drawing/2014/main" xmlns="" id="{17BB7298-8900-4C67-B800-BD241F0199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CA"/>
            </a:p>
          </p:txBody>
        </p:sp>
        <p:sp>
          <p:nvSpPr>
            <p:cNvPr id="31" name="Freeform 31">
              <a:extLst>
                <a:ext uri="{FF2B5EF4-FFF2-40B4-BE49-F238E27FC236}">
                  <a16:creationId xmlns:a16="http://schemas.microsoft.com/office/drawing/2014/main" xmlns="" id="{EE3442F8-53C2-490C-94EF-E423ECB957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CA"/>
            </a:p>
          </p:txBody>
        </p:sp>
        <p:sp>
          <p:nvSpPr>
            <p:cNvPr id="32" name="Freeform 32">
              <a:extLst>
                <a:ext uri="{FF2B5EF4-FFF2-40B4-BE49-F238E27FC236}">
                  <a16:creationId xmlns:a16="http://schemas.microsoft.com/office/drawing/2014/main" xmlns="" id="{3DBEA916-8B10-493A-8CBF-9B5FA2A4A0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CA"/>
            </a:p>
          </p:txBody>
        </p:sp>
        <p:sp>
          <p:nvSpPr>
            <p:cNvPr id="33" name="Freeform 33">
              <a:extLst>
                <a:ext uri="{FF2B5EF4-FFF2-40B4-BE49-F238E27FC236}">
                  <a16:creationId xmlns:a16="http://schemas.microsoft.com/office/drawing/2014/main" xmlns="" id="{248DB27B-F9EA-4F81-A746-7D57B768E0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CA"/>
            </a:p>
          </p:txBody>
        </p:sp>
        <p:sp>
          <p:nvSpPr>
            <p:cNvPr id="34" name="Freeform 34">
              <a:extLst>
                <a:ext uri="{FF2B5EF4-FFF2-40B4-BE49-F238E27FC236}">
                  <a16:creationId xmlns:a16="http://schemas.microsoft.com/office/drawing/2014/main" xmlns="" id="{998E5C90-2A81-4013-AE09-2023B4407C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CA"/>
            </a:p>
          </p:txBody>
        </p:sp>
        <p:sp>
          <p:nvSpPr>
            <p:cNvPr id="35" name="Freeform 35">
              <a:extLst>
                <a:ext uri="{FF2B5EF4-FFF2-40B4-BE49-F238E27FC236}">
                  <a16:creationId xmlns:a16="http://schemas.microsoft.com/office/drawing/2014/main" xmlns="" id="{86A8318B-7607-4519-8EEB-C7DD509653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CA"/>
            </a:p>
          </p:txBody>
        </p:sp>
        <p:sp>
          <p:nvSpPr>
            <p:cNvPr id="36" name="Freeform 36">
              <a:extLst>
                <a:ext uri="{FF2B5EF4-FFF2-40B4-BE49-F238E27FC236}">
                  <a16:creationId xmlns:a16="http://schemas.microsoft.com/office/drawing/2014/main" xmlns="" id="{5009FB1B-4865-45DB-8727-F012E3ACA5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CA"/>
            </a:p>
          </p:txBody>
        </p:sp>
        <p:sp>
          <p:nvSpPr>
            <p:cNvPr id="37" name="Freeform 37">
              <a:extLst>
                <a:ext uri="{FF2B5EF4-FFF2-40B4-BE49-F238E27FC236}">
                  <a16:creationId xmlns:a16="http://schemas.microsoft.com/office/drawing/2014/main" xmlns="" id="{5B209B64-3A98-4B1A-857A-2368AFED67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CA"/>
            </a:p>
          </p:txBody>
        </p:sp>
        <p:sp>
          <p:nvSpPr>
            <p:cNvPr id="38" name="Freeform 38">
              <a:extLst>
                <a:ext uri="{FF2B5EF4-FFF2-40B4-BE49-F238E27FC236}">
                  <a16:creationId xmlns:a16="http://schemas.microsoft.com/office/drawing/2014/main" xmlns="" id="{EB3B5D03-7AE3-411C-A820-6844E7D0C6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CA"/>
            </a:p>
          </p:txBody>
        </p:sp>
      </p:grpSp>
      <p:sp>
        <p:nvSpPr>
          <p:cNvPr id="40" name="Freeform 11">
            <a:extLst>
              <a:ext uri="{FF2B5EF4-FFF2-40B4-BE49-F238E27FC236}">
                <a16:creationId xmlns:a16="http://schemas.microsoft.com/office/drawing/2014/main" xmlns="" id="{91328346-8BAD-4616-B50B-5CFDA5648D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CA"/>
          </a:p>
        </p:txBody>
      </p:sp>
      <p:sp>
        <p:nvSpPr>
          <p:cNvPr id="3" name="Content Placeholder 2">
            <a:extLst>
              <a:ext uri="{FF2B5EF4-FFF2-40B4-BE49-F238E27FC236}">
                <a16:creationId xmlns:a16="http://schemas.microsoft.com/office/drawing/2014/main" xmlns="" id="{4133BF04-59ED-17AD-9C30-C3DBA00DF028}"/>
              </a:ext>
            </a:extLst>
          </p:cNvPr>
          <p:cNvSpPr>
            <a:spLocks noGrp="1"/>
          </p:cNvSpPr>
          <p:nvPr>
            <p:ph idx="1"/>
          </p:nvPr>
        </p:nvSpPr>
        <p:spPr>
          <a:xfrm>
            <a:off x="1812002" y="1581841"/>
            <a:ext cx="8131550" cy="3777622"/>
          </a:xfrm>
        </p:spPr>
        <p:txBody>
          <a:bodyPr>
            <a:normAutofit/>
          </a:bodyPr>
          <a:lstStyle/>
          <a:p>
            <a:r>
              <a:rPr lang="en-US" b="1" dirty="0"/>
              <a:t>Conclusion:</a:t>
            </a:r>
            <a:endParaRPr lang="en-US" dirty="0"/>
          </a:p>
          <a:p>
            <a:r>
              <a:rPr lang="en-US" dirty="0"/>
              <a:t>Successfully built an end-to-end AI-powered delay prediction system</a:t>
            </a:r>
          </a:p>
          <a:p>
            <a:r>
              <a:rPr lang="en-US" dirty="0"/>
              <a:t>Combined ML + business rules + real-time visualization</a:t>
            </a:r>
          </a:p>
          <a:p>
            <a:r>
              <a:rPr lang="en-US" dirty="0"/>
              <a:t>Deployed a user-friendly web interface</a:t>
            </a:r>
          </a:p>
          <a:p>
            <a:r>
              <a:rPr lang="en-US" b="1" dirty="0"/>
              <a:t>Future Improvements:</a:t>
            </a:r>
            <a:endParaRPr lang="en-US" dirty="0"/>
          </a:p>
          <a:p>
            <a:r>
              <a:rPr lang="en-US" dirty="0"/>
              <a:t>Integrate more live data (real-time TTC feeds)</a:t>
            </a:r>
          </a:p>
          <a:p>
            <a:r>
              <a:rPr lang="en-US" dirty="0"/>
              <a:t>Enhance model accuracy with deep learning</a:t>
            </a:r>
          </a:p>
          <a:p>
            <a:r>
              <a:rPr lang="en-US" dirty="0"/>
              <a:t>Add commuter alerts via SMS/email</a:t>
            </a:r>
          </a:p>
          <a:p>
            <a:r>
              <a:rPr lang="en-US" dirty="0"/>
              <a:t>Expand to buses &amp; streetcars</a:t>
            </a:r>
          </a:p>
        </p:txBody>
      </p:sp>
    </p:spTree>
    <p:extLst>
      <p:ext uri="{BB962C8B-B14F-4D97-AF65-F5344CB8AC3E}">
        <p14:creationId xmlns:p14="http://schemas.microsoft.com/office/powerpoint/2010/main" val="2709994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sym typeface="Arial Unicode Bold"/>
              </a:rPr>
              <a:t>PROJECT SUMMARY</a:t>
            </a:r>
            <a:br>
              <a:rPr lang="en-US" b="1" dirty="0">
                <a:solidFill>
                  <a:schemeClr val="tx1"/>
                </a:solidFill>
                <a:latin typeface="Times New Roman" panose="02020603050405020304" pitchFamily="18" charset="0"/>
                <a:cs typeface="Times New Roman" panose="02020603050405020304" pitchFamily="18" charset="0"/>
                <a:sym typeface="Arial Unicode Bold"/>
              </a:rPr>
            </a:br>
            <a:endParaRPr lang="en-US" dirty="0"/>
          </a:p>
        </p:txBody>
      </p:sp>
      <p:sp>
        <p:nvSpPr>
          <p:cNvPr id="3" name="Content Placeholder 2"/>
          <p:cNvSpPr>
            <a:spLocks noGrp="1"/>
          </p:cNvSpPr>
          <p:nvPr>
            <p:ph idx="1"/>
          </p:nvPr>
        </p:nvSpPr>
        <p:spPr>
          <a:xfrm>
            <a:off x="1345628" y="1374648"/>
            <a:ext cx="8915400" cy="2191512"/>
          </a:xfrm>
        </p:spPr>
        <p:txBody>
          <a:bodyPr/>
          <a:lstStyle/>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AI-Enhanced Public Transit Demand Prediction in Toronto, is to apply AI to forecast the number of subway users at various periods. To identify trends and gain a better understanding of transportation demand, we are utilizing actual TTC data regarding subway delays. The objective is to assist the city in enhancing subway timetables, cutting down on wait times, and simplifying everyone's commute.</a:t>
            </a:r>
          </a:p>
        </p:txBody>
      </p:sp>
      <p:sp>
        <p:nvSpPr>
          <p:cNvPr id="4" name="TextBox 3"/>
          <p:cNvSpPr txBox="1"/>
          <p:nvPr/>
        </p:nvSpPr>
        <p:spPr>
          <a:xfrm>
            <a:off x="1463040" y="4316698"/>
            <a:ext cx="8797988" cy="73866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Dataset Path:</a:t>
            </a:r>
          </a:p>
          <a:p>
            <a:r>
              <a:rPr lang="en-US" dirty="0">
                <a:latin typeface="Times New Roman" panose="02020603050405020304" pitchFamily="18" charset="0"/>
                <a:cs typeface="Times New Roman" panose="02020603050405020304" pitchFamily="18" charset="0"/>
                <a:hlinkClick r:id="rId2"/>
              </a:rPr>
              <a:t>TTC Subway Delay Data - City of Toronto Open Data Portal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189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749" y="66326"/>
            <a:ext cx="8911687" cy="128089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TEAM MEMBERS</a:t>
            </a: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244391" y="1264920"/>
            <a:ext cx="2701671" cy="3602228"/>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428" y="1264920"/>
            <a:ext cx="2510364" cy="360222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9698" y="1264920"/>
            <a:ext cx="2765504" cy="3602228"/>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16675" y="1264920"/>
            <a:ext cx="2582181" cy="3602228"/>
          </a:xfrm>
          <a:prstGeom prst="rect">
            <a:avLst/>
          </a:prstGeom>
        </p:spPr>
      </p:pic>
      <p:sp>
        <p:nvSpPr>
          <p:cNvPr id="12" name="TextBox 11"/>
          <p:cNvSpPr txBox="1"/>
          <p:nvPr/>
        </p:nvSpPr>
        <p:spPr>
          <a:xfrm>
            <a:off x="603504" y="5038344"/>
            <a:ext cx="2428288" cy="646331"/>
          </a:xfrm>
          <a:prstGeom prst="rect">
            <a:avLst/>
          </a:prstGeom>
          <a:noFill/>
        </p:spPr>
        <p:txBody>
          <a:bodyPr wrap="square" rtlCol="0">
            <a:spAutoFit/>
          </a:bodyPr>
          <a:lstStyle/>
          <a:p>
            <a:pPr algn="ctr"/>
            <a:r>
              <a:rPr lang="en-US" b="1" dirty="0"/>
              <a:t>DEJINA GHALE</a:t>
            </a:r>
          </a:p>
          <a:p>
            <a:pPr algn="ctr"/>
            <a:r>
              <a:rPr lang="en-US" b="1" dirty="0"/>
              <a:t>TEAM LEAD</a:t>
            </a:r>
          </a:p>
        </p:txBody>
      </p:sp>
      <p:sp>
        <p:nvSpPr>
          <p:cNvPr id="13" name="TextBox 12"/>
          <p:cNvSpPr txBox="1"/>
          <p:nvPr/>
        </p:nvSpPr>
        <p:spPr>
          <a:xfrm>
            <a:off x="3762034" y="5038343"/>
            <a:ext cx="2657054" cy="923330"/>
          </a:xfrm>
          <a:prstGeom prst="rect">
            <a:avLst/>
          </a:prstGeom>
          <a:noFill/>
        </p:spPr>
        <p:txBody>
          <a:bodyPr wrap="square" rtlCol="0">
            <a:spAutoFit/>
          </a:bodyPr>
          <a:lstStyle/>
          <a:p>
            <a:pPr algn="ctr"/>
            <a:r>
              <a:rPr lang="en-US" b="1" dirty="0"/>
              <a:t>SANTOSH BASNET</a:t>
            </a:r>
          </a:p>
          <a:p>
            <a:pPr algn="ctr"/>
            <a:r>
              <a:rPr lang="en-US" b="1" dirty="0"/>
              <a:t>RESEARCH &amp; DATA ANALYST</a:t>
            </a:r>
          </a:p>
        </p:txBody>
      </p:sp>
      <p:sp>
        <p:nvSpPr>
          <p:cNvPr id="14" name="TextBox 13"/>
          <p:cNvSpPr txBox="1"/>
          <p:nvPr/>
        </p:nvSpPr>
        <p:spPr>
          <a:xfrm>
            <a:off x="6720840" y="5038342"/>
            <a:ext cx="2624135" cy="646331"/>
          </a:xfrm>
          <a:prstGeom prst="rect">
            <a:avLst/>
          </a:prstGeom>
          <a:noFill/>
        </p:spPr>
        <p:txBody>
          <a:bodyPr wrap="square" rtlCol="0">
            <a:spAutoFit/>
          </a:bodyPr>
          <a:lstStyle/>
          <a:p>
            <a:pPr algn="ctr"/>
            <a:r>
              <a:rPr lang="en-US" b="1" dirty="0"/>
              <a:t>SHISHIR ARYAL</a:t>
            </a:r>
          </a:p>
          <a:p>
            <a:pPr algn="ctr"/>
            <a:r>
              <a:rPr lang="en-US" b="1" dirty="0"/>
              <a:t>DATA ENGINEER</a:t>
            </a:r>
          </a:p>
        </p:txBody>
      </p:sp>
      <p:sp>
        <p:nvSpPr>
          <p:cNvPr id="15" name="TextBox 14"/>
          <p:cNvSpPr txBox="1"/>
          <p:nvPr/>
        </p:nvSpPr>
        <p:spPr>
          <a:xfrm>
            <a:off x="9344975" y="5157216"/>
            <a:ext cx="2715961" cy="923330"/>
          </a:xfrm>
          <a:prstGeom prst="rect">
            <a:avLst/>
          </a:prstGeom>
          <a:noFill/>
        </p:spPr>
        <p:txBody>
          <a:bodyPr wrap="square" rtlCol="0">
            <a:spAutoFit/>
          </a:bodyPr>
          <a:lstStyle/>
          <a:p>
            <a:pPr algn="ctr"/>
            <a:r>
              <a:rPr lang="en-US" b="1" dirty="0"/>
              <a:t>NAWARAJ BEDARI</a:t>
            </a:r>
          </a:p>
          <a:p>
            <a:pPr algn="ctr"/>
            <a:r>
              <a:rPr lang="en-US" b="1" dirty="0"/>
              <a:t>VISUALIZATION AND REPORTING</a:t>
            </a:r>
          </a:p>
        </p:txBody>
      </p:sp>
    </p:spTree>
    <p:extLst>
      <p:ext uri="{BB962C8B-B14F-4D97-AF65-F5344CB8AC3E}">
        <p14:creationId xmlns:p14="http://schemas.microsoft.com/office/powerpoint/2010/main" val="2510565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F7833C-4531-51FC-3A7E-29AAF86A8245}"/>
              </a:ext>
            </a:extLst>
          </p:cNvPr>
          <p:cNvSpPr>
            <a:spLocks noGrp="1"/>
          </p:cNvSpPr>
          <p:nvPr>
            <p:ph type="title"/>
          </p:nvPr>
        </p:nvSpPr>
        <p:spPr/>
        <p:txBody>
          <a:bodyPr/>
          <a:lstStyle/>
          <a:p>
            <a:r>
              <a:rPr lang="en-CA" dirty="0"/>
              <a:t>Problem Statement and Objectives</a:t>
            </a:r>
          </a:p>
        </p:txBody>
      </p:sp>
      <p:sp>
        <p:nvSpPr>
          <p:cNvPr id="3" name="Content Placeholder 2">
            <a:extLst>
              <a:ext uri="{FF2B5EF4-FFF2-40B4-BE49-F238E27FC236}">
                <a16:creationId xmlns:a16="http://schemas.microsoft.com/office/drawing/2014/main" xmlns="" id="{EB725250-A1B6-53F0-5C5F-D55CE5F53E74}"/>
              </a:ext>
            </a:extLst>
          </p:cNvPr>
          <p:cNvSpPr>
            <a:spLocks noGrp="1"/>
          </p:cNvSpPr>
          <p:nvPr>
            <p:ph idx="1"/>
          </p:nvPr>
        </p:nvSpPr>
        <p:spPr/>
        <p:txBody>
          <a:bodyPr/>
          <a:lstStyle/>
          <a:p>
            <a:r>
              <a:rPr lang="en-CA" b="1" dirty="0"/>
              <a:t>Problem Statement:</a:t>
            </a:r>
            <a:endParaRPr lang="en-CA" dirty="0"/>
          </a:p>
          <a:p>
            <a:pPr lvl="1"/>
            <a:r>
              <a:rPr lang="en-CA" dirty="0"/>
              <a:t>Toronto faces frequent subway delays</a:t>
            </a:r>
          </a:p>
          <a:p>
            <a:pPr lvl="1"/>
            <a:r>
              <a:rPr lang="en-CA" dirty="0"/>
              <a:t>Unpredictability disrupts riders and transit operations</a:t>
            </a:r>
          </a:p>
          <a:p>
            <a:pPr lvl="1"/>
            <a:r>
              <a:rPr lang="en-CA" dirty="0"/>
              <a:t>Our goal: Predict delays and optimize subway scheduling using AI</a:t>
            </a:r>
          </a:p>
          <a:p>
            <a:r>
              <a:rPr lang="en-CA" b="1" dirty="0"/>
              <a:t>Objectives:</a:t>
            </a:r>
            <a:endParaRPr lang="en-CA" dirty="0"/>
          </a:p>
          <a:p>
            <a:pPr lvl="1"/>
            <a:r>
              <a:rPr lang="en-CA" dirty="0"/>
              <a:t>Predict delay categories using TTC data</a:t>
            </a:r>
          </a:p>
          <a:p>
            <a:pPr lvl="1"/>
            <a:r>
              <a:rPr lang="en-CA" dirty="0"/>
              <a:t>Integrate time, station, and operational features</a:t>
            </a:r>
          </a:p>
          <a:p>
            <a:pPr lvl="1"/>
            <a:r>
              <a:rPr lang="en-CA" dirty="0"/>
              <a:t>Deploy predictive API + Dashboard for insights</a:t>
            </a:r>
          </a:p>
          <a:p>
            <a:pPr lvl="1"/>
            <a:r>
              <a:rPr lang="en-US" dirty="0"/>
              <a:t>Improve timetable accuracy, reduce wait times, and enhance commuter experience.</a:t>
            </a:r>
          </a:p>
          <a:p>
            <a:pPr marL="457200" lvl="1" indent="0">
              <a:buNone/>
            </a:pPr>
            <a:endParaRPr lang="en-CA" dirty="0"/>
          </a:p>
          <a:p>
            <a:endParaRPr lang="en-CA" dirty="0"/>
          </a:p>
        </p:txBody>
      </p:sp>
    </p:spTree>
    <p:extLst>
      <p:ext uri="{BB962C8B-B14F-4D97-AF65-F5344CB8AC3E}">
        <p14:creationId xmlns:p14="http://schemas.microsoft.com/office/powerpoint/2010/main" val="1057762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9FE08D8-CEA0-461E-870A-02CD15D9B9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1D3A7EC-E5A3-98E7-B4CE-92AE847A677D}"/>
              </a:ext>
            </a:extLst>
          </p:cNvPr>
          <p:cNvSpPr>
            <a:spLocks noGrp="1"/>
          </p:cNvSpPr>
          <p:nvPr>
            <p:ph type="title"/>
          </p:nvPr>
        </p:nvSpPr>
        <p:spPr>
          <a:xfrm>
            <a:off x="1259893" y="3101093"/>
            <a:ext cx="2454052" cy="3029344"/>
          </a:xfrm>
        </p:spPr>
        <p:txBody>
          <a:bodyPr>
            <a:normAutofit/>
          </a:bodyPr>
          <a:lstStyle/>
          <a:p>
            <a:r>
              <a:rPr lang="en-CA" sz="2700">
                <a:solidFill>
                  <a:schemeClr val="bg1"/>
                </a:solidFill>
              </a:rPr>
              <a:t>Methodology Overview</a:t>
            </a:r>
          </a:p>
        </p:txBody>
      </p:sp>
      <p:sp>
        <p:nvSpPr>
          <p:cNvPr id="16" name="Freeform 11">
            <a:extLst>
              <a:ext uri="{FF2B5EF4-FFF2-40B4-BE49-F238E27FC236}">
                <a16:creationId xmlns:a16="http://schemas.microsoft.com/office/drawing/2014/main" xmlns="" id="{2B982904-A46E-41DF-BA98-61E2300C7D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CA"/>
          </a:p>
        </p:txBody>
      </p:sp>
      <p:sp useBgFill="1">
        <p:nvSpPr>
          <p:cNvPr id="17" name="Rectangle 16">
            <a:extLst>
              <a:ext uri="{FF2B5EF4-FFF2-40B4-BE49-F238E27FC236}">
                <a16:creationId xmlns:a16="http://schemas.microsoft.com/office/drawing/2014/main" xmlns="" id="{27018161-547E-48F7-A0D9-272C9EA5B3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9200F272-7717-6BCD-CB8A-A1C60B01DE59}"/>
              </a:ext>
            </a:extLst>
          </p:cNvPr>
          <p:cNvSpPr>
            <a:spLocks noGrp="1"/>
          </p:cNvSpPr>
          <p:nvPr>
            <p:ph idx="1"/>
          </p:nvPr>
        </p:nvSpPr>
        <p:spPr>
          <a:xfrm>
            <a:off x="4706578" y="589722"/>
            <a:ext cx="6798033" cy="5321500"/>
          </a:xfrm>
        </p:spPr>
        <p:txBody>
          <a:bodyPr anchor="ctr">
            <a:normAutofit/>
          </a:bodyPr>
          <a:lstStyle/>
          <a:p>
            <a:r>
              <a:rPr lang="en-CA" b="1" dirty="0"/>
              <a:t>Data Collection:</a:t>
            </a:r>
            <a:r>
              <a:rPr lang="en-CA" dirty="0"/>
              <a:t> TTC Delay Data + Station Info + Code Descriptions.</a:t>
            </a:r>
          </a:p>
          <a:p>
            <a:r>
              <a:rPr lang="en-CA" b="1" dirty="0"/>
              <a:t>Data Processing:</a:t>
            </a:r>
            <a:r>
              <a:rPr lang="en-CA" dirty="0"/>
              <a:t> Cleaning, encoding, feature engineering.</a:t>
            </a:r>
          </a:p>
          <a:p>
            <a:r>
              <a:rPr lang="en-CA" b="1" dirty="0"/>
              <a:t>Modeling:</a:t>
            </a:r>
            <a:r>
              <a:rPr lang="en-CA" dirty="0"/>
              <a:t> </a:t>
            </a:r>
            <a:r>
              <a:rPr lang="en-CA" dirty="0" err="1"/>
              <a:t>XGBClassifier</a:t>
            </a:r>
            <a:r>
              <a:rPr lang="en-CA" dirty="0"/>
              <a:t>(</a:t>
            </a:r>
            <a:r>
              <a:rPr lang="en-CA" dirty="0" err="1"/>
              <a:t>XGBoost</a:t>
            </a:r>
            <a:r>
              <a:rPr lang="en-CA" dirty="0"/>
              <a:t>)</a:t>
            </a:r>
          </a:p>
          <a:p>
            <a:r>
              <a:rPr lang="en-CA" b="1" dirty="0"/>
              <a:t>Evaluation:</a:t>
            </a:r>
            <a:r>
              <a:rPr lang="en-CA" dirty="0"/>
              <a:t> Precision, Recall, F1-score, Confusion Matrix.</a:t>
            </a:r>
          </a:p>
          <a:p>
            <a:r>
              <a:rPr lang="en-CA" b="1" dirty="0"/>
              <a:t>Deployment:</a:t>
            </a:r>
            <a:r>
              <a:rPr lang="en-CA" dirty="0"/>
              <a:t> Flask API + Dashboard.</a:t>
            </a:r>
          </a:p>
          <a:p>
            <a:pPr marL="0" indent="0">
              <a:buNone/>
            </a:pPr>
            <a:endParaRPr lang="en-CA" dirty="0"/>
          </a:p>
          <a:p>
            <a:pPr marL="0" indent="0">
              <a:buNone/>
            </a:pPr>
            <a:endParaRPr lang="en-CA" dirty="0"/>
          </a:p>
        </p:txBody>
      </p:sp>
    </p:spTree>
    <p:extLst>
      <p:ext uri="{BB962C8B-B14F-4D97-AF65-F5344CB8AC3E}">
        <p14:creationId xmlns:p14="http://schemas.microsoft.com/office/powerpoint/2010/main" val="3505229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A44C337-3893-4B29-A265-B1329150B6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xmlns="" id="{81E0B358-1267-4844-8B3D-B7A279B4175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836169" y="228600"/>
            <a:ext cx="2851523" cy="6638625"/>
            <a:chOff x="2487613" y="285750"/>
            <a:chExt cx="2428875" cy="5654676"/>
          </a:xfrm>
        </p:grpSpPr>
        <p:sp>
          <p:nvSpPr>
            <p:cNvPr id="12" name="Freeform 11">
              <a:extLst>
                <a:ext uri="{FF2B5EF4-FFF2-40B4-BE49-F238E27FC236}">
                  <a16:creationId xmlns:a16="http://schemas.microsoft.com/office/drawing/2014/main" xmlns="" id="{B24AA06A-F1A5-4BB3-9486-9AE7A53B3F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CA"/>
            </a:p>
          </p:txBody>
        </p:sp>
        <p:sp>
          <p:nvSpPr>
            <p:cNvPr id="13" name="Freeform 12">
              <a:extLst>
                <a:ext uri="{FF2B5EF4-FFF2-40B4-BE49-F238E27FC236}">
                  <a16:creationId xmlns:a16="http://schemas.microsoft.com/office/drawing/2014/main" xmlns="" id="{BDF97590-C600-44CB-9303-4A3679F516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CA"/>
            </a:p>
          </p:txBody>
        </p:sp>
        <p:sp>
          <p:nvSpPr>
            <p:cNvPr id="14" name="Freeform 13">
              <a:extLst>
                <a:ext uri="{FF2B5EF4-FFF2-40B4-BE49-F238E27FC236}">
                  <a16:creationId xmlns:a16="http://schemas.microsoft.com/office/drawing/2014/main" xmlns="" id="{A9BBE156-3FFA-4DC4-8468-35BD28DDC6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CA"/>
            </a:p>
          </p:txBody>
        </p:sp>
        <p:sp>
          <p:nvSpPr>
            <p:cNvPr id="15" name="Freeform 14">
              <a:extLst>
                <a:ext uri="{FF2B5EF4-FFF2-40B4-BE49-F238E27FC236}">
                  <a16:creationId xmlns:a16="http://schemas.microsoft.com/office/drawing/2014/main" xmlns="" id="{F7960DE5-3810-4B1E-B1E2-3BAFEA91ED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CA"/>
            </a:p>
          </p:txBody>
        </p:sp>
        <p:sp>
          <p:nvSpPr>
            <p:cNvPr id="16" name="Freeform 15">
              <a:extLst>
                <a:ext uri="{FF2B5EF4-FFF2-40B4-BE49-F238E27FC236}">
                  <a16:creationId xmlns:a16="http://schemas.microsoft.com/office/drawing/2014/main" xmlns="" id="{359E957C-CE11-446F-8AA7-B3E98390B8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CA"/>
            </a:p>
          </p:txBody>
        </p:sp>
        <p:sp>
          <p:nvSpPr>
            <p:cNvPr id="17" name="Freeform 16">
              <a:extLst>
                <a:ext uri="{FF2B5EF4-FFF2-40B4-BE49-F238E27FC236}">
                  <a16:creationId xmlns:a16="http://schemas.microsoft.com/office/drawing/2014/main" xmlns="" id="{A3E9FE34-CA9E-4443-BEBF-D1B9A1C6C2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CA"/>
            </a:p>
          </p:txBody>
        </p:sp>
        <p:sp>
          <p:nvSpPr>
            <p:cNvPr id="18" name="Freeform 17">
              <a:extLst>
                <a:ext uri="{FF2B5EF4-FFF2-40B4-BE49-F238E27FC236}">
                  <a16:creationId xmlns:a16="http://schemas.microsoft.com/office/drawing/2014/main" xmlns="" id="{4F39D814-8A48-4509-BDEB-826F106591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CA"/>
            </a:p>
          </p:txBody>
        </p:sp>
        <p:sp>
          <p:nvSpPr>
            <p:cNvPr id="19" name="Freeform 18">
              <a:extLst>
                <a:ext uri="{FF2B5EF4-FFF2-40B4-BE49-F238E27FC236}">
                  <a16:creationId xmlns:a16="http://schemas.microsoft.com/office/drawing/2014/main" xmlns="" id="{8C6D08C0-8C49-4B87-9CF4-A1F08714FAC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CA"/>
            </a:p>
          </p:txBody>
        </p:sp>
        <p:sp>
          <p:nvSpPr>
            <p:cNvPr id="20" name="Freeform 19">
              <a:extLst>
                <a:ext uri="{FF2B5EF4-FFF2-40B4-BE49-F238E27FC236}">
                  <a16:creationId xmlns:a16="http://schemas.microsoft.com/office/drawing/2014/main" xmlns="" id="{308C612B-4C0D-4863-B9CD-F86ABAA1B2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CA"/>
            </a:p>
          </p:txBody>
        </p:sp>
        <p:sp>
          <p:nvSpPr>
            <p:cNvPr id="21" name="Freeform 20">
              <a:extLst>
                <a:ext uri="{FF2B5EF4-FFF2-40B4-BE49-F238E27FC236}">
                  <a16:creationId xmlns:a16="http://schemas.microsoft.com/office/drawing/2014/main" xmlns="" id="{600B1EC8-1B55-4390-A183-C33B5E2273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CA"/>
            </a:p>
          </p:txBody>
        </p:sp>
        <p:sp>
          <p:nvSpPr>
            <p:cNvPr id="22" name="Freeform 21">
              <a:extLst>
                <a:ext uri="{FF2B5EF4-FFF2-40B4-BE49-F238E27FC236}">
                  <a16:creationId xmlns:a16="http://schemas.microsoft.com/office/drawing/2014/main" xmlns="" id="{1790A225-91E1-4BE5-A801-5F1E32721C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CA"/>
            </a:p>
          </p:txBody>
        </p:sp>
        <p:sp>
          <p:nvSpPr>
            <p:cNvPr id="23" name="Freeform 22">
              <a:extLst>
                <a:ext uri="{FF2B5EF4-FFF2-40B4-BE49-F238E27FC236}">
                  <a16:creationId xmlns:a16="http://schemas.microsoft.com/office/drawing/2014/main" xmlns="" id="{DFFC46A2-6BBF-47FD-BC17-5EE1DF7CB9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CA"/>
            </a:p>
          </p:txBody>
        </p:sp>
      </p:grpSp>
      <p:grpSp>
        <p:nvGrpSpPr>
          <p:cNvPr id="25" name="Group 24">
            <a:extLst>
              <a:ext uri="{FF2B5EF4-FFF2-40B4-BE49-F238E27FC236}">
                <a16:creationId xmlns:a16="http://schemas.microsoft.com/office/drawing/2014/main" xmlns="" id="{AF44CA9C-80E8-44E1-A79C-D6EBFC73BCA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677117" y="-786"/>
            <a:ext cx="2356675" cy="6854040"/>
            <a:chOff x="6627813" y="194833"/>
            <a:chExt cx="1952625" cy="5678918"/>
          </a:xfrm>
        </p:grpSpPr>
        <p:sp>
          <p:nvSpPr>
            <p:cNvPr id="26" name="Freeform 27">
              <a:extLst>
                <a:ext uri="{FF2B5EF4-FFF2-40B4-BE49-F238E27FC236}">
                  <a16:creationId xmlns:a16="http://schemas.microsoft.com/office/drawing/2014/main" xmlns="" id="{8CB9417F-98D9-4998-B00B-A5932E4C7D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CA"/>
            </a:p>
          </p:txBody>
        </p:sp>
        <p:sp>
          <p:nvSpPr>
            <p:cNvPr id="27" name="Freeform 28">
              <a:extLst>
                <a:ext uri="{FF2B5EF4-FFF2-40B4-BE49-F238E27FC236}">
                  <a16:creationId xmlns:a16="http://schemas.microsoft.com/office/drawing/2014/main" xmlns="" id="{FA79AA3D-583E-4A1E-AF7E-CBD980F596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CA"/>
            </a:p>
          </p:txBody>
        </p:sp>
        <p:sp>
          <p:nvSpPr>
            <p:cNvPr id="28" name="Freeform 29">
              <a:extLst>
                <a:ext uri="{FF2B5EF4-FFF2-40B4-BE49-F238E27FC236}">
                  <a16:creationId xmlns:a16="http://schemas.microsoft.com/office/drawing/2014/main" xmlns="" id="{D80C9F17-A6B2-4A12-BC77-F84264A669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CA"/>
            </a:p>
          </p:txBody>
        </p:sp>
        <p:sp>
          <p:nvSpPr>
            <p:cNvPr id="29" name="Freeform 30">
              <a:extLst>
                <a:ext uri="{FF2B5EF4-FFF2-40B4-BE49-F238E27FC236}">
                  <a16:creationId xmlns:a16="http://schemas.microsoft.com/office/drawing/2014/main" xmlns="" id="{949C9A53-ED97-44CE-BDD5-ED24892116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CA"/>
            </a:p>
          </p:txBody>
        </p:sp>
        <p:sp>
          <p:nvSpPr>
            <p:cNvPr id="30" name="Freeform 31">
              <a:extLst>
                <a:ext uri="{FF2B5EF4-FFF2-40B4-BE49-F238E27FC236}">
                  <a16:creationId xmlns:a16="http://schemas.microsoft.com/office/drawing/2014/main" xmlns="" id="{0F9FDAE7-225B-4072-8907-6EAA061744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CA"/>
            </a:p>
          </p:txBody>
        </p:sp>
        <p:sp>
          <p:nvSpPr>
            <p:cNvPr id="31" name="Freeform 32">
              <a:extLst>
                <a:ext uri="{FF2B5EF4-FFF2-40B4-BE49-F238E27FC236}">
                  <a16:creationId xmlns:a16="http://schemas.microsoft.com/office/drawing/2014/main" xmlns="" id="{9D49818B-8EA3-4B41-9783-EFE0C618C3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CA"/>
            </a:p>
          </p:txBody>
        </p:sp>
        <p:sp>
          <p:nvSpPr>
            <p:cNvPr id="32" name="Freeform 33">
              <a:extLst>
                <a:ext uri="{FF2B5EF4-FFF2-40B4-BE49-F238E27FC236}">
                  <a16:creationId xmlns:a16="http://schemas.microsoft.com/office/drawing/2014/main" xmlns="" id="{01903E65-D822-4457-B0A5-2F41682241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CA"/>
            </a:p>
          </p:txBody>
        </p:sp>
        <p:sp>
          <p:nvSpPr>
            <p:cNvPr id="33" name="Freeform 34">
              <a:extLst>
                <a:ext uri="{FF2B5EF4-FFF2-40B4-BE49-F238E27FC236}">
                  <a16:creationId xmlns:a16="http://schemas.microsoft.com/office/drawing/2014/main" xmlns="" id="{A5CF9DAB-75BF-43D9-B1E7-817D1FAA00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CA"/>
            </a:p>
          </p:txBody>
        </p:sp>
        <p:sp>
          <p:nvSpPr>
            <p:cNvPr id="34" name="Freeform 35">
              <a:extLst>
                <a:ext uri="{FF2B5EF4-FFF2-40B4-BE49-F238E27FC236}">
                  <a16:creationId xmlns:a16="http://schemas.microsoft.com/office/drawing/2014/main" xmlns="" id="{BB22916D-4BCF-4A4C-8714-A2564D34C3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CA"/>
            </a:p>
          </p:txBody>
        </p:sp>
        <p:sp>
          <p:nvSpPr>
            <p:cNvPr id="35" name="Freeform 36">
              <a:extLst>
                <a:ext uri="{FF2B5EF4-FFF2-40B4-BE49-F238E27FC236}">
                  <a16:creationId xmlns:a16="http://schemas.microsoft.com/office/drawing/2014/main" xmlns="" id="{4CD9F734-569E-44E7-BD53-6214E0F18C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CA"/>
            </a:p>
          </p:txBody>
        </p:sp>
        <p:sp>
          <p:nvSpPr>
            <p:cNvPr id="36" name="Freeform 37">
              <a:extLst>
                <a:ext uri="{FF2B5EF4-FFF2-40B4-BE49-F238E27FC236}">
                  <a16:creationId xmlns:a16="http://schemas.microsoft.com/office/drawing/2014/main" xmlns="" id="{7A5DAACB-2F42-40C8-BF6A-75B79299F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CA"/>
            </a:p>
          </p:txBody>
        </p:sp>
        <p:sp>
          <p:nvSpPr>
            <p:cNvPr id="37" name="Freeform 38">
              <a:extLst>
                <a:ext uri="{FF2B5EF4-FFF2-40B4-BE49-F238E27FC236}">
                  <a16:creationId xmlns:a16="http://schemas.microsoft.com/office/drawing/2014/main" xmlns="" id="{AD78E0F9-8568-4672-A22F-4ED5B1A96F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CA"/>
            </a:p>
          </p:txBody>
        </p:sp>
      </p:grpSp>
      <p:sp>
        <p:nvSpPr>
          <p:cNvPr id="2" name="Title 1">
            <a:extLst>
              <a:ext uri="{FF2B5EF4-FFF2-40B4-BE49-F238E27FC236}">
                <a16:creationId xmlns:a16="http://schemas.microsoft.com/office/drawing/2014/main" xmlns="" id="{92681C4E-AC07-0500-3C93-DB4157FF56DA}"/>
              </a:ext>
            </a:extLst>
          </p:cNvPr>
          <p:cNvSpPr>
            <a:spLocks noGrp="1"/>
          </p:cNvSpPr>
          <p:nvPr>
            <p:ph type="title"/>
          </p:nvPr>
        </p:nvSpPr>
        <p:spPr>
          <a:xfrm>
            <a:off x="6483096" y="624110"/>
            <a:ext cx="5021516" cy="1280890"/>
          </a:xfrm>
        </p:spPr>
        <p:txBody>
          <a:bodyPr>
            <a:normAutofit/>
          </a:bodyPr>
          <a:lstStyle/>
          <a:p>
            <a:r>
              <a:rPr lang="en-CA" dirty="0"/>
              <a:t>High Level Task/ Gantt chart</a:t>
            </a:r>
          </a:p>
        </p:txBody>
      </p:sp>
      <p:sp>
        <p:nvSpPr>
          <p:cNvPr id="39" name="Rectangle 38">
            <a:extLst>
              <a:ext uri="{FF2B5EF4-FFF2-40B4-BE49-F238E27FC236}">
                <a16:creationId xmlns:a16="http://schemas.microsoft.com/office/drawing/2014/main" xmlns="" id="{AA5CD610-ED7C-4CED-A9A1-174432C88A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1" name="Freeform 11">
            <a:extLst>
              <a:ext uri="{FF2B5EF4-FFF2-40B4-BE49-F238E27FC236}">
                <a16:creationId xmlns:a16="http://schemas.microsoft.com/office/drawing/2014/main" xmlns="" id="{0C4379BF-8C7A-480A-BC36-DA55D92A93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CA"/>
          </a:p>
        </p:txBody>
      </p:sp>
      <p:pic>
        <p:nvPicPr>
          <p:cNvPr id="5" name="Picture 4" descr="Financial graphs on a dark display">
            <a:extLst>
              <a:ext uri="{FF2B5EF4-FFF2-40B4-BE49-F238E27FC236}">
                <a16:creationId xmlns:a16="http://schemas.microsoft.com/office/drawing/2014/main" xmlns="" id="{6F939D67-9785-E5EC-C1FD-9885F73B47B6}"/>
              </a:ext>
            </a:extLst>
          </p:cNvPr>
          <p:cNvPicPr>
            <a:picLocks noChangeAspect="1"/>
          </p:cNvPicPr>
          <p:nvPr/>
        </p:nvPicPr>
        <p:blipFill>
          <a:blip r:embed="rId2"/>
          <a:srcRect l="25811" r="31619"/>
          <a:stretch>
            <a:fillRect/>
          </a:stretch>
        </p:blipFill>
        <p:spPr>
          <a:xfrm>
            <a:off x="-1555" y="1731"/>
            <a:ext cx="4671091" cy="6858000"/>
          </a:xfrm>
          <a:prstGeom prst="rect">
            <a:avLst/>
          </a:prstGeom>
        </p:spPr>
      </p:pic>
      <p:pic>
        <p:nvPicPr>
          <p:cNvPr id="6" name="Content Placeholder 5" descr="A screenshot of a graph&#10;&#10;AI-generated content may be incorrect.">
            <a:extLst>
              <a:ext uri="{FF2B5EF4-FFF2-40B4-BE49-F238E27FC236}">
                <a16:creationId xmlns:a16="http://schemas.microsoft.com/office/drawing/2014/main" xmlns="" id="{22E741D9-6521-0B09-C193-CCEC5DB13AE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39794" y="1969862"/>
            <a:ext cx="5982751" cy="4628748"/>
          </a:xfrm>
        </p:spPr>
      </p:pic>
    </p:spTree>
    <p:extLst>
      <p:ext uri="{BB962C8B-B14F-4D97-AF65-F5344CB8AC3E}">
        <p14:creationId xmlns:p14="http://schemas.microsoft.com/office/powerpoint/2010/main" val="390152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F69B3C-DCF1-7C63-FA10-3EB3B6A152B3}"/>
              </a:ext>
            </a:extLst>
          </p:cNvPr>
          <p:cNvSpPr>
            <a:spLocks noGrp="1"/>
          </p:cNvSpPr>
          <p:nvPr>
            <p:ph type="title"/>
          </p:nvPr>
        </p:nvSpPr>
        <p:spPr>
          <a:xfrm>
            <a:off x="2276857" y="368078"/>
            <a:ext cx="7552944" cy="1280890"/>
          </a:xfrm>
        </p:spPr>
        <p:txBody>
          <a:bodyPr>
            <a:normAutofit/>
          </a:bodyPr>
          <a:lstStyle/>
          <a:p>
            <a:r>
              <a:rPr lang="en-US" sz="3200" dirty="0"/>
              <a:t>Machine Learning Model</a:t>
            </a:r>
            <a:endParaRPr lang="en-CA" sz="3200" dirty="0"/>
          </a:p>
        </p:txBody>
      </p:sp>
      <p:sp>
        <p:nvSpPr>
          <p:cNvPr id="6" name="Rectangle 1"/>
          <p:cNvSpPr>
            <a:spLocks noGrp="1" noChangeArrowheads="1"/>
          </p:cNvSpPr>
          <p:nvPr>
            <p:ph idx="1"/>
          </p:nvPr>
        </p:nvSpPr>
        <p:spPr bwMode="auto">
          <a:xfrm>
            <a:off x="2121408" y="2073866"/>
            <a:ext cx="857707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Model Used:</a:t>
            </a:r>
            <a:r>
              <a:rPr kumimoji="0" lang="en-US" altLang="en-US" sz="1800" b="0" i="0" u="none" strike="noStrike" cap="none" normalizeH="0" baseline="0" dirty="0" smtClean="0">
                <a:ln>
                  <a:noFill/>
                </a:ln>
                <a:solidFill>
                  <a:schemeClr val="tx1"/>
                </a:solidFill>
                <a:effectLst/>
                <a:latin typeface="Arial" panose="020B0604020202020204" pitchFamily="34" charset="0"/>
              </a:rPr>
              <a:t> Pre-trained classification model (Delay Category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Encoders:</a:t>
            </a:r>
            <a:r>
              <a:rPr kumimoji="0" lang="en-US" altLang="en-US" sz="1800" b="0" i="0" u="none" strike="noStrike" cap="none" normalizeH="0" baseline="0" dirty="0" smtClean="0">
                <a:ln>
                  <a:noFill/>
                </a:ln>
                <a:solidFill>
                  <a:schemeClr val="tx1"/>
                </a:solidFill>
                <a:effectLst/>
                <a:latin typeface="Arial" panose="020B0604020202020204" pitchFamily="34" charset="0"/>
              </a:rPr>
              <a:t> Label encoding for categorical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Feature Engineering: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Time-based features (Hour, Day, Month, Peak Hours)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Station, Line, Bound, Vehicle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Holiday &amp; Weather adjustments (Rule-based override)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Accuracy:</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lang="en-US" altLang="en-US" b="1" dirty="0" smtClean="0">
                <a:solidFill>
                  <a:schemeClr val="tx1"/>
                </a:solidFill>
                <a:latin typeface="Arial" panose="020B0604020202020204" pitchFamily="34" charset="0"/>
              </a:rPr>
              <a:t>99</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Output Classes:</a:t>
            </a:r>
            <a:r>
              <a:rPr kumimoji="0" lang="en-US" altLang="en-US" sz="1800" b="0" i="0" u="none" strike="noStrike" cap="none" normalizeH="0" baseline="0" dirty="0" smtClean="0">
                <a:ln>
                  <a:noFill/>
                </a:ln>
                <a:solidFill>
                  <a:schemeClr val="tx1"/>
                </a:solidFill>
                <a:effectLst/>
                <a:latin typeface="Arial" panose="020B0604020202020204" pitchFamily="34" charset="0"/>
              </a:rPr>
              <a:t> Short, Medium, Long delays</a:t>
            </a:r>
          </a:p>
        </p:txBody>
      </p:sp>
    </p:spTree>
    <p:extLst>
      <p:ext uri="{BB962C8B-B14F-4D97-AF65-F5344CB8AC3E}">
        <p14:creationId xmlns:p14="http://schemas.microsoft.com/office/powerpoint/2010/main" val="350157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BB6FB2-04BD-8A4D-EE51-043B53CD0FCA}"/>
              </a:ext>
            </a:extLst>
          </p:cNvPr>
          <p:cNvSpPr>
            <a:spLocks noGrp="1"/>
          </p:cNvSpPr>
          <p:nvPr>
            <p:ph type="title"/>
          </p:nvPr>
        </p:nvSpPr>
        <p:spPr>
          <a:xfrm>
            <a:off x="2589212" y="486950"/>
            <a:ext cx="7712363" cy="1280890"/>
          </a:xfrm>
        </p:spPr>
        <p:txBody>
          <a:bodyPr>
            <a:normAutofit/>
          </a:bodyPr>
          <a:lstStyle/>
          <a:p>
            <a:r>
              <a:rPr lang="en-US" sz="3200" dirty="0"/>
              <a:t>Key Features</a:t>
            </a:r>
            <a:endParaRPr lang="en-CA" sz="3200" dirty="0"/>
          </a:p>
        </p:txBody>
      </p:sp>
      <p:sp>
        <p:nvSpPr>
          <p:cNvPr id="6" name="Rectangle 1"/>
          <p:cNvSpPr>
            <a:spLocks noGrp="1" noChangeArrowheads="1"/>
          </p:cNvSpPr>
          <p:nvPr>
            <p:ph idx="1"/>
          </p:nvPr>
        </p:nvSpPr>
        <p:spPr bwMode="auto">
          <a:xfrm>
            <a:off x="1857692" y="1210056"/>
            <a:ext cx="8915400" cy="3777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Hourly Forecast:</a:t>
            </a:r>
            <a:r>
              <a:rPr kumimoji="0" lang="en-US" altLang="en-US" sz="1800" b="0" i="0" u="none" strike="noStrike" cap="none" normalizeH="0" baseline="0" smtClean="0">
                <a:ln>
                  <a:noFill/>
                </a:ln>
                <a:solidFill>
                  <a:schemeClr val="tx1"/>
                </a:solidFill>
                <a:effectLst/>
                <a:latin typeface="Arial" panose="020B0604020202020204" pitchFamily="34" charset="0"/>
              </a:rPr>
              <a:t> From selected time until midnight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Rule-based Enhancements:</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chemeClr val="tx1"/>
                </a:solidFill>
                <a:effectLst/>
                <a:latin typeface="Arial" panose="020B0604020202020204" pitchFamily="34" charset="0"/>
              </a:rPr>
              <a:t>Weather impact (snow, rain)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smtClean="0">
                <a:ln>
                  <a:noFill/>
                </a:ln>
                <a:solidFill>
                  <a:schemeClr val="tx1"/>
                </a:solidFill>
                <a:effectLst/>
                <a:latin typeface="Arial" panose="020B0604020202020204" pitchFamily="34" charset="0"/>
              </a:rPr>
              <a:t>Weekend &amp; holiday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Interactive Map:</a:t>
            </a:r>
            <a:r>
              <a:rPr kumimoji="0" lang="en-US" altLang="en-US" sz="1800" b="0" i="0" u="none" strike="noStrike" cap="none" normalizeH="0" baseline="0" smtClean="0">
                <a:ln>
                  <a:noFill/>
                </a:ln>
                <a:solidFill>
                  <a:schemeClr val="tx1"/>
                </a:solidFill>
                <a:effectLst/>
                <a:latin typeface="Arial" panose="020B0604020202020204" pitchFamily="34" charset="0"/>
              </a:rPr>
              <a:t> Shows station 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Color-coded Chart &amp; Table:</a:t>
            </a:r>
            <a:r>
              <a:rPr kumimoji="0" lang="en-US" altLang="en-US" sz="1800" b="0" i="0" u="none" strike="noStrike" cap="none" normalizeH="0" baseline="0" smtClean="0">
                <a:ln>
                  <a:noFill/>
                </a:ln>
                <a:solidFill>
                  <a:schemeClr val="tx1"/>
                </a:solidFill>
                <a:effectLst/>
                <a:latin typeface="Arial" panose="020B0604020202020204" pitchFamily="34" charset="0"/>
              </a:rPr>
              <a:t> For easy interpretation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Legend:</a:t>
            </a:r>
            <a:r>
              <a:rPr kumimoji="0" lang="en-US" altLang="en-US" sz="1800" b="0" i="0" u="none" strike="noStrike" cap="none" normalizeH="0" baseline="0" smtClean="0">
                <a:ln>
                  <a:noFill/>
                </a:ln>
                <a:solidFill>
                  <a:schemeClr val="tx1"/>
                </a:solidFill>
                <a:effectLst/>
                <a:latin typeface="Arial" panose="020B0604020202020204" pitchFamily="34" charset="0"/>
              </a:rPr>
              <a:t> Green=Short, Orange=Medium, Red=Long</a:t>
            </a:r>
          </a:p>
        </p:txBody>
      </p:sp>
    </p:spTree>
    <p:extLst>
      <p:ext uri="{BB962C8B-B14F-4D97-AF65-F5344CB8AC3E}">
        <p14:creationId xmlns:p14="http://schemas.microsoft.com/office/powerpoint/2010/main" val="4008547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xmlns="" id="{C8EC8952-92CA-C304-57D2-0B85DDB9848D}"/>
            </a:ext>
          </a:extLst>
        </p:cNvPr>
        <p:cNvGrpSpPr/>
        <p:nvPr/>
      </p:nvGrpSpPr>
      <p:grpSpPr>
        <a:xfrm>
          <a:off x="0" y="0"/>
          <a:ext cx="0" cy="0"/>
          <a:chOff x="0" y="0"/>
          <a:chExt cx="0" cy="0"/>
        </a:xfrm>
      </p:grpSpPr>
      <p:sp useBgFill="1">
        <p:nvSpPr>
          <p:cNvPr id="58" name="Freeform: Shape 57">
            <a:extLst>
              <a:ext uri="{FF2B5EF4-FFF2-40B4-BE49-F238E27FC236}">
                <a16:creationId xmlns:a16="http://schemas.microsoft.com/office/drawing/2014/main" xmlns="" id="{23C7736A-5A08-4021-9AB6-390DFF506A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xmlns="" id="{4E8E24EB-55B9-861D-B149-A38297D09466}"/>
              </a:ext>
            </a:extLst>
          </p:cNvPr>
          <p:cNvSpPr>
            <a:spLocks noGrp="1"/>
          </p:cNvSpPr>
          <p:nvPr>
            <p:ph type="title"/>
          </p:nvPr>
        </p:nvSpPr>
        <p:spPr>
          <a:xfrm>
            <a:off x="842708" y="548450"/>
            <a:ext cx="10281827" cy="1280890"/>
          </a:xfrm>
        </p:spPr>
        <p:txBody>
          <a:bodyPr>
            <a:normAutofit/>
          </a:bodyPr>
          <a:lstStyle/>
          <a:p>
            <a:r>
              <a:rPr lang="en-US" dirty="0"/>
              <a:t>Web Application (Flask)</a:t>
            </a:r>
            <a:endParaRPr lang="en-CA" dirty="0"/>
          </a:p>
        </p:txBody>
      </p:sp>
      <p:sp>
        <p:nvSpPr>
          <p:cNvPr id="60" name="Rectangle 59">
            <a:extLst>
              <a:ext uri="{FF2B5EF4-FFF2-40B4-BE49-F238E27FC236}">
                <a16:creationId xmlns:a16="http://schemas.microsoft.com/office/drawing/2014/main" xmlns="" id="{433DF4D3-8A35-461A-ABE0-F56B78A137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xmlns="" id="{610DA78C-B2F1-EF8E-E9C8-078827FE3D92}"/>
              </a:ext>
            </a:extLst>
          </p:cNvPr>
          <p:cNvSpPr>
            <a:spLocks noGrp="1"/>
          </p:cNvSpPr>
          <p:nvPr>
            <p:ph idx="1"/>
          </p:nvPr>
        </p:nvSpPr>
        <p:spPr>
          <a:xfrm>
            <a:off x="842708" y="1905000"/>
            <a:ext cx="9974644" cy="3777622"/>
          </a:xfrm>
        </p:spPr>
        <p:txBody>
          <a:bodyPr>
            <a:normAutofit/>
          </a:bodyPr>
          <a:lstStyle/>
          <a:p>
            <a:r>
              <a:rPr lang="en-US" dirty="0"/>
              <a:t>- </a:t>
            </a:r>
            <a:r>
              <a:rPr lang="en-US" b="1" dirty="0"/>
              <a:t>User Input Form:</a:t>
            </a:r>
            <a:r>
              <a:rPr lang="en-US" dirty="0"/>
              <a:t> Date, Time, Station dropdown</a:t>
            </a:r>
          </a:p>
          <a:p>
            <a:r>
              <a:rPr lang="en-US" b="1" dirty="0"/>
              <a:t>Backend:</a:t>
            </a:r>
            <a:endParaRPr lang="en-US" dirty="0"/>
          </a:p>
          <a:p>
            <a:pPr lvl="1"/>
            <a:r>
              <a:rPr lang="en-US" dirty="0"/>
              <a:t>Loads ML model &amp; encoders</a:t>
            </a:r>
          </a:p>
          <a:p>
            <a:pPr lvl="1"/>
            <a:r>
              <a:rPr lang="en-US" dirty="0"/>
              <a:t>Generates hourly predictions</a:t>
            </a:r>
          </a:p>
          <a:p>
            <a:pPr lvl="1"/>
            <a:r>
              <a:rPr lang="en-US" dirty="0"/>
              <a:t>Applies rule-based overrides</a:t>
            </a:r>
          </a:p>
          <a:p>
            <a:r>
              <a:rPr lang="en-US" b="1" dirty="0"/>
              <a:t>Output on Webpage:</a:t>
            </a:r>
            <a:endParaRPr lang="en-US" dirty="0"/>
          </a:p>
          <a:p>
            <a:pPr lvl="1"/>
            <a:r>
              <a:rPr lang="en-US" dirty="0"/>
              <a:t>Map</a:t>
            </a:r>
          </a:p>
          <a:p>
            <a:pPr lvl="1"/>
            <a:r>
              <a:rPr lang="en-US" dirty="0"/>
              <a:t>Hourly Delay Chart (Color-coded)</a:t>
            </a:r>
          </a:p>
          <a:p>
            <a:pPr lvl="1"/>
            <a:r>
              <a:rPr lang="en-US" dirty="0"/>
              <a:t>Forecast Table</a:t>
            </a:r>
          </a:p>
          <a:p>
            <a:pPr marL="0" indent="0">
              <a:buNone/>
            </a:pPr>
            <a:endParaRPr lang="en-US" dirty="0"/>
          </a:p>
        </p:txBody>
      </p:sp>
      <p:sp>
        <p:nvSpPr>
          <p:cNvPr id="4" name="Content Placeholder 2">
            <a:extLst>
              <a:ext uri="{FF2B5EF4-FFF2-40B4-BE49-F238E27FC236}">
                <a16:creationId xmlns:a16="http://schemas.microsoft.com/office/drawing/2014/main" xmlns="" id="{68CD3522-93B1-5445-7DB6-1B2A74CA6B25}"/>
              </a:ext>
            </a:extLst>
          </p:cNvPr>
          <p:cNvSpPr txBox="1">
            <a:spLocks/>
          </p:cNvSpPr>
          <p:nvPr/>
        </p:nvSpPr>
        <p:spPr>
          <a:xfrm>
            <a:off x="7607715" y="1554480"/>
            <a:ext cx="4240212" cy="4876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CA" dirty="0"/>
          </a:p>
        </p:txBody>
      </p:sp>
      <p:sp>
        <p:nvSpPr>
          <p:cNvPr id="6" name="Rectangle 2">
            <a:extLst>
              <a:ext uri="{FF2B5EF4-FFF2-40B4-BE49-F238E27FC236}">
                <a16:creationId xmlns:a16="http://schemas.microsoft.com/office/drawing/2014/main" xmlns="" id="{DF6BC17B-025E-B048-14A9-3EC0D1C7DE3F}"/>
              </a:ext>
            </a:extLst>
          </p:cNvPr>
          <p:cNvSpPr>
            <a:spLocks noChangeArrowheads="1"/>
          </p:cNvSpPr>
          <p:nvPr/>
        </p:nvSpPr>
        <p:spPr bwMode="auto">
          <a:xfrm>
            <a:off x="0" y="-151320"/>
            <a:ext cx="65" cy="302639"/>
          </a:xfrm>
          <a:prstGeom prst="rect">
            <a:avLst/>
          </a:prstGeom>
          <a:solidFill>
            <a:srgbClr val="ECECE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44234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858</TotalTime>
  <Words>579</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 Unicode MS</vt:lpstr>
      <vt:lpstr>Arial</vt:lpstr>
      <vt:lpstr>Arial Unicode Bold</vt:lpstr>
      <vt:lpstr>Century Gothic</vt:lpstr>
      <vt:lpstr>Times New Roman</vt:lpstr>
      <vt:lpstr>Wingdings 3</vt:lpstr>
      <vt:lpstr>Wisp</vt:lpstr>
      <vt:lpstr>AI-Enhanced Public Transit Demand Delay Prediction in Toronto</vt:lpstr>
      <vt:lpstr>PROJECT SUMMARY </vt:lpstr>
      <vt:lpstr>TEAM MEMBERS</vt:lpstr>
      <vt:lpstr>Problem Statement and Objectives</vt:lpstr>
      <vt:lpstr>Methodology Overview</vt:lpstr>
      <vt:lpstr>High Level Task/ Gantt chart</vt:lpstr>
      <vt:lpstr>Machine Learning Model</vt:lpstr>
      <vt:lpstr>Key Features</vt:lpstr>
      <vt:lpstr>Web Application (Flask)</vt:lpstr>
      <vt:lpstr>Real-Time Logging</vt:lpstr>
      <vt:lpstr>Power BI Integration</vt:lpstr>
      <vt:lpstr>Results &amp; Accuracy</vt:lpstr>
      <vt:lpstr>ROLES &amp; RESPONSIBILITIES</vt:lpstr>
      <vt:lpstr>GENERAL BUDGET OF THE PROJECT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AI-Enhanced Public Transit Demand Prediction in Toronto</dc:title>
  <dc:creator>Asus</dc:creator>
  <cp:lastModifiedBy>Asus</cp:lastModifiedBy>
  <cp:revision>27</cp:revision>
  <dcterms:created xsi:type="dcterms:W3CDTF">2025-05-21T02:05:40Z</dcterms:created>
  <dcterms:modified xsi:type="dcterms:W3CDTF">2025-08-06T20:38:42Z</dcterms:modified>
</cp:coreProperties>
</file>