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5" roundtripDataSignature="AMtx7mjQ/h1/tsEMLdE+DkER4FoSU+03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637E9A-04B4-4D3F-B592-F5863557676C}">
  <a:tblStyle styleId="{9A637E9A-04B4-4D3F-B592-F5863557676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customschemas.google.com/relationships/presentationmetadata" Target="metadata"/><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c49d981ef_2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c49d981ef_2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cc49d981ef_2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c49d981ef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c49d981ef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cc49d981ef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8" name="Shape 18"/>
        <p:cNvGrpSpPr/>
        <p:nvPr/>
      </p:nvGrpSpPr>
      <p:grpSpPr>
        <a:xfrm>
          <a:off x="0" y="0"/>
          <a:ext cx="0" cy="0"/>
          <a:chOff x="0" y="0"/>
          <a:chExt cx="0" cy="0"/>
        </a:xfrm>
      </p:grpSpPr>
      <p:sp>
        <p:nvSpPr>
          <p:cNvPr id="19" name="Google Shape;19;p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1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9"/>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sp>
        <p:nvSpPr>
          <p:cNvPr id="25" name="Google Shape;25;p10"/>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0"/>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0"/>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9" name="Google Shape;29;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2" name="Google Shape;32;p10"/>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 name="Google Shape;36;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9" name="Shape 39"/>
        <p:cNvGrpSpPr/>
        <p:nvPr/>
      </p:nvGrpSpPr>
      <p:grpSpPr>
        <a:xfrm>
          <a:off x="0" y="0"/>
          <a:ext cx="0" cy="0"/>
          <a:chOff x="0" y="0"/>
          <a:chExt cx="0" cy="0"/>
        </a:xfrm>
      </p:grpSpPr>
      <p:sp>
        <p:nvSpPr>
          <p:cNvPr id="40" name="Google Shape;40;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2"/>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2"/>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4" name="Google Shape;44;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7" name="Google Shape;47;p1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3"/>
          <p:cNvSpPr txBox="1"/>
          <p:nvPr>
            <p:ph idx="1" type="body"/>
          </p:nvPr>
        </p:nvSpPr>
        <p:spPr>
          <a:xfrm>
            <a:off x="1097280" y="1845734"/>
            <a:ext cx="493776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13"/>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4"/>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8" name="Google Shape;58;p14"/>
          <p:cNvSpPr txBox="1"/>
          <p:nvPr>
            <p:ph idx="2" type="body"/>
          </p:nvPr>
        </p:nvSpPr>
        <p:spPr>
          <a:xfrm>
            <a:off x="1097280" y="2582335"/>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14"/>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0" name="Google Shape;60;p14"/>
          <p:cNvSpPr txBox="1"/>
          <p:nvPr>
            <p:ph idx="4" type="body"/>
          </p:nvPr>
        </p:nvSpPr>
        <p:spPr>
          <a:xfrm>
            <a:off x="6217920" y="2582334"/>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16"/>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6"/>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16"/>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16"/>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7"/>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7"/>
          <p:cNvSpPr/>
          <p:nvPr>
            <p:ph idx="2" type="pic"/>
          </p:nvPr>
        </p:nvSpPr>
        <p:spPr>
          <a:xfrm>
            <a:off x="15" y="0"/>
            <a:ext cx="12191985" cy="4915076"/>
          </a:xfrm>
          <a:prstGeom prst="rect">
            <a:avLst/>
          </a:prstGeom>
          <a:solidFill>
            <a:srgbClr val="BECAD4"/>
          </a:solid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rgbClr val="3F3F3F"/>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83" name="Google Shape;83;p17"/>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8"/>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3.jpg"/><Relationship Id="rId5" Type="http://schemas.openxmlformats.org/officeDocument/2006/relationships/image" Target="../media/image10.jpg"/><Relationship Id="rId6"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nvSpPr>
        <p:spPr>
          <a:xfrm>
            <a:off x="0" y="0"/>
            <a:ext cx="12192000" cy="986590"/>
          </a:xfrm>
          <a:prstGeom prst="rect">
            <a:avLst/>
          </a:prstGeom>
          <a:no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rgbClr val="002060"/>
              </a:buClr>
              <a:buSzPts val="4000"/>
              <a:buFont typeface="Cambria"/>
              <a:buNone/>
            </a:pPr>
            <a:r>
              <a:rPr b="1" i="0" lang="en-US" sz="4000" u="none" cap="none" strike="noStrike">
                <a:solidFill>
                  <a:srgbClr val="002060"/>
                </a:solidFill>
                <a:latin typeface="Cambria"/>
                <a:ea typeface="Cambria"/>
                <a:cs typeface="Cambria"/>
                <a:sym typeface="Cambria"/>
              </a:rPr>
              <a:t>INTELLIGENT HEALTHCARE ASSISTANCE</a:t>
            </a:r>
            <a:endParaRPr b="1" i="0" sz="4000" u="none" cap="none" strike="noStrike">
              <a:solidFill>
                <a:srgbClr val="002060"/>
              </a:solidFill>
              <a:latin typeface="Cambria"/>
              <a:ea typeface="Cambria"/>
              <a:cs typeface="Cambria"/>
              <a:sym typeface="Cambria"/>
            </a:endParaRPr>
          </a:p>
        </p:txBody>
      </p:sp>
      <p:sp>
        <p:nvSpPr>
          <p:cNvPr descr="Chatbots Are Indispensable to A Hospotality Business" id="106" name="Google Shape;106;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Chatbots Are Indispensable to A Hospotality Business" id="107" name="Google Shape;107;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Chatbots Are Indispensable to A Hospotality Business" id="108" name="Google Shape;108;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Chatbots Are Indispensable to A Hospotality Business" id="109" name="Google Shape;109;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Blockchain Applications in Healthcare" id="110" name="Google Shape;110;p1"/>
          <p:cNvPicPr preferRelativeResize="0"/>
          <p:nvPr/>
        </p:nvPicPr>
        <p:blipFill rotWithShape="1">
          <a:blip r:embed="rId3">
            <a:alphaModFix/>
          </a:blip>
          <a:srcRect b="0" l="0" r="0" t="0"/>
          <a:stretch/>
        </p:blipFill>
        <p:spPr>
          <a:xfrm>
            <a:off x="6665494" y="894263"/>
            <a:ext cx="5366084" cy="3918369"/>
          </a:xfrm>
          <a:prstGeom prst="rect">
            <a:avLst/>
          </a:prstGeom>
          <a:noFill/>
          <a:ln>
            <a:noFill/>
          </a:ln>
        </p:spPr>
      </p:pic>
      <p:sp>
        <p:nvSpPr>
          <p:cNvPr id="111" name="Google Shape;111;p1"/>
          <p:cNvSpPr txBox="1"/>
          <p:nvPr/>
        </p:nvSpPr>
        <p:spPr>
          <a:xfrm>
            <a:off x="180473" y="917912"/>
            <a:ext cx="6292516" cy="3477875"/>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 Today mobile healthcare </a:t>
            </a:r>
            <a:r>
              <a:rPr b="1" lang="en-US" sz="2000">
                <a:solidFill>
                  <a:srgbClr val="00B050"/>
                </a:solidFill>
                <a:latin typeface="Cambria"/>
                <a:ea typeface="Cambria"/>
                <a:cs typeface="Cambria"/>
                <a:sym typeface="Cambria"/>
              </a:rPr>
              <a:t>applications</a:t>
            </a:r>
            <a:r>
              <a:rPr lang="en-US" sz="2000">
                <a:solidFill>
                  <a:schemeClr val="dk1"/>
                </a:solidFill>
                <a:latin typeface="Cambria"/>
                <a:ea typeface="Cambria"/>
                <a:cs typeface="Cambria"/>
                <a:sym typeface="Cambria"/>
              </a:rPr>
              <a:t> can assess data from patient and administration, records and history for proper hospitality.</a:t>
            </a:r>
            <a:endParaRPr sz="2000">
              <a:solidFill>
                <a:schemeClr val="dk1"/>
              </a:solidFill>
              <a:latin typeface="Cambria"/>
              <a:ea typeface="Cambria"/>
              <a:cs typeface="Cambria"/>
              <a:sym typeface="Cambria"/>
            </a:endParaRPr>
          </a:p>
          <a:p>
            <a:pPr indent="0" lvl="0" marL="0" marR="0" rtl="0" algn="l">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127000" lvl="0" marL="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 They can also take charge of appointment and be alerting, specialists and their accessibility. It can take care of other back-end processes as well.</a:t>
            </a:r>
            <a:endParaRPr sz="2000">
              <a:solidFill>
                <a:schemeClr val="dk1"/>
              </a:solidFill>
              <a:latin typeface="Cambria"/>
              <a:ea typeface="Cambria"/>
              <a:cs typeface="Cambria"/>
              <a:sym typeface="Cambria"/>
            </a:endParaRPr>
          </a:p>
          <a:p>
            <a:pPr indent="0" lvl="0" marL="0" marR="0" rtl="0" algn="l">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127000" lvl="0" marL="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 Almost every sector is influenced by artificially intelligent </a:t>
            </a:r>
            <a:r>
              <a:rPr b="1" lang="en-US" sz="2000">
                <a:solidFill>
                  <a:srgbClr val="002060"/>
                </a:solidFill>
                <a:latin typeface="Cambria"/>
                <a:ea typeface="Cambria"/>
                <a:cs typeface="Cambria"/>
                <a:sym typeface="Cambria"/>
              </a:rPr>
              <a:t>chatbots</a:t>
            </a:r>
            <a:r>
              <a:rPr lang="en-US" sz="2000">
                <a:solidFill>
                  <a:schemeClr val="dk1"/>
                </a:solidFill>
                <a:latin typeface="Cambria"/>
                <a:ea typeface="Cambria"/>
                <a:cs typeface="Cambria"/>
                <a:sym typeface="Cambria"/>
              </a:rPr>
              <a:t> for providing valuable information and assistance in real time.</a:t>
            </a:r>
            <a:endParaRPr sz="2000">
              <a:solidFill>
                <a:schemeClr val="dk1"/>
              </a:solidFill>
              <a:latin typeface="Cambria"/>
              <a:ea typeface="Cambria"/>
              <a:cs typeface="Cambria"/>
              <a:sym typeface="Cambria"/>
            </a:endParaRPr>
          </a:p>
        </p:txBody>
      </p:sp>
      <p:sp>
        <p:nvSpPr>
          <p:cNvPr id="112" name="Google Shape;112;p1"/>
          <p:cNvSpPr txBox="1"/>
          <p:nvPr/>
        </p:nvSpPr>
        <p:spPr>
          <a:xfrm>
            <a:off x="192505" y="4884821"/>
            <a:ext cx="11778916" cy="1323439"/>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  Intelligent healthcare </a:t>
            </a:r>
            <a:r>
              <a:rPr b="1" lang="en-US" sz="2000">
                <a:solidFill>
                  <a:srgbClr val="002060"/>
                </a:solidFill>
                <a:latin typeface="Cambria"/>
                <a:ea typeface="Cambria"/>
                <a:cs typeface="Cambria"/>
                <a:sym typeface="Cambria"/>
              </a:rPr>
              <a:t>chatbots</a:t>
            </a:r>
            <a:r>
              <a:rPr lang="en-US" sz="2000">
                <a:solidFill>
                  <a:schemeClr val="dk1"/>
                </a:solidFill>
                <a:latin typeface="Cambria"/>
                <a:ea typeface="Cambria"/>
                <a:cs typeface="Cambria"/>
                <a:sym typeface="Cambria"/>
              </a:rPr>
              <a:t> and personal </a:t>
            </a:r>
            <a:r>
              <a:rPr b="1" lang="en-US" sz="2000">
                <a:solidFill>
                  <a:srgbClr val="002060"/>
                </a:solidFill>
                <a:latin typeface="Cambria"/>
                <a:ea typeface="Cambria"/>
                <a:cs typeface="Cambria"/>
                <a:sym typeface="Cambria"/>
              </a:rPr>
              <a:t>one to one assistance</a:t>
            </a:r>
            <a:r>
              <a:rPr b="1" lang="en-US" sz="2000">
                <a:solidFill>
                  <a:schemeClr val="dk1"/>
                </a:solidFill>
                <a:latin typeface="Cambria"/>
                <a:ea typeface="Cambria"/>
                <a:cs typeface="Cambria"/>
                <a:sym typeface="Cambria"/>
              </a:rPr>
              <a:t> </a:t>
            </a:r>
            <a:r>
              <a:rPr lang="en-US" sz="2000">
                <a:solidFill>
                  <a:schemeClr val="dk1"/>
                </a:solidFill>
                <a:latin typeface="Cambria"/>
                <a:ea typeface="Cambria"/>
                <a:cs typeface="Cambria"/>
                <a:sym typeface="Cambria"/>
              </a:rPr>
              <a:t>can be used very efficiently to provide a proper information exchange between health related data. Improving diet, lifestyle and almost every common health problems.</a:t>
            </a:r>
            <a:endParaRPr sz="2000">
              <a:solidFill>
                <a:schemeClr val="dk1"/>
              </a:solidFill>
              <a:latin typeface="Cambria"/>
              <a:ea typeface="Cambria"/>
              <a:cs typeface="Cambria"/>
              <a:sym typeface="Cambria"/>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nvSpPr>
        <p:spPr>
          <a:xfrm>
            <a:off x="1581452" y="0"/>
            <a:ext cx="8742750" cy="1299899"/>
          </a:xfrm>
          <a:prstGeom prst="rect">
            <a:avLst/>
          </a:prstGeom>
          <a:no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rgbClr val="002060"/>
              </a:buClr>
              <a:buSzPts val="4000"/>
              <a:buFont typeface="Cambria"/>
              <a:buNone/>
            </a:pPr>
            <a:r>
              <a:rPr b="1" lang="en-US" sz="4000">
                <a:solidFill>
                  <a:srgbClr val="002060"/>
                </a:solidFill>
                <a:latin typeface="Cambria"/>
                <a:ea typeface="Cambria"/>
                <a:cs typeface="Cambria"/>
                <a:sym typeface="Cambria"/>
              </a:rPr>
              <a:t>PROBLEM STATEMENT</a:t>
            </a:r>
            <a:endParaRPr b="1" sz="4000">
              <a:solidFill>
                <a:srgbClr val="002060"/>
              </a:solidFill>
              <a:latin typeface="Cambria"/>
              <a:ea typeface="Cambria"/>
              <a:cs typeface="Cambria"/>
              <a:sym typeface="Cambria"/>
            </a:endParaRPr>
          </a:p>
        </p:txBody>
      </p:sp>
      <p:sp>
        <p:nvSpPr>
          <p:cNvPr id="118" name="Google Shape;118;p2"/>
          <p:cNvSpPr txBox="1"/>
          <p:nvPr/>
        </p:nvSpPr>
        <p:spPr>
          <a:xfrm>
            <a:off x="1009913" y="681076"/>
            <a:ext cx="813393"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19" name="Google Shape;119;p2"/>
          <p:cNvGraphicFramePr/>
          <p:nvPr/>
        </p:nvGraphicFramePr>
        <p:xfrm>
          <a:off x="413701" y="1215189"/>
          <a:ext cx="3000000" cy="3000000"/>
        </p:xfrm>
        <a:graphic>
          <a:graphicData uri="http://schemas.openxmlformats.org/drawingml/2006/table">
            <a:tbl>
              <a:tblPr>
                <a:noFill/>
                <a:tableStyleId>{9A637E9A-04B4-4D3F-B592-F5863557676C}</a:tableStyleId>
              </a:tblPr>
              <a:tblGrid>
                <a:gridCol w="1547450"/>
                <a:gridCol w="9917725"/>
              </a:tblGrid>
              <a:tr h="852975">
                <a:tc>
                  <a:txBody>
                    <a:bodyPr/>
                    <a:lstStyle/>
                    <a:p>
                      <a:pPr indent="0" lvl="0" marL="0" marR="0" rtl="0" algn="l">
                        <a:spcBef>
                          <a:spcPts val="0"/>
                        </a:spcBef>
                        <a:spcAft>
                          <a:spcPts val="0"/>
                        </a:spcAft>
                        <a:buNone/>
                      </a:pPr>
                      <a:r>
                        <a:rPr b="1" lang="en-US" sz="2000" u="none" cap="none" strike="noStrike">
                          <a:solidFill>
                            <a:srgbClr val="002060"/>
                          </a:solidFill>
                          <a:latin typeface="Cambria"/>
                          <a:ea typeface="Cambria"/>
                          <a:cs typeface="Cambria"/>
                          <a:sym typeface="Cambria"/>
                        </a:rPr>
                        <a:t>Title</a:t>
                      </a:r>
                      <a:endParaRPr b="1" sz="2000" u="none" cap="none" strike="noStrike">
                        <a:solidFill>
                          <a:srgbClr val="002060"/>
                        </a:solidFill>
                        <a:latin typeface="Cambria"/>
                        <a:ea typeface="Cambria"/>
                        <a:cs typeface="Cambria"/>
                        <a:sym typeface="Cambria"/>
                      </a:endParaRPr>
                    </a:p>
                  </a:txBody>
                  <a:tcPr marT="16100" marB="16100" marR="32175" marL="3217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000" u="none" cap="none" strike="noStrike">
                          <a:latin typeface="Cambria"/>
                          <a:ea typeface="Cambria"/>
                          <a:cs typeface="Cambria"/>
                          <a:sym typeface="Cambria"/>
                        </a:rPr>
                        <a:t>A personal healthcare assistance.</a:t>
                      </a:r>
                      <a:endParaRPr b="1" sz="2000" u="none" cap="none" strike="noStrike">
                        <a:latin typeface="Cambria"/>
                        <a:ea typeface="Cambria"/>
                        <a:cs typeface="Cambria"/>
                        <a:sym typeface="Cambria"/>
                      </a:endParaRPr>
                    </a:p>
                  </a:txBody>
                  <a:tcPr marT="16100" marB="16100" marR="32175" marL="3217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solidFill>
                      <a:srgbClr val="FFFFFF"/>
                    </a:solidFill>
                  </a:tcPr>
                </a:tc>
              </a:tr>
              <a:tr h="1297200">
                <a:tc>
                  <a:txBody>
                    <a:bodyPr/>
                    <a:lstStyle/>
                    <a:p>
                      <a:pPr indent="0" lvl="0" marL="0" marR="0" rtl="0" algn="l">
                        <a:spcBef>
                          <a:spcPts val="0"/>
                        </a:spcBef>
                        <a:spcAft>
                          <a:spcPts val="0"/>
                        </a:spcAft>
                        <a:buNone/>
                      </a:pPr>
                      <a:r>
                        <a:rPr b="1" lang="en-US" sz="2000" u="none" cap="none" strike="noStrike">
                          <a:solidFill>
                            <a:srgbClr val="002060"/>
                          </a:solidFill>
                          <a:latin typeface="Cambria"/>
                          <a:ea typeface="Cambria"/>
                          <a:cs typeface="Cambria"/>
                          <a:sym typeface="Cambria"/>
                        </a:rPr>
                        <a:t>Description</a:t>
                      </a:r>
                      <a:endParaRPr b="1" sz="2000" u="none" cap="none" strike="noStrike">
                        <a:solidFill>
                          <a:srgbClr val="002060"/>
                        </a:solidFill>
                        <a:latin typeface="Cambria"/>
                        <a:ea typeface="Cambria"/>
                        <a:cs typeface="Cambria"/>
                        <a:sym typeface="Cambria"/>
                      </a:endParaRPr>
                    </a:p>
                  </a:txBody>
                  <a:tcPr marT="16100" marB="16100" marR="32175" marL="3217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000" u="none" cap="none" strike="noStrike">
                          <a:latin typeface="Cambria"/>
                          <a:ea typeface="Cambria"/>
                          <a:cs typeface="Cambria"/>
                          <a:sym typeface="Cambria"/>
                        </a:rPr>
                        <a:t>Life is a personal android healthcare application enabling one to book one-on-one consultation with doctors and connect to similar patients by using an intelligent chatbot.</a:t>
                      </a:r>
                      <a:endParaRPr b="1" sz="2000" u="none" cap="none" strike="noStrike">
                        <a:latin typeface="Cambria"/>
                        <a:ea typeface="Cambria"/>
                        <a:cs typeface="Cambria"/>
                        <a:sym typeface="Cambria"/>
                      </a:endParaRPr>
                    </a:p>
                  </a:txBody>
                  <a:tcPr marT="16100" marB="16100" marR="32175" marL="3217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solidFill>
                      <a:srgbClr val="FFFFFF"/>
                    </a:solidFill>
                  </a:tcPr>
                </a:tc>
              </a:tr>
              <a:tr h="1543675">
                <a:tc>
                  <a:txBody>
                    <a:bodyPr/>
                    <a:lstStyle/>
                    <a:p>
                      <a:pPr indent="0" lvl="0" marL="0" marR="0" rtl="0" algn="l">
                        <a:spcBef>
                          <a:spcPts val="0"/>
                        </a:spcBef>
                        <a:spcAft>
                          <a:spcPts val="0"/>
                        </a:spcAft>
                        <a:buNone/>
                      </a:pPr>
                      <a:r>
                        <a:rPr b="1" lang="en-US" sz="2000" u="none" cap="none" strike="noStrike">
                          <a:solidFill>
                            <a:srgbClr val="002060"/>
                          </a:solidFill>
                          <a:latin typeface="Cambria"/>
                          <a:ea typeface="Cambria"/>
                          <a:cs typeface="Cambria"/>
                          <a:sym typeface="Cambria"/>
                        </a:rPr>
                        <a:t>Expected Solutions</a:t>
                      </a:r>
                      <a:endParaRPr b="1" sz="2000" u="none" cap="none" strike="noStrike">
                        <a:solidFill>
                          <a:srgbClr val="002060"/>
                        </a:solidFill>
                        <a:latin typeface="Cambria"/>
                        <a:ea typeface="Cambria"/>
                        <a:cs typeface="Cambria"/>
                        <a:sym typeface="Cambria"/>
                      </a:endParaRPr>
                    </a:p>
                  </a:txBody>
                  <a:tcPr marT="16100" marB="16100" marR="32175" marL="3217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000" u="none" cap="none" strike="noStrike">
                          <a:latin typeface="Cambria"/>
                          <a:ea typeface="Cambria"/>
                          <a:cs typeface="Cambria"/>
                          <a:sym typeface="Cambria"/>
                        </a:rPr>
                        <a:t>With the advent of Life, patients are expected to do the following:</a:t>
                      </a:r>
                      <a:endParaRPr b="1" sz="2000" u="none" cap="none" strike="noStrike">
                        <a:latin typeface="Cambria"/>
                        <a:ea typeface="Cambria"/>
                        <a:cs typeface="Cambria"/>
                        <a:sym typeface="Cambria"/>
                      </a:endParaRPr>
                    </a:p>
                    <a:p>
                      <a:pPr indent="-342900" lvl="0" marL="342900" marR="0" rtl="0" algn="l">
                        <a:spcBef>
                          <a:spcPts val="0"/>
                        </a:spcBef>
                        <a:spcAft>
                          <a:spcPts val="0"/>
                        </a:spcAft>
                        <a:buClr>
                          <a:schemeClr val="dk1"/>
                        </a:buClr>
                        <a:buSzPts val="2000"/>
                        <a:buFont typeface="Arial"/>
                        <a:buChar char="•"/>
                      </a:pPr>
                      <a:r>
                        <a:rPr b="1" lang="en-US" sz="2000" u="none" cap="none" strike="noStrike">
                          <a:latin typeface="Cambria"/>
                          <a:ea typeface="Cambria"/>
                          <a:cs typeface="Cambria"/>
                          <a:sym typeface="Cambria"/>
                        </a:rPr>
                        <a:t>Book one-on-one consultation with doctors (both online and offline)</a:t>
                      </a:r>
                      <a:endParaRPr b="1" sz="2000" u="none" cap="none" strike="noStrike">
                        <a:latin typeface="Cambria"/>
                        <a:ea typeface="Cambria"/>
                        <a:cs typeface="Cambria"/>
                        <a:sym typeface="Cambria"/>
                      </a:endParaRPr>
                    </a:p>
                    <a:p>
                      <a:pPr indent="-342900" lvl="0" marL="342900" marR="0" rtl="0" algn="l">
                        <a:spcBef>
                          <a:spcPts val="0"/>
                        </a:spcBef>
                        <a:spcAft>
                          <a:spcPts val="0"/>
                        </a:spcAft>
                        <a:buClr>
                          <a:schemeClr val="dk1"/>
                        </a:buClr>
                        <a:buSzPts val="2000"/>
                        <a:buFont typeface="Arial"/>
                        <a:buChar char="•"/>
                      </a:pPr>
                      <a:r>
                        <a:rPr b="1" lang="en-US" sz="2000" u="none" cap="none" strike="noStrike">
                          <a:latin typeface="Cambria"/>
                          <a:ea typeface="Cambria"/>
                          <a:cs typeface="Cambria"/>
                          <a:sym typeface="Cambria"/>
                        </a:rPr>
                        <a:t>Check timetable, slot availability and fees of doctors in their area</a:t>
                      </a:r>
                      <a:endParaRPr b="1" sz="2000" u="none" cap="none" strike="noStrike">
                        <a:latin typeface="Cambria"/>
                        <a:ea typeface="Cambria"/>
                        <a:cs typeface="Cambria"/>
                        <a:sym typeface="Cambria"/>
                      </a:endParaRPr>
                    </a:p>
                    <a:p>
                      <a:pPr indent="-342900" lvl="0" marL="342900" marR="0" rtl="0" algn="l">
                        <a:spcBef>
                          <a:spcPts val="0"/>
                        </a:spcBef>
                        <a:spcAft>
                          <a:spcPts val="0"/>
                        </a:spcAft>
                        <a:buClr>
                          <a:schemeClr val="dk1"/>
                        </a:buClr>
                        <a:buSzPts val="2000"/>
                        <a:buFont typeface="Arial"/>
                        <a:buChar char="•"/>
                      </a:pPr>
                      <a:r>
                        <a:rPr b="1" lang="en-US" sz="2000" u="none" cap="none" strike="noStrike">
                          <a:latin typeface="Cambria"/>
                          <a:ea typeface="Cambria"/>
                          <a:cs typeface="Cambria"/>
                          <a:sym typeface="Cambria"/>
                        </a:rPr>
                        <a:t>Use the built-in chatbot for effective query searching and setting pill reminder</a:t>
                      </a:r>
                      <a:endParaRPr b="1" sz="2000" u="none" cap="none" strike="noStrike">
                        <a:latin typeface="Cambria"/>
                        <a:ea typeface="Cambria"/>
                        <a:cs typeface="Cambria"/>
                        <a:sym typeface="Cambria"/>
                      </a:endParaRPr>
                    </a:p>
                    <a:p>
                      <a:pPr indent="-342900" lvl="0" marL="342900" marR="0" rtl="0" algn="l">
                        <a:spcBef>
                          <a:spcPts val="0"/>
                        </a:spcBef>
                        <a:spcAft>
                          <a:spcPts val="0"/>
                        </a:spcAft>
                        <a:buClr>
                          <a:schemeClr val="dk1"/>
                        </a:buClr>
                        <a:buSzPts val="2000"/>
                        <a:buFont typeface="Arial"/>
                        <a:buChar char="•"/>
                      </a:pPr>
                      <a:r>
                        <a:rPr b="1" lang="en-US" sz="2000" u="none" cap="none" strike="noStrike">
                          <a:latin typeface="Cambria"/>
                          <a:ea typeface="Cambria"/>
                          <a:cs typeface="Cambria"/>
                          <a:sym typeface="Cambria"/>
                        </a:rPr>
                        <a:t>Stay updated on various health issues with up to date articles</a:t>
                      </a:r>
                      <a:endParaRPr b="1" sz="2000" u="none" cap="none" strike="noStrike">
                        <a:latin typeface="Cambria"/>
                        <a:ea typeface="Cambria"/>
                        <a:cs typeface="Cambria"/>
                        <a:sym typeface="Cambria"/>
                      </a:endParaRPr>
                    </a:p>
                  </a:txBody>
                  <a:tcPr marT="16100" marB="16100" marR="32175" marL="3217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solidFill>
                      <a:srgbClr val="FFFFFF"/>
                    </a:solidFill>
                  </a:tcPr>
                </a:tc>
              </a:tr>
              <a:tr h="1046600">
                <a:tc>
                  <a:txBody>
                    <a:bodyPr/>
                    <a:lstStyle/>
                    <a:p>
                      <a:pPr indent="0" lvl="0" marL="0" marR="0" rtl="0" algn="l">
                        <a:spcBef>
                          <a:spcPts val="0"/>
                        </a:spcBef>
                        <a:spcAft>
                          <a:spcPts val="0"/>
                        </a:spcAft>
                        <a:buNone/>
                      </a:pPr>
                      <a:r>
                        <a:rPr b="1" lang="en-US" sz="2000" u="none" cap="none" strike="noStrike">
                          <a:solidFill>
                            <a:srgbClr val="002060"/>
                          </a:solidFill>
                          <a:latin typeface="Cambria"/>
                          <a:ea typeface="Cambria"/>
                          <a:cs typeface="Cambria"/>
                          <a:sym typeface="Cambria"/>
                        </a:rPr>
                        <a:t>Technologies &amp; Tools</a:t>
                      </a:r>
                      <a:endParaRPr b="1" sz="2000" u="none" cap="none" strike="noStrike">
                        <a:solidFill>
                          <a:srgbClr val="002060"/>
                        </a:solidFill>
                        <a:latin typeface="Cambria"/>
                        <a:ea typeface="Cambria"/>
                        <a:cs typeface="Cambria"/>
                        <a:sym typeface="Cambria"/>
                      </a:endParaRPr>
                    </a:p>
                  </a:txBody>
                  <a:tcPr marT="16100" marB="16100" marR="32175" marL="3217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000" u="none" cap="none" strike="noStrike">
                          <a:latin typeface="Cambria"/>
                          <a:ea typeface="Cambria"/>
                          <a:cs typeface="Cambria"/>
                          <a:sym typeface="Cambria"/>
                        </a:rPr>
                        <a:t>Java, Android application and Artificial intelligence</a:t>
                      </a:r>
                      <a:endParaRPr b="1" sz="2000" u="none" cap="none" strike="noStrike">
                        <a:latin typeface="Cambria"/>
                        <a:ea typeface="Cambria"/>
                        <a:cs typeface="Cambria"/>
                        <a:sym typeface="Cambria"/>
                      </a:endParaRPr>
                    </a:p>
                  </a:txBody>
                  <a:tcPr marT="16100" marB="16100" marR="32175" marL="3217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nvSpPr>
        <p:spPr>
          <a:xfrm>
            <a:off x="0" y="0"/>
            <a:ext cx="12192000" cy="986590"/>
          </a:xfrm>
          <a:prstGeom prst="rect">
            <a:avLst/>
          </a:prstGeom>
          <a:no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rgbClr val="002060"/>
              </a:buClr>
              <a:buSzPts val="4000"/>
              <a:buFont typeface="Cambria"/>
              <a:buNone/>
            </a:pPr>
            <a:r>
              <a:rPr b="1" lang="en-US" sz="4000">
                <a:solidFill>
                  <a:srgbClr val="002060"/>
                </a:solidFill>
                <a:latin typeface="Cambria"/>
                <a:ea typeface="Cambria"/>
                <a:cs typeface="Cambria"/>
                <a:sym typeface="Cambria"/>
              </a:rPr>
              <a:t>CHATBOT IN HEALTHCARE</a:t>
            </a:r>
            <a:endParaRPr b="1" sz="4000">
              <a:solidFill>
                <a:srgbClr val="002060"/>
              </a:solidFill>
              <a:latin typeface="Cambria"/>
              <a:ea typeface="Cambria"/>
              <a:cs typeface="Cambria"/>
              <a:sym typeface="Cambria"/>
            </a:endParaRPr>
          </a:p>
        </p:txBody>
      </p:sp>
      <p:sp>
        <p:nvSpPr>
          <p:cNvPr id="125" name="Google Shape;125;p3"/>
          <p:cNvSpPr txBox="1"/>
          <p:nvPr/>
        </p:nvSpPr>
        <p:spPr>
          <a:xfrm>
            <a:off x="0" y="1588168"/>
            <a:ext cx="7567863" cy="4708981"/>
          </a:xfrm>
          <a:prstGeom prst="rect">
            <a:avLst/>
          </a:prstGeom>
          <a:noFill/>
          <a:ln>
            <a:noFill/>
          </a:ln>
        </p:spPr>
        <p:txBody>
          <a:bodyPr anchorCtr="0" anchor="t" bIns="45700" lIns="91425" spcFirstLastPara="1" rIns="91425" wrap="square" tIns="45700">
            <a:spAutoFit/>
          </a:bodyPr>
          <a:lstStyle/>
          <a:p>
            <a:pPr indent="-158750" lvl="0" marL="285750" marR="0" rtl="0" algn="ctr">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285750" lvl="0" marL="285750" marR="0" rtl="0" algn="ctr">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According to a 2016 report from CB Insights , about 86% of healthcare are currently using AI in some way, Developers have launched more than 33,000 facebook messenger chatbots since April 2016 . </a:t>
            </a:r>
            <a:endParaRPr sz="2000">
              <a:solidFill>
                <a:schemeClr val="dk1"/>
              </a:solidFill>
              <a:latin typeface="Cambria"/>
              <a:ea typeface="Cambria"/>
              <a:cs typeface="Cambria"/>
              <a:sym typeface="Cambria"/>
            </a:endParaRPr>
          </a:p>
          <a:p>
            <a:pPr indent="-158750" lvl="0" marL="285750" marR="0" rtl="0" algn="ctr">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285750" lvl="0" marL="285750" marR="0" rtl="0" algn="ctr">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What’s more, 80% of brands across industries will be using chatbots for customers interactions by 2021, according to research conducted by oracle.</a:t>
            </a:r>
            <a:endParaRPr sz="2000">
              <a:solidFill>
                <a:schemeClr val="dk1"/>
              </a:solidFill>
              <a:latin typeface="Cambria"/>
              <a:ea typeface="Cambria"/>
              <a:cs typeface="Cambria"/>
              <a:sym typeface="Cambria"/>
            </a:endParaRPr>
          </a:p>
          <a:p>
            <a:pPr indent="-158750" lvl="0" marL="285750" marR="0" rtl="0" algn="ctr">
              <a:spcBef>
                <a:spcPts val="0"/>
              </a:spcBef>
              <a:spcAft>
                <a:spcPts val="0"/>
              </a:spcAft>
              <a:buClr>
                <a:schemeClr val="dk1"/>
              </a:buClr>
              <a:buSzPts val="2000"/>
              <a:buFont typeface="Noto Sans Symbols"/>
              <a:buNone/>
            </a:pPr>
            <a:r>
              <a:t/>
            </a:r>
            <a:endParaRPr sz="2000">
              <a:solidFill>
                <a:srgbClr val="262626"/>
              </a:solidFill>
              <a:latin typeface="Cambria"/>
              <a:ea typeface="Cambria"/>
              <a:cs typeface="Cambria"/>
              <a:sym typeface="Cambria"/>
            </a:endParaRPr>
          </a:p>
          <a:p>
            <a:pPr indent="-285750" lvl="0" marL="285750" marR="0" rtl="0" algn="ctr">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Chatbots in the healthcare field are providing patient assistance and care. AI-powered medical assistant can book appointment , monitor a patient health status and perform other time-intensive responsibilities such as inventory , billing and claims management.</a:t>
            </a:r>
            <a:endParaRPr sz="2000">
              <a:solidFill>
                <a:srgbClr val="262626"/>
              </a:solidFill>
              <a:latin typeface="Cambria"/>
              <a:ea typeface="Cambria"/>
              <a:cs typeface="Cambria"/>
              <a:sym typeface="Cambria"/>
            </a:endParaRPr>
          </a:p>
        </p:txBody>
      </p:sp>
      <p:sp>
        <p:nvSpPr>
          <p:cNvPr descr="Chatbots Are Indispensable to A Hospotality Business" id="126" name="Google Shape;126;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Chatbots Are Indispensable to A Hospotality Business" id="127" name="Google Shape;127;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Chatbots Are Indispensable to A Hospotality Business" id="128" name="Google Shape;128;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Chatbots Are Indispensable to A Hospotality Business" id="129" name="Google Shape;129;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rtificial intelligence chatbots powered by knowledge management" id="130" name="Google Shape;130;p3"/>
          <p:cNvPicPr preferRelativeResize="0"/>
          <p:nvPr/>
        </p:nvPicPr>
        <p:blipFill rotWithShape="1">
          <a:blip r:embed="rId3">
            <a:alphaModFix/>
          </a:blip>
          <a:srcRect b="0" l="0" r="0" t="0"/>
          <a:stretch/>
        </p:blipFill>
        <p:spPr>
          <a:xfrm>
            <a:off x="216568" y="192506"/>
            <a:ext cx="2478505" cy="1455821"/>
          </a:xfrm>
          <a:prstGeom prst="rect">
            <a:avLst/>
          </a:prstGeom>
          <a:noFill/>
          <a:ln>
            <a:noFill/>
          </a:ln>
        </p:spPr>
      </p:pic>
      <p:pic>
        <p:nvPicPr>
          <p:cNvPr descr="Chatboat" id="131" name="Google Shape;131;p3"/>
          <p:cNvPicPr preferRelativeResize="0"/>
          <p:nvPr/>
        </p:nvPicPr>
        <p:blipFill rotWithShape="1">
          <a:blip r:embed="rId4">
            <a:alphaModFix/>
          </a:blip>
          <a:srcRect b="0" l="0" r="0" t="0"/>
          <a:stretch/>
        </p:blipFill>
        <p:spPr>
          <a:xfrm>
            <a:off x="7640053" y="914399"/>
            <a:ext cx="4311315" cy="50652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4"/>
          <p:cNvSpPr txBox="1"/>
          <p:nvPr/>
        </p:nvSpPr>
        <p:spPr>
          <a:xfrm>
            <a:off x="626638" y="136610"/>
            <a:ext cx="11291090" cy="877551"/>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t/>
            </a:r>
            <a:endParaRPr b="1" i="1" sz="4800">
              <a:solidFill>
                <a:schemeClr val="accent1"/>
              </a:solidFill>
              <a:latin typeface="Cambria"/>
              <a:ea typeface="Cambria"/>
              <a:cs typeface="Cambria"/>
              <a:sym typeface="Cambria"/>
            </a:endParaRPr>
          </a:p>
        </p:txBody>
      </p:sp>
      <p:sp>
        <p:nvSpPr>
          <p:cNvPr id="137" name="Google Shape;137;p4"/>
          <p:cNvSpPr txBox="1"/>
          <p:nvPr/>
        </p:nvSpPr>
        <p:spPr>
          <a:xfrm>
            <a:off x="693139" y="4044105"/>
            <a:ext cx="10786763" cy="1342542"/>
          </a:xfrm>
          <a:prstGeom prst="rect">
            <a:avLst/>
          </a:prstGeom>
          <a:noFill/>
          <a:ln>
            <a:noFill/>
          </a:ln>
        </p:spPr>
        <p:txBody>
          <a:bodyPr anchorCtr="0" anchor="t" bIns="45700" lIns="91425" spcFirstLastPara="1" rIns="91425" wrap="square" tIns="45700">
            <a:normAutofit/>
          </a:bodyPr>
          <a:lstStyle/>
          <a:p>
            <a:pPr indent="0" lvl="0" marL="0" marR="0" rtl="0" algn="just">
              <a:lnSpc>
                <a:spcPct val="120000"/>
              </a:lnSpc>
              <a:spcBef>
                <a:spcPts val="0"/>
              </a:spcBef>
              <a:spcAft>
                <a:spcPts val="0"/>
              </a:spcAft>
              <a:buClr>
                <a:schemeClr val="accent1"/>
              </a:buClr>
              <a:buSzPts val="1800"/>
              <a:buFont typeface="Calibri"/>
              <a:buNone/>
            </a:pPr>
            <a:r>
              <a:t/>
            </a:r>
            <a:endParaRPr sz="1800">
              <a:solidFill>
                <a:srgbClr val="0C0C0C"/>
              </a:solidFill>
              <a:latin typeface="Cambria"/>
              <a:ea typeface="Cambria"/>
              <a:cs typeface="Cambria"/>
              <a:sym typeface="Cambria"/>
            </a:endParaRPr>
          </a:p>
        </p:txBody>
      </p:sp>
      <p:sp>
        <p:nvSpPr>
          <p:cNvPr id="138" name="Google Shape;138;p4"/>
          <p:cNvSpPr/>
          <p:nvPr/>
        </p:nvSpPr>
        <p:spPr>
          <a:xfrm>
            <a:off x="-1" y="0"/>
            <a:ext cx="121920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002060"/>
                </a:solidFill>
                <a:latin typeface="Cambria"/>
                <a:ea typeface="Cambria"/>
                <a:cs typeface="Cambria"/>
                <a:sym typeface="Cambria"/>
              </a:rPr>
              <a:t>SOLUTION ARTITECTURE </a:t>
            </a:r>
            <a:endParaRPr sz="4000">
              <a:solidFill>
                <a:srgbClr val="002060"/>
              </a:solidFill>
              <a:latin typeface="Calibri"/>
              <a:ea typeface="Calibri"/>
              <a:cs typeface="Calibri"/>
              <a:sym typeface="Calibri"/>
            </a:endParaRPr>
          </a:p>
        </p:txBody>
      </p:sp>
      <p:sp>
        <p:nvSpPr>
          <p:cNvPr id="139" name="Google Shape;139;p4"/>
          <p:cNvSpPr/>
          <p:nvPr/>
        </p:nvSpPr>
        <p:spPr>
          <a:xfrm>
            <a:off x="4832539" y="862941"/>
            <a:ext cx="1091514" cy="457200"/>
          </a:xfrm>
          <a:prstGeom prst="rect">
            <a:avLst/>
          </a:prstGeom>
          <a:solidFill>
            <a:schemeClr val="lt1"/>
          </a:solidFill>
          <a:ln cap="flat" cmpd="sng" w="158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Cambria"/>
                <a:ea typeface="Cambria"/>
                <a:cs typeface="Cambria"/>
                <a:sym typeface="Cambria"/>
              </a:rPr>
              <a:t>START</a:t>
            </a:r>
            <a:endParaRPr b="1" sz="2400">
              <a:solidFill>
                <a:srgbClr val="000000"/>
              </a:solidFill>
              <a:latin typeface="Cambria"/>
              <a:ea typeface="Cambria"/>
              <a:cs typeface="Cambria"/>
              <a:sym typeface="Cambria"/>
            </a:endParaRPr>
          </a:p>
        </p:txBody>
      </p:sp>
      <p:sp>
        <p:nvSpPr>
          <p:cNvPr id="140" name="Google Shape;140;p4"/>
          <p:cNvSpPr/>
          <p:nvPr/>
        </p:nvSpPr>
        <p:spPr>
          <a:xfrm>
            <a:off x="2533135" y="2090357"/>
            <a:ext cx="2299404" cy="955882"/>
          </a:xfrm>
          <a:prstGeom prst="rect">
            <a:avLst/>
          </a:prstGeom>
          <a:solidFill>
            <a:srgbClr val="D8D8D8"/>
          </a:solidFill>
          <a:ln cap="flat" cmpd="sng" w="158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002060"/>
                </a:solidFill>
                <a:latin typeface="Cambria"/>
                <a:ea typeface="Cambria"/>
                <a:cs typeface="Cambria"/>
                <a:sym typeface="Cambria"/>
              </a:rPr>
              <a:t>CHATBOT</a:t>
            </a:r>
            <a:endParaRPr b="1" sz="1600">
              <a:solidFill>
                <a:srgbClr val="002060"/>
              </a:solidFill>
              <a:latin typeface="Cambria"/>
              <a:ea typeface="Cambria"/>
              <a:cs typeface="Cambria"/>
              <a:sym typeface="Cambria"/>
            </a:endParaRPr>
          </a:p>
        </p:txBody>
      </p:sp>
      <p:sp>
        <p:nvSpPr>
          <p:cNvPr id="141" name="Google Shape;141;p4"/>
          <p:cNvSpPr/>
          <p:nvPr/>
        </p:nvSpPr>
        <p:spPr>
          <a:xfrm>
            <a:off x="5924053" y="2090356"/>
            <a:ext cx="2121077" cy="877551"/>
          </a:xfrm>
          <a:prstGeom prst="rect">
            <a:avLst/>
          </a:prstGeom>
          <a:solidFill>
            <a:srgbClr val="D8D8D8"/>
          </a:solidFill>
          <a:ln cap="flat" cmpd="sng" w="158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2060"/>
                </a:solidFill>
                <a:latin typeface="Calibri"/>
                <a:ea typeface="Calibri"/>
                <a:cs typeface="Calibri"/>
                <a:sym typeface="Calibri"/>
              </a:rPr>
              <a:t>ONE TO ONE INTERACTION </a:t>
            </a:r>
            <a:endParaRPr b="1" sz="1800">
              <a:solidFill>
                <a:srgbClr val="002060"/>
              </a:solidFill>
              <a:latin typeface="Calibri"/>
              <a:ea typeface="Calibri"/>
              <a:cs typeface="Calibri"/>
              <a:sym typeface="Calibri"/>
            </a:endParaRPr>
          </a:p>
        </p:txBody>
      </p:sp>
      <p:sp>
        <p:nvSpPr>
          <p:cNvPr id="142" name="Google Shape;142;p4"/>
          <p:cNvSpPr/>
          <p:nvPr/>
        </p:nvSpPr>
        <p:spPr>
          <a:xfrm>
            <a:off x="2704937" y="3429000"/>
            <a:ext cx="1955800" cy="605328"/>
          </a:xfrm>
          <a:prstGeom prst="rect">
            <a:avLst/>
          </a:prstGeom>
          <a:solidFill>
            <a:srgbClr val="F2F2F2"/>
          </a:solidFill>
          <a:ln cap="flat" cmpd="sng" w="158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u="sng">
                <a:solidFill>
                  <a:srgbClr val="000000"/>
                </a:solidFill>
                <a:latin typeface="Cambria"/>
                <a:ea typeface="Cambria"/>
                <a:cs typeface="Cambria"/>
                <a:sym typeface="Cambria"/>
              </a:rPr>
              <a:t>ARTIFICIAL INTELLIGENCE </a:t>
            </a:r>
            <a:endParaRPr sz="1600" u="sng">
              <a:solidFill>
                <a:srgbClr val="000000"/>
              </a:solidFill>
              <a:latin typeface="Cambria"/>
              <a:ea typeface="Cambria"/>
              <a:cs typeface="Cambria"/>
              <a:sym typeface="Cambria"/>
            </a:endParaRPr>
          </a:p>
        </p:txBody>
      </p:sp>
      <p:sp>
        <p:nvSpPr>
          <p:cNvPr id="143" name="Google Shape;143;p4"/>
          <p:cNvSpPr/>
          <p:nvPr/>
        </p:nvSpPr>
        <p:spPr>
          <a:xfrm>
            <a:off x="6006691" y="3438776"/>
            <a:ext cx="1955800" cy="605328"/>
          </a:xfrm>
          <a:prstGeom prst="rect">
            <a:avLst/>
          </a:prstGeom>
          <a:solidFill>
            <a:srgbClr val="F2F2F2"/>
          </a:solidFill>
          <a:ln cap="flat" cmpd="sng" w="158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u="sng">
                <a:solidFill>
                  <a:srgbClr val="000000"/>
                </a:solidFill>
                <a:latin typeface="Cambria"/>
                <a:ea typeface="Cambria"/>
                <a:cs typeface="Cambria"/>
                <a:sym typeface="Cambria"/>
              </a:rPr>
              <a:t>LIVE CHAT AND CALLS</a:t>
            </a:r>
            <a:endParaRPr sz="1600" u="sng">
              <a:solidFill>
                <a:srgbClr val="000000"/>
              </a:solidFill>
              <a:latin typeface="Cambria"/>
              <a:ea typeface="Cambria"/>
              <a:cs typeface="Cambria"/>
              <a:sym typeface="Cambria"/>
            </a:endParaRPr>
          </a:p>
        </p:txBody>
      </p:sp>
      <p:sp>
        <p:nvSpPr>
          <p:cNvPr id="144" name="Google Shape;144;p4"/>
          <p:cNvSpPr/>
          <p:nvPr/>
        </p:nvSpPr>
        <p:spPr>
          <a:xfrm>
            <a:off x="1555235" y="4804461"/>
            <a:ext cx="1955800" cy="605328"/>
          </a:xfrm>
          <a:prstGeom prst="rect">
            <a:avLst/>
          </a:prstGeom>
          <a:solidFill>
            <a:srgbClr val="D8D8D8"/>
          </a:solidFill>
          <a:ln cap="flat" cmpd="sng" w="158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Cambria"/>
                <a:ea typeface="Cambria"/>
                <a:cs typeface="Cambria"/>
                <a:sym typeface="Cambria"/>
              </a:rPr>
              <a:t>HEALTH ADVICES</a:t>
            </a:r>
            <a:endParaRPr b="1" sz="1800">
              <a:solidFill>
                <a:srgbClr val="000000"/>
              </a:solidFill>
              <a:latin typeface="Cambria"/>
              <a:ea typeface="Cambria"/>
              <a:cs typeface="Cambria"/>
              <a:sym typeface="Cambria"/>
            </a:endParaRPr>
          </a:p>
        </p:txBody>
      </p:sp>
      <p:sp>
        <p:nvSpPr>
          <p:cNvPr id="145" name="Google Shape;145;p4"/>
          <p:cNvSpPr/>
          <p:nvPr/>
        </p:nvSpPr>
        <p:spPr>
          <a:xfrm>
            <a:off x="3968253" y="4804461"/>
            <a:ext cx="1955800" cy="605328"/>
          </a:xfrm>
          <a:prstGeom prst="rect">
            <a:avLst/>
          </a:prstGeom>
          <a:solidFill>
            <a:srgbClr val="D8D8D8"/>
          </a:solidFill>
          <a:ln cap="flat" cmpd="sng" w="158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Cambria"/>
                <a:ea typeface="Cambria"/>
                <a:cs typeface="Cambria"/>
                <a:sym typeface="Cambria"/>
              </a:rPr>
              <a:t>QUERY RESOLVES</a:t>
            </a:r>
            <a:endParaRPr b="1" sz="1800">
              <a:solidFill>
                <a:srgbClr val="000000"/>
              </a:solidFill>
              <a:latin typeface="Cambria"/>
              <a:ea typeface="Cambria"/>
              <a:cs typeface="Cambria"/>
              <a:sym typeface="Cambria"/>
            </a:endParaRPr>
          </a:p>
        </p:txBody>
      </p:sp>
      <p:sp>
        <p:nvSpPr>
          <p:cNvPr id="146" name="Google Shape;146;p4"/>
          <p:cNvSpPr/>
          <p:nvPr/>
        </p:nvSpPr>
        <p:spPr>
          <a:xfrm>
            <a:off x="7962491" y="4501797"/>
            <a:ext cx="1218579" cy="605328"/>
          </a:xfrm>
          <a:prstGeom prst="rect">
            <a:avLst/>
          </a:prstGeom>
          <a:solidFill>
            <a:srgbClr val="F2F2F2"/>
          </a:solidFill>
          <a:ln cap="flat" cmpd="sng" w="158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Cambria"/>
                <a:ea typeface="Cambria"/>
                <a:cs typeface="Cambria"/>
                <a:sym typeface="Cambria"/>
              </a:rPr>
              <a:t>Inference</a:t>
            </a:r>
            <a:endParaRPr b="1" sz="1800">
              <a:solidFill>
                <a:srgbClr val="000000"/>
              </a:solidFill>
              <a:latin typeface="Cambria"/>
              <a:ea typeface="Cambria"/>
              <a:cs typeface="Cambria"/>
              <a:sym typeface="Cambria"/>
            </a:endParaRPr>
          </a:p>
        </p:txBody>
      </p:sp>
      <p:sp>
        <p:nvSpPr>
          <p:cNvPr id="147" name="Google Shape;147;p4"/>
          <p:cNvSpPr/>
          <p:nvPr/>
        </p:nvSpPr>
        <p:spPr>
          <a:xfrm>
            <a:off x="9658865" y="4501796"/>
            <a:ext cx="1955800" cy="605329"/>
          </a:xfrm>
          <a:prstGeom prst="rect">
            <a:avLst/>
          </a:prstGeom>
          <a:solidFill>
            <a:srgbClr val="F2F2F2"/>
          </a:solidFill>
          <a:ln cap="flat" cmpd="sng" w="158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mbria"/>
                <a:ea typeface="Cambria"/>
                <a:cs typeface="Cambria"/>
                <a:sym typeface="Cambria"/>
              </a:rPr>
              <a:t>Generated Report </a:t>
            </a:r>
            <a:endParaRPr b="1" sz="1600">
              <a:solidFill>
                <a:srgbClr val="000000"/>
              </a:solidFill>
              <a:latin typeface="Cambria"/>
              <a:ea typeface="Cambria"/>
              <a:cs typeface="Cambria"/>
              <a:sym typeface="Cambria"/>
            </a:endParaRPr>
          </a:p>
          <a:p>
            <a:pPr indent="0" lvl="0" marL="0" marR="0" rtl="0" algn="ctr">
              <a:spcBef>
                <a:spcPts val="0"/>
              </a:spcBef>
              <a:spcAft>
                <a:spcPts val="0"/>
              </a:spcAft>
              <a:buNone/>
            </a:pPr>
            <a:r>
              <a:rPr b="1" lang="en-US" sz="1600">
                <a:solidFill>
                  <a:srgbClr val="000000"/>
                </a:solidFill>
                <a:latin typeface="Cambria"/>
                <a:ea typeface="Cambria"/>
                <a:cs typeface="Cambria"/>
                <a:sym typeface="Cambria"/>
              </a:rPr>
              <a:t>&amp; Alerts</a:t>
            </a:r>
            <a:endParaRPr b="1" sz="1600">
              <a:solidFill>
                <a:srgbClr val="000000"/>
              </a:solidFill>
              <a:latin typeface="Cambria"/>
              <a:ea typeface="Cambria"/>
              <a:cs typeface="Cambria"/>
              <a:sym typeface="Cambria"/>
            </a:endParaRPr>
          </a:p>
        </p:txBody>
      </p:sp>
      <p:sp>
        <p:nvSpPr>
          <p:cNvPr id="148" name="Google Shape;148;p4"/>
          <p:cNvSpPr/>
          <p:nvPr/>
        </p:nvSpPr>
        <p:spPr>
          <a:xfrm>
            <a:off x="9658865" y="2992778"/>
            <a:ext cx="1955800" cy="605328"/>
          </a:xfrm>
          <a:prstGeom prst="rect">
            <a:avLst/>
          </a:prstGeom>
          <a:solidFill>
            <a:srgbClr val="D8D8D8"/>
          </a:solidFill>
          <a:ln cap="flat" cmpd="sng" w="158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u="sng">
                <a:solidFill>
                  <a:srgbClr val="000000"/>
                </a:solidFill>
                <a:latin typeface="Cambria"/>
                <a:ea typeface="Cambria"/>
                <a:cs typeface="Cambria"/>
                <a:sym typeface="Cambria"/>
              </a:rPr>
              <a:t>Report Dispatcher</a:t>
            </a:r>
            <a:endParaRPr b="1" sz="1600" u="sng">
              <a:solidFill>
                <a:srgbClr val="000000"/>
              </a:solidFill>
              <a:latin typeface="Cambria"/>
              <a:ea typeface="Cambria"/>
              <a:cs typeface="Cambria"/>
              <a:sym typeface="Cambria"/>
            </a:endParaRPr>
          </a:p>
        </p:txBody>
      </p:sp>
      <p:pic>
        <p:nvPicPr>
          <p:cNvPr descr="Image result for wifi tranmistting gif" id="149" name="Google Shape;149;p4"/>
          <p:cNvPicPr preferRelativeResize="0"/>
          <p:nvPr/>
        </p:nvPicPr>
        <p:blipFill rotWithShape="1">
          <a:blip r:embed="rId3">
            <a:alphaModFix/>
          </a:blip>
          <a:srcRect b="0" l="0" r="0" t="0"/>
          <a:stretch/>
        </p:blipFill>
        <p:spPr>
          <a:xfrm>
            <a:off x="10240220" y="2160253"/>
            <a:ext cx="697014" cy="580845"/>
          </a:xfrm>
          <a:prstGeom prst="rect">
            <a:avLst/>
          </a:prstGeom>
          <a:noFill/>
          <a:ln>
            <a:noFill/>
          </a:ln>
        </p:spPr>
      </p:pic>
      <p:sp>
        <p:nvSpPr>
          <p:cNvPr id="150" name="Google Shape;150;p4"/>
          <p:cNvSpPr/>
          <p:nvPr/>
        </p:nvSpPr>
        <p:spPr>
          <a:xfrm>
            <a:off x="9658865" y="1212387"/>
            <a:ext cx="1955800" cy="605328"/>
          </a:xfrm>
          <a:prstGeom prst="rect">
            <a:avLst/>
          </a:prstGeom>
          <a:solidFill>
            <a:srgbClr val="A2DEF4"/>
          </a:solidFill>
          <a:ln cap="flat" cmpd="sng" w="158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Cambria"/>
                <a:ea typeface="Cambria"/>
                <a:cs typeface="Cambria"/>
                <a:sym typeface="Cambria"/>
              </a:rPr>
              <a:t>Admin Section</a:t>
            </a:r>
            <a:endParaRPr b="1" sz="1800">
              <a:solidFill>
                <a:srgbClr val="000000"/>
              </a:solidFill>
              <a:latin typeface="Cambria"/>
              <a:ea typeface="Cambria"/>
              <a:cs typeface="Cambria"/>
              <a:sym typeface="Cambria"/>
            </a:endParaRPr>
          </a:p>
        </p:txBody>
      </p:sp>
      <p:cxnSp>
        <p:nvCxnSpPr>
          <p:cNvPr id="151" name="Google Shape;151;p4"/>
          <p:cNvCxnSpPr/>
          <p:nvPr/>
        </p:nvCxnSpPr>
        <p:spPr>
          <a:xfrm>
            <a:off x="3648350" y="3089189"/>
            <a:ext cx="0" cy="339811"/>
          </a:xfrm>
          <a:prstGeom prst="straightConnector1">
            <a:avLst/>
          </a:prstGeom>
          <a:noFill/>
          <a:ln cap="flat" cmpd="sng" w="12700">
            <a:solidFill>
              <a:schemeClr val="accent1"/>
            </a:solidFill>
            <a:prstDash val="solid"/>
            <a:round/>
            <a:headEnd len="sm" w="sm" type="none"/>
            <a:tailEnd len="med" w="med" type="triangle"/>
          </a:ln>
        </p:spPr>
      </p:cxnSp>
      <p:cxnSp>
        <p:nvCxnSpPr>
          <p:cNvPr id="152" name="Google Shape;152;p4"/>
          <p:cNvCxnSpPr/>
          <p:nvPr/>
        </p:nvCxnSpPr>
        <p:spPr>
          <a:xfrm>
            <a:off x="3682837" y="4034328"/>
            <a:ext cx="0" cy="357049"/>
          </a:xfrm>
          <a:prstGeom prst="straightConnector1">
            <a:avLst/>
          </a:prstGeom>
          <a:noFill/>
          <a:ln cap="flat" cmpd="sng" w="12700">
            <a:solidFill>
              <a:schemeClr val="accent1"/>
            </a:solidFill>
            <a:prstDash val="solid"/>
            <a:round/>
            <a:headEnd len="sm" w="sm" type="none"/>
            <a:tailEnd len="med" w="med" type="triangle"/>
          </a:ln>
        </p:spPr>
      </p:cxnSp>
      <p:cxnSp>
        <p:nvCxnSpPr>
          <p:cNvPr id="153" name="Google Shape;153;p4"/>
          <p:cNvCxnSpPr/>
          <p:nvPr/>
        </p:nvCxnSpPr>
        <p:spPr>
          <a:xfrm>
            <a:off x="2520812" y="4391377"/>
            <a:ext cx="2425341" cy="0"/>
          </a:xfrm>
          <a:prstGeom prst="straightConnector1">
            <a:avLst/>
          </a:prstGeom>
          <a:noFill/>
          <a:ln cap="flat" cmpd="sng" w="12700">
            <a:solidFill>
              <a:schemeClr val="accent1"/>
            </a:solidFill>
            <a:prstDash val="solid"/>
            <a:round/>
            <a:headEnd len="med" w="med" type="triangle"/>
            <a:tailEnd len="med" w="med" type="triangle"/>
          </a:ln>
        </p:spPr>
      </p:cxnSp>
      <p:cxnSp>
        <p:nvCxnSpPr>
          <p:cNvPr id="154" name="Google Shape;154;p4"/>
          <p:cNvCxnSpPr/>
          <p:nvPr/>
        </p:nvCxnSpPr>
        <p:spPr>
          <a:xfrm>
            <a:off x="4085658" y="1644809"/>
            <a:ext cx="2425341" cy="0"/>
          </a:xfrm>
          <a:prstGeom prst="straightConnector1">
            <a:avLst/>
          </a:prstGeom>
          <a:noFill/>
          <a:ln cap="flat" cmpd="sng" w="12700">
            <a:solidFill>
              <a:schemeClr val="accent1"/>
            </a:solidFill>
            <a:prstDash val="solid"/>
            <a:round/>
            <a:headEnd len="med" w="med" type="triangle"/>
            <a:tailEnd len="med" w="med" type="triangle"/>
          </a:ln>
        </p:spPr>
      </p:cxnSp>
      <p:cxnSp>
        <p:nvCxnSpPr>
          <p:cNvPr id="155" name="Google Shape;155;p4"/>
          <p:cNvCxnSpPr/>
          <p:nvPr/>
        </p:nvCxnSpPr>
        <p:spPr>
          <a:xfrm>
            <a:off x="7962491" y="3748482"/>
            <a:ext cx="609289" cy="0"/>
          </a:xfrm>
          <a:prstGeom prst="straightConnector1">
            <a:avLst/>
          </a:prstGeom>
          <a:noFill/>
          <a:ln cap="flat" cmpd="sng" w="12700">
            <a:solidFill>
              <a:schemeClr val="accent1"/>
            </a:solidFill>
            <a:prstDash val="solid"/>
            <a:round/>
            <a:headEnd len="med" w="med" type="triangle"/>
            <a:tailEnd len="med" w="med" type="triangle"/>
          </a:ln>
        </p:spPr>
      </p:cxnSp>
      <p:cxnSp>
        <p:nvCxnSpPr>
          <p:cNvPr id="156" name="Google Shape;156;p4"/>
          <p:cNvCxnSpPr/>
          <p:nvPr/>
        </p:nvCxnSpPr>
        <p:spPr>
          <a:xfrm>
            <a:off x="2520811" y="5846011"/>
            <a:ext cx="4517409" cy="0"/>
          </a:xfrm>
          <a:prstGeom prst="straightConnector1">
            <a:avLst/>
          </a:prstGeom>
          <a:noFill/>
          <a:ln cap="flat" cmpd="sng" w="12700">
            <a:solidFill>
              <a:schemeClr val="accent1"/>
            </a:solidFill>
            <a:prstDash val="solid"/>
            <a:round/>
            <a:headEnd len="med" w="med" type="triangle"/>
            <a:tailEnd len="med" w="med" type="triangle"/>
          </a:ln>
        </p:spPr>
      </p:cxnSp>
      <p:cxnSp>
        <p:nvCxnSpPr>
          <p:cNvPr id="157" name="Google Shape;157;p4"/>
          <p:cNvCxnSpPr/>
          <p:nvPr/>
        </p:nvCxnSpPr>
        <p:spPr>
          <a:xfrm>
            <a:off x="7038220" y="2967907"/>
            <a:ext cx="0" cy="436222"/>
          </a:xfrm>
          <a:prstGeom prst="straightConnector1">
            <a:avLst/>
          </a:prstGeom>
          <a:noFill/>
          <a:ln cap="flat" cmpd="sng" w="12700">
            <a:solidFill>
              <a:schemeClr val="accent1"/>
            </a:solidFill>
            <a:prstDash val="solid"/>
            <a:round/>
            <a:headEnd len="sm" w="sm" type="none"/>
            <a:tailEnd len="med" w="med" type="triangle"/>
          </a:ln>
        </p:spPr>
      </p:cxnSp>
      <p:cxnSp>
        <p:nvCxnSpPr>
          <p:cNvPr id="158" name="Google Shape;158;p4"/>
          <p:cNvCxnSpPr/>
          <p:nvPr/>
        </p:nvCxnSpPr>
        <p:spPr>
          <a:xfrm>
            <a:off x="6510999" y="1654134"/>
            <a:ext cx="0" cy="436222"/>
          </a:xfrm>
          <a:prstGeom prst="straightConnector1">
            <a:avLst/>
          </a:prstGeom>
          <a:noFill/>
          <a:ln cap="flat" cmpd="sng" w="12700">
            <a:solidFill>
              <a:schemeClr val="accent1"/>
            </a:solidFill>
            <a:prstDash val="solid"/>
            <a:round/>
            <a:headEnd len="sm" w="sm" type="none"/>
            <a:tailEnd len="med" w="med" type="triangle"/>
          </a:ln>
        </p:spPr>
      </p:cxnSp>
      <p:cxnSp>
        <p:nvCxnSpPr>
          <p:cNvPr id="159" name="Google Shape;159;p4"/>
          <p:cNvCxnSpPr/>
          <p:nvPr/>
        </p:nvCxnSpPr>
        <p:spPr>
          <a:xfrm>
            <a:off x="4085658" y="1654134"/>
            <a:ext cx="0" cy="436222"/>
          </a:xfrm>
          <a:prstGeom prst="straightConnector1">
            <a:avLst/>
          </a:prstGeom>
          <a:noFill/>
          <a:ln cap="flat" cmpd="sng" w="12700">
            <a:solidFill>
              <a:schemeClr val="accent1"/>
            </a:solidFill>
            <a:prstDash val="solid"/>
            <a:round/>
            <a:headEnd len="sm" w="sm" type="none"/>
            <a:tailEnd len="med" w="med" type="triangle"/>
          </a:ln>
        </p:spPr>
      </p:cxnSp>
      <p:cxnSp>
        <p:nvCxnSpPr>
          <p:cNvPr id="160" name="Google Shape;160;p4"/>
          <p:cNvCxnSpPr/>
          <p:nvPr/>
        </p:nvCxnSpPr>
        <p:spPr>
          <a:xfrm>
            <a:off x="2533135" y="4391377"/>
            <a:ext cx="0" cy="436222"/>
          </a:xfrm>
          <a:prstGeom prst="straightConnector1">
            <a:avLst/>
          </a:prstGeom>
          <a:noFill/>
          <a:ln cap="flat" cmpd="sng" w="12700">
            <a:solidFill>
              <a:schemeClr val="accent1"/>
            </a:solidFill>
            <a:prstDash val="solid"/>
            <a:round/>
            <a:headEnd len="sm" w="sm" type="none"/>
            <a:tailEnd len="med" w="med" type="triangle"/>
          </a:ln>
        </p:spPr>
      </p:cxnSp>
      <p:cxnSp>
        <p:nvCxnSpPr>
          <p:cNvPr id="161" name="Google Shape;161;p4"/>
          <p:cNvCxnSpPr/>
          <p:nvPr/>
        </p:nvCxnSpPr>
        <p:spPr>
          <a:xfrm>
            <a:off x="4937179" y="4391377"/>
            <a:ext cx="0" cy="436222"/>
          </a:xfrm>
          <a:prstGeom prst="straightConnector1">
            <a:avLst/>
          </a:prstGeom>
          <a:noFill/>
          <a:ln cap="flat" cmpd="sng" w="12700">
            <a:solidFill>
              <a:schemeClr val="accent1"/>
            </a:solidFill>
            <a:prstDash val="solid"/>
            <a:round/>
            <a:headEnd len="sm" w="sm" type="none"/>
            <a:tailEnd len="med" w="med" type="triangle"/>
          </a:ln>
        </p:spPr>
      </p:cxnSp>
      <p:cxnSp>
        <p:nvCxnSpPr>
          <p:cNvPr id="162" name="Google Shape;162;p4"/>
          <p:cNvCxnSpPr/>
          <p:nvPr/>
        </p:nvCxnSpPr>
        <p:spPr>
          <a:xfrm>
            <a:off x="4937179" y="5409789"/>
            <a:ext cx="0" cy="436222"/>
          </a:xfrm>
          <a:prstGeom prst="straightConnector1">
            <a:avLst/>
          </a:prstGeom>
          <a:noFill/>
          <a:ln cap="flat" cmpd="sng" w="12700">
            <a:solidFill>
              <a:schemeClr val="accent1"/>
            </a:solidFill>
            <a:prstDash val="solid"/>
            <a:round/>
            <a:headEnd len="sm" w="sm" type="none"/>
            <a:tailEnd len="med" w="med" type="triangle"/>
          </a:ln>
        </p:spPr>
      </p:cxnSp>
      <p:cxnSp>
        <p:nvCxnSpPr>
          <p:cNvPr id="163" name="Google Shape;163;p4"/>
          <p:cNvCxnSpPr/>
          <p:nvPr/>
        </p:nvCxnSpPr>
        <p:spPr>
          <a:xfrm>
            <a:off x="2533135" y="5409789"/>
            <a:ext cx="0" cy="436222"/>
          </a:xfrm>
          <a:prstGeom prst="straightConnector1">
            <a:avLst/>
          </a:prstGeom>
          <a:noFill/>
          <a:ln cap="flat" cmpd="sng" w="12700">
            <a:solidFill>
              <a:schemeClr val="accent1"/>
            </a:solidFill>
            <a:prstDash val="solid"/>
            <a:round/>
            <a:headEnd len="sm" w="sm" type="none"/>
            <a:tailEnd len="med" w="med" type="triangle"/>
          </a:ln>
        </p:spPr>
      </p:cxnSp>
      <p:cxnSp>
        <p:nvCxnSpPr>
          <p:cNvPr id="164" name="Google Shape;164;p4"/>
          <p:cNvCxnSpPr/>
          <p:nvPr/>
        </p:nvCxnSpPr>
        <p:spPr>
          <a:xfrm rot="10800000">
            <a:off x="10588727" y="3598106"/>
            <a:ext cx="0" cy="882221"/>
          </a:xfrm>
          <a:prstGeom prst="straightConnector1">
            <a:avLst/>
          </a:prstGeom>
          <a:noFill/>
          <a:ln cap="flat" cmpd="sng" w="12700">
            <a:solidFill>
              <a:schemeClr val="accent1"/>
            </a:solidFill>
            <a:prstDash val="solid"/>
            <a:round/>
            <a:headEnd len="sm" w="sm" type="none"/>
            <a:tailEnd len="med" w="med" type="triangle"/>
          </a:ln>
        </p:spPr>
      </p:cxnSp>
      <p:cxnSp>
        <p:nvCxnSpPr>
          <p:cNvPr id="165" name="Google Shape;165;p4"/>
          <p:cNvCxnSpPr>
            <a:endCxn id="147" idx="1"/>
          </p:cNvCxnSpPr>
          <p:nvPr/>
        </p:nvCxnSpPr>
        <p:spPr>
          <a:xfrm>
            <a:off x="9180965" y="4804461"/>
            <a:ext cx="477900" cy="0"/>
          </a:xfrm>
          <a:prstGeom prst="straightConnector1">
            <a:avLst/>
          </a:prstGeom>
          <a:noFill/>
          <a:ln cap="flat" cmpd="sng" w="12700">
            <a:solidFill>
              <a:schemeClr val="accent1"/>
            </a:solidFill>
            <a:prstDash val="solid"/>
            <a:round/>
            <a:headEnd len="sm" w="sm" type="none"/>
            <a:tailEnd len="med" w="med" type="triangle"/>
          </a:ln>
        </p:spPr>
      </p:cxnSp>
      <p:cxnSp>
        <p:nvCxnSpPr>
          <p:cNvPr id="166" name="Google Shape;166;p4"/>
          <p:cNvCxnSpPr/>
          <p:nvPr/>
        </p:nvCxnSpPr>
        <p:spPr>
          <a:xfrm>
            <a:off x="8571780" y="3741440"/>
            <a:ext cx="0" cy="738886"/>
          </a:xfrm>
          <a:prstGeom prst="straightConnector1">
            <a:avLst/>
          </a:prstGeom>
          <a:noFill/>
          <a:ln cap="flat" cmpd="sng" w="12700">
            <a:solidFill>
              <a:schemeClr val="accent1"/>
            </a:solidFill>
            <a:prstDash val="solid"/>
            <a:round/>
            <a:headEnd len="sm" w="sm" type="none"/>
            <a:tailEnd len="med" w="med" type="triangle"/>
          </a:ln>
        </p:spPr>
      </p:cxnSp>
      <p:cxnSp>
        <p:nvCxnSpPr>
          <p:cNvPr id="167" name="Google Shape;167;p4"/>
          <p:cNvCxnSpPr/>
          <p:nvPr/>
        </p:nvCxnSpPr>
        <p:spPr>
          <a:xfrm>
            <a:off x="7038220" y="4804461"/>
            <a:ext cx="924271" cy="0"/>
          </a:xfrm>
          <a:prstGeom prst="straightConnector1">
            <a:avLst/>
          </a:prstGeom>
          <a:noFill/>
          <a:ln cap="flat" cmpd="sng" w="12700">
            <a:solidFill>
              <a:schemeClr val="accent1"/>
            </a:solidFill>
            <a:prstDash val="solid"/>
            <a:round/>
            <a:headEnd len="med" w="med" type="triangle"/>
            <a:tailEnd len="med" w="med" type="triangle"/>
          </a:ln>
        </p:spPr>
      </p:cxnSp>
      <p:cxnSp>
        <p:nvCxnSpPr>
          <p:cNvPr id="168" name="Google Shape;168;p4"/>
          <p:cNvCxnSpPr/>
          <p:nvPr/>
        </p:nvCxnSpPr>
        <p:spPr>
          <a:xfrm>
            <a:off x="7038220" y="4827599"/>
            <a:ext cx="0" cy="1024730"/>
          </a:xfrm>
          <a:prstGeom prst="straightConnector1">
            <a:avLst/>
          </a:prstGeom>
          <a:noFill/>
          <a:ln cap="flat" cmpd="sng" w="12700">
            <a:solidFill>
              <a:schemeClr val="accent1"/>
            </a:solidFill>
            <a:prstDash val="solid"/>
            <a:round/>
            <a:headEnd len="med" w="med" type="triangle"/>
            <a:tailEnd len="med" w="med" type="triangle"/>
          </a:ln>
        </p:spPr>
      </p:cxnSp>
      <p:cxnSp>
        <p:nvCxnSpPr>
          <p:cNvPr id="169" name="Google Shape;169;p4"/>
          <p:cNvCxnSpPr/>
          <p:nvPr/>
        </p:nvCxnSpPr>
        <p:spPr>
          <a:xfrm>
            <a:off x="5360808" y="1339420"/>
            <a:ext cx="0" cy="314714"/>
          </a:xfrm>
          <a:prstGeom prst="straightConnector1">
            <a:avLst/>
          </a:prstGeom>
          <a:noFill/>
          <a:ln cap="flat" cmpd="sng" w="12700">
            <a:solidFill>
              <a:schemeClr val="accent1"/>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5"/>
          <p:cNvSpPr txBox="1"/>
          <p:nvPr/>
        </p:nvSpPr>
        <p:spPr>
          <a:xfrm>
            <a:off x="381534" y="906880"/>
            <a:ext cx="11428932" cy="3948036"/>
          </a:xfrm>
          <a:prstGeom prst="rect">
            <a:avLst/>
          </a:prstGeom>
          <a:noFill/>
          <a:ln>
            <a:noFill/>
          </a:ln>
        </p:spPr>
        <p:txBody>
          <a:bodyPr anchorCtr="0" anchor="t" bIns="45700" lIns="91425" spcFirstLastPara="1" rIns="91425" wrap="square" tIns="45700">
            <a:normAutofit/>
          </a:bodyPr>
          <a:lstStyle/>
          <a:p>
            <a:pPr indent="0" lvl="0" marL="91440" marR="0" rtl="0" algn="ctr">
              <a:lnSpc>
                <a:spcPct val="90000"/>
              </a:lnSpc>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p:txBody>
      </p:sp>
      <p:sp>
        <p:nvSpPr>
          <p:cNvPr id="175" name="Google Shape;175;p5"/>
          <p:cNvSpPr txBox="1"/>
          <p:nvPr/>
        </p:nvSpPr>
        <p:spPr>
          <a:xfrm>
            <a:off x="115771" y="734419"/>
            <a:ext cx="11694695" cy="5940088"/>
          </a:xfrm>
          <a:prstGeom prst="rect">
            <a:avLst/>
          </a:prstGeom>
          <a:noFill/>
          <a:ln>
            <a:noFill/>
          </a:ln>
        </p:spPr>
        <p:txBody>
          <a:bodyPr anchorCtr="0" anchor="t" bIns="45700" lIns="91425" spcFirstLastPara="1" rIns="91425" wrap="square" tIns="45700">
            <a:spAutoFit/>
          </a:bodyPr>
          <a:lstStyle/>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 An android app for personal healthcare and assistance enables one to use one on one interaction with doctors and meet similar patient’s lounge. With advanced machine learning algorithms and natural language processing enabled, the chatbots provided can create maps linking symptoms and diseases. </a:t>
            </a:r>
            <a:endParaRPr sz="2000">
              <a:solidFill>
                <a:schemeClr val="dk1"/>
              </a:solidFill>
              <a:latin typeface="Cambria"/>
              <a:ea typeface="Cambria"/>
              <a:cs typeface="Cambria"/>
              <a:sym typeface="Cambria"/>
            </a:endParaRPr>
          </a:p>
          <a:p>
            <a:pPr indent="0" lvl="0" marL="0" marR="0" rtl="0" algn="just">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 </a:t>
            </a:r>
            <a:r>
              <a:rPr b="1" lang="en-US" sz="2000">
                <a:solidFill>
                  <a:srgbClr val="002060"/>
                </a:solidFill>
                <a:latin typeface="Cambria"/>
                <a:ea typeface="Cambria"/>
                <a:cs typeface="Cambria"/>
                <a:sym typeface="Cambria"/>
              </a:rPr>
              <a:t>Chatbot</a:t>
            </a:r>
            <a:r>
              <a:rPr lang="en-US" sz="2000">
                <a:solidFill>
                  <a:schemeClr val="dk1"/>
                </a:solidFill>
                <a:latin typeface="Cambria"/>
                <a:ea typeface="Cambria"/>
                <a:cs typeface="Cambria"/>
                <a:sym typeface="Cambria"/>
              </a:rPr>
              <a:t> for medical care which helps you answer some standard questions, book appointments, set pill reminder, resolve queries and help create a profile based on age, sex, and medical history. They can record the user's history and analyze symptoms based on user's inputs. They can also use image and voice processing to record and match symptoms against the database.</a:t>
            </a:r>
            <a:endParaRPr sz="2000">
              <a:solidFill>
                <a:schemeClr val="dk1"/>
              </a:solidFill>
              <a:latin typeface="Cambria"/>
              <a:ea typeface="Cambria"/>
              <a:cs typeface="Cambria"/>
              <a:sym typeface="Cambria"/>
            </a:endParaRPr>
          </a:p>
          <a:p>
            <a:pPr indent="0" lvl="0" marL="0" marR="0" rtl="0" algn="just">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 </a:t>
            </a:r>
            <a:r>
              <a:rPr b="1" lang="en-US" sz="2000">
                <a:solidFill>
                  <a:srgbClr val="002060"/>
                </a:solidFill>
                <a:latin typeface="Cambria"/>
                <a:ea typeface="Cambria"/>
                <a:cs typeface="Cambria"/>
                <a:sym typeface="Cambria"/>
              </a:rPr>
              <a:t>One on one interaction </a:t>
            </a:r>
            <a:r>
              <a:rPr lang="en-US" sz="2000">
                <a:solidFill>
                  <a:schemeClr val="dk1"/>
                </a:solidFill>
                <a:latin typeface="Cambria"/>
                <a:ea typeface="Cambria"/>
                <a:cs typeface="Cambria"/>
                <a:sym typeface="Cambria"/>
              </a:rPr>
              <a:t>with doctor where data like reports, medicine and health advice can be shared for further assistance and checkups. This app does the following -</a:t>
            </a:r>
            <a:endParaRPr sz="2000">
              <a:solidFill>
                <a:schemeClr val="dk1"/>
              </a:solidFill>
              <a:latin typeface="Cambria"/>
              <a:ea typeface="Cambria"/>
              <a:cs typeface="Cambria"/>
              <a:sym typeface="Cambria"/>
            </a:endParaRPr>
          </a:p>
          <a:p>
            <a:pPr indent="0" lvl="0" marL="0" marR="0" rtl="0" algn="just">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 Helps you ask your health care and medical questions to specialists for diagnosis, treatment and medical advice.</a:t>
            </a:r>
            <a:endParaRPr sz="2000">
              <a:solidFill>
                <a:schemeClr val="dk1"/>
              </a:solidFill>
              <a:latin typeface="Cambria"/>
              <a:ea typeface="Cambria"/>
              <a:cs typeface="Cambria"/>
              <a:sym typeface="Cambria"/>
            </a:endParaRPr>
          </a:p>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 Find doctors in your region, their offline timing location and visit fees. One-on-one consultation/ chat system. </a:t>
            </a:r>
            <a:endParaRPr sz="2000">
              <a:solidFill>
                <a:schemeClr val="dk1"/>
              </a:solidFill>
              <a:latin typeface="Cambria"/>
              <a:ea typeface="Cambria"/>
              <a:cs typeface="Cambria"/>
              <a:sym typeface="Cambria"/>
            </a:endParaRPr>
          </a:p>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 Articles about common healthcare problems and their remedies, pill reminder system so that you never miss your pill</a:t>
            </a:r>
            <a:endParaRPr sz="2000">
              <a:solidFill>
                <a:schemeClr val="dk1"/>
              </a:solidFill>
              <a:latin typeface="Cambria"/>
              <a:ea typeface="Cambria"/>
              <a:cs typeface="Cambria"/>
              <a:sym typeface="Cambria"/>
            </a:endParaRPr>
          </a:p>
          <a:p>
            <a:pPr indent="0" lvl="0" marL="0" marR="0" rtl="0" algn="just">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p:txBody>
      </p:sp>
      <p:sp>
        <p:nvSpPr>
          <p:cNvPr id="176" name="Google Shape;176;p5"/>
          <p:cNvSpPr txBox="1"/>
          <p:nvPr/>
        </p:nvSpPr>
        <p:spPr>
          <a:xfrm>
            <a:off x="0" y="0"/>
            <a:ext cx="12192000" cy="986590"/>
          </a:xfrm>
          <a:prstGeom prst="rect">
            <a:avLst/>
          </a:prstGeom>
          <a:no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rgbClr val="002060"/>
              </a:buClr>
              <a:buSzPts val="4000"/>
              <a:buFont typeface="Cambria"/>
              <a:buNone/>
            </a:pPr>
            <a:r>
              <a:rPr b="1" lang="en-US" sz="4000">
                <a:solidFill>
                  <a:srgbClr val="002060"/>
                </a:solidFill>
                <a:latin typeface="Cambria"/>
                <a:ea typeface="Cambria"/>
                <a:cs typeface="Cambria"/>
                <a:sym typeface="Cambria"/>
              </a:rPr>
              <a:t>PROPOSED SOLUTION</a:t>
            </a:r>
            <a:endParaRPr b="1" sz="4000">
              <a:solidFill>
                <a:srgbClr val="002060"/>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6"/>
          <p:cNvSpPr txBox="1"/>
          <p:nvPr/>
        </p:nvSpPr>
        <p:spPr>
          <a:xfrm>
            <a:off x="0" y="0"/>
            <a:ext cx="121920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002060"/>
                </a:solidFill>
                <a:latin typeface="Cambria"/>
                <a:ea typeface="Cambria"/>
                <a:cs typeface="Cambria"/>
                <a:sym typeface="Cambria"/>
              </a:rPr>
              <a:t>SOLUTION IMAGES</a:t>
            </a:r>
            <a:endParaRPr b="1" sz="4000">
              <a:solidFill>
                <a:srgbClr val="002060"/>
              </a:solidFill>
              <a:latin typeface="Cambria"/>
              <a:ea typeface="Cambria"/>
              <a:cs typeface="Cambria"/>
              <a:sym typeface="Cambria"/>
            </a:endParaRPr>
          </a:p>
        </p:txBody>
      </p:sp>
      <p:pic>
        <p:nvPicPr>
          <p:cNvPr descr="IMG_20210405_224843" id="182" name="Google Shape;182;p6"/>
          <p:cNvPicPr preferRelativeResize="0"/>
          <p:nvPr/>
        </p:nvPicPr>
        <p:blipFill rotWithShape="1">
          <a:blip r:embed="rId3">
            <a:alphaModFix/>
          </a:blip>
          <a:srcRect b="0" l="0" r="0" t="0"/>
          <a:stretch/>
        </p:blipFill>
        <p:spPr>
          <a:xfrm>
            <a:off x="3532505" y="890270"/>
            <a:ext cx="2668270" cy="5295900"/>
          </a:xfrm>
          <a:prstGeom prst="rect">
            <a:avLst/>
          </a:prstGeom>
          <a:noFill/>
          <a:ln>
            <a:noFill/>
          </a:ln>
        </p:spPr>
      </p:pic>
      <p:pic>
        <p:nvPicPr>
          <p:cNvPr descr="IMG_20210405_224815" id="183" name="Google Shape;183;p6"/>
          <p:cNvPicPr preferRelativeResize="0"/>
          <p:nvPr/>
        </p:nvPicPr>
        <p:blipFill rotWithShape="1">
          <a:blip r:embed="rId4">
            <a:alphaModFix/>
          </a:blip>
          <a:srcRect b="0" l="0" r="0" t="0"/>
          <a:stretch/>
        </p:blipFill>
        <p:spPr>
          <a:xfrm>
            <a:off x="497840" y="902335"/>
            <a:ext cx="2738120" cy="5337175"/>
          </a:xfrm>
          <a:prstGeom prst="rect">
            <a:avLst/>
          </a:prstGeom>
          <a:noFill/>
          <a:ln>
            <a:noFill/>
          </a:ln>
        </p:spPr>
      </p:pic>
      <p:pic>
        <p:nvPicPr>
          <p:cNvPr descr="IMG_20210405_225043" id="184" name="Google Shape;184;p6"/>
          <p:cNvPicPr preferRelativeResize="0"/>
          <p:nvPr/>
        </p:nvPicPr>
        <p:blipFill rotWithShape="1">
          <a:blip r:embed="rId5">
            <a:alphaModFix/>
          </a:blip>
          <a:srcRect b="0" l="0" r="0" t="0"/>
          <a:stretch/>
        </p:blipFill>
        <p:spPr>
          <a:xfrm>
            <a:off x="6501130" y="891540"/>
            <a:ext cx="2635885" cy="5245100"/>
          </a:xfrm>
          <a:prstGeom prst="rect">
            <a:avLst/>
          </a:prstGeom>
          <a:noFill/>
          <a:ln>
            <a:noFill/>
          </a:ln>
        </p:spPr>
      </p:pic>
      <p:pic>
        <p:nvPicPr>
          <p:cNvPr descr="IMG_20210405_232759" id="185" name="Google Shape;185;p6"/>
          <p:cNvPicPr preferRelativeResize="0"/>
          <p:nvPr/>
        </p:nvPicPr>
        <p:blipFill rotWithShape="1">
          <a:blip r:embed="rId6">
            <a:alphaModFix/>
          </a:blip>
          <a:srcRect b="0" l="0" r="0" t="0"/>
          <a:stretch/>
        </p:blipFill>
        <p:spPr>
          <a:xfrm>
            <a:off x="9350375" y="890270"/>
            <a:ext cx="2637790" cy="52082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cc49d981ef_2_6"/>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92" name="Google Shape;192;gcc49d981ef_2_6"/>
          <p:cNvPicPr preferRelativeResize="0"/>
          <p:nvPr/>
        </p:nvPicPr>
        <p:blipFill>
          <a:blip r:embed="rId3">
            <a:alphaModFix/>
          </a:blip>
          <a:stretch>
            <a:fillRect/>
          </a:stretch>
        </p:blipFill>
        <p:spPr>
          <a:xfrm>
            <a:off x="0" y="0"/>
            <a:ext cx="12192000" cy="6824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cc49d981ef_2_0"/>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99" name="Google Shape;199;gcc49d981ef_2_0"/>
          <p:cNvPicPr preferRelativeResize="0"/>
          <p:nvPr/>
        </p:nvPicPr>
        <p:blipFill rotWithShape="1">
          <a:blip r:embed="rId3">
            <a:alphaModFix/>
          </a:blip>
          <a:srcRect b="-480" l="-470" r="469" t="480"/>
          <a:stretch/>
        </p:blipFill>
        <p:spPr>
          <a:xfrm>
            <a:off x="0" y="0"/>
            <a:ext cx="12192000" cy="6924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2017-06-27T05:47:00Z</dcterms:created>
  <dc:creator>Rajesh Swain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