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2" r:id="rId5"/>
    <p:sldId id="259" r:id="rId6"/>
    <p:sldId id="260" r:id="rId7"/>
    <p:sldId id="266" r:id="rId8"/>
    <p:sldId id="267" r:id="rId9"/>
    <p:sldId id="268" r:id="rId10"/>
    <p:sldId id="269" r:id="rId11"/>
    <p:sldId id="270" r:id="rId12"/>
    <p:sldId id="263" r:id="rId13"/>
    <p:sldId id="271"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EFF3F6-9297-4F8E-BB4F-A4CB3A23DBB2}"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266547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FF3F6-9297-4F8E-BB4F-A4CB3A23DBB2}"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388111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7EFF3F6-9297-4F8E-BB4F-A4CB3A23DBB2}"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361353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7EFF3F6-9297-4F8E-BB4F-A4CB3A23DBB2}" type="datetimeFigureOut">
              <a:rPr lang="en-IN" smtClean="0"/>
              <a:t>22-10-2020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2088795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FF3F6-9297-4F8E-BB4F-A4CB3A23DBB2}"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206964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FF3F6-9297-4F8E-BB4F-A4CB3A23DBB2}"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39515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FF3F6-9297-4F8E-BB4F-A4CB3A23DBB2}"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286298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FF3F6-9297-4F8E-BB4F-A4CB3A23DBB2}"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75609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FF3F6-9297-4F8E-BB4F-A4CB3A23DBB2}"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378468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FF3F6-9297-4F8E-BB4F-A4CB3A23DBB2}" type="datetimeFigureOut">
              <a:rPr lang="en-IN" smtClean="0"/>
              <a:t>22-10-2020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144975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F3F6-9297-4F8E-BB4F-A4CB3A23DBB2}" type="datetimeFigureOut">
              <a:rPr lang="en-IN" smtClean="0"/>
              <a:t>22-10-2020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357413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FF3F6-9297-4F8E-BB4F-A4CB3A23DBB2}" type="datetimeFigureOut">
              <a:rPr lang="en-IN" smtClean="0"/>
              <a:t>22-10-2020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104700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FF3F6-9297-4F8E-BB4F-A4CB3A23DBB2}"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391341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7EFF3F6-9297-4F8E-BB4F-A4CB3A23DBB2}" type="datetimeFigureOut">
              <a:rPr lang="en-IN" smtClean="0"/>
              <a:t>22-10-2020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D86DAC1-A315-4171-A6E2-3F40964BBE5B}" type="slidenum">
              <a:rPr lang="en-IN" smtClean="0"/>
              <a:t>‹#›</a:t>
            </a:fld>
            <a:endParaRPr lang="en-IN"/>
          </a:p>
        </p:txBody>
      </p:sp>
    </p:spTree>
    <p:extLst>
      <p:ext uri="{BB962C8B-B14F-4D97-AF65-F5344CB8AC3E}">
        <p14:creationId xmlns:p14="http://schemas.microsoft.com/office/powerpoint/2010/main" val="351953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7EFF3F6-9297-4F8E-BB4F-A4CB3A23DBB2}" type="datetimeFigureOut">
              <a:rPr lang="en-IN" smtClean="0"/>
              <a:t>22-10-2020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D86DAC1-A315-4171-A6E2-3F40964BBE5B}" type="slidenum">
              <a:rPr lang="en-IN" smtClean="0"/>
              <a:t>‹#›</a:t>
            </a:fld>
            <a:endParaRPr lang="en-IN"/>
          </a:p>
        </p:txBody>
      </p:sp>
    </p:spTree>
    <p:extLst>
      <p:ext uri="{BB962C8B-B14F-4D97-AF65-F5344CB8AC3E}">
        <p14:creationId xmlns:p14="http://schemas.microsoft.com/office/powerpoint/2010/main" val="37982657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75AF-0402-4EA7-9051-73E875B35966}"/>
              </a:ext>
            </a:extLst>
          </p:cNvPr>
          <p:cNvSpPr>
            <a:spLocks noGrp="1"/>
          </p:cNvSpPr>
          <p:nvPr>
            <p:ph type="ctrTitle"/>
          </p:nvPr>
        </p:nvSpPr>
        <p:spPr>
          <a:xfrm>
            <a:off x="810000" y="1898923"/>
            <a:ext cx="10572000" cy="1319946"/>
          </a:xfrm>
        </p:spPr>
        <p:txBody>
          <a:bodyPr/>
          <a:lstStyle/>
          <a:p>
            <a:pPr algn="ctr"/>
            <a:r>
              <a:rPr lang="en-IN" dirty="0">
                <a:latin typeface="Bahnschrift" panose="020B0502040204020203" pitchFamily="34" charset="0"/>
              </a:rPr>
              <a:t>Managing Cash &amp; Investments </a:t>
            </a:r>
          </a:p>
        </p:txBody>
      </p:sp>
      <p:sp>
        <p:nvSpPr>
          <p:cNvPr id="3" name="Subtitle 2">
            <a:extLst>
              <a:ext uri="{FF2B5EF4-FFF2-40B4-BE49-F238E27FC236}">
                <a16:creationId xmlns:a16="http://schemas.microsoft.com/office/drawing/2014/main" id="{3F847808-AE40-4296-AA53-D062DC571F71}"/>
              </a:ext>
            </a:extLst>
          </p:cNvPr>
          <p:cNvSpPr>
            <a:spLocks noGrp="1"/>
          </p:cNvSpPr>
          <p:nvPr>
            <p:ph type="subTitle" idx="1"/>
          </p:nvPr>
        </p:nvSpPr>
        <p:spPr>
          <a:xfrm>
            <a:off x="810001" y="5280847"/>
            <a:ext cx="10572000" cy="1076410"/>
          </a:xfrm>
        </p:spPr>
        <p:txBody>
          <a:bodyPr>
            <a:normAutofit fontScale="77500" lnSpcReduction="20000"/>
          </a:bodyPr>
          <a:lstStyle/>
          <a:p>
            <a:pPr algn="ctr"/>
            <a:r>
              <a:rPr lang="en-IN" sz="2400" b="1" dirty="0">
                <a:latin typeface="Bahnschrift" panose="020B0502040204020203" pitchFamily="34" charset="0"/>
              </a:rPr>
              <a:t>Team Kowalski Analytics</a:t>
            </a:r>
          </a:p>
          <a:p>
            <a:pPr algn="ctr"/>
            <a:r>
              <a:rPr lang="en-IN" sz="2400" b="1" dirty="0">
                <a:latin typeface="Bahnschrift" panose="020B0502040204020203" pitchFamily="34" charset="0"/>
              </a:rPr>
              <a:t>Nawaz NM</a:t>
            </a:r>
          </a:p>
          <a:p>
            <a:pPr algn="ctr"/>
            <a:r>
              <a:rPr lang="en-IN" sz="2400" b="1" dirty="0">
                <a:latin typeface="Bahnschrift" panose="020B0502040204020203" pitchFamily="34" charset="0"/>
              </a:rPr>
              <a:t>S. Niranjan</a:t>
            </a:r>
          </a:p>
        </p:txBody>
      </p:sp>
    </p:spTree>
    <p:extLst>
      <p:ext uri="{BB962C8B-B14F-4D97-AF65-F5344CB8AC3E}">
        <p14:creationId xmlns:p14="http://schemas.microsoft.com/office/powerpoint/2010/main" val="148365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0B9279F-FE6A-4B16-8F66-CB66FA53EE44}"/>
              </a:ext>
            </a:extLst>
          </p:cNvPr>
          <p:cNvSpPr>
            <a:spLocks noGrp="1"/>
          </p:cNvSpPr>
          <p:nvPr>
            <p:ph idx="4294967295"/>
          </p:nvPr>
        </p:nvSpPr>
        <p:spPr>
          <a:xfrm>
            <a:off x="2055813" y="287383"/>
            <a:ext cx="10136187" cy="6492830"/>
          </a:xfrm>
        </p:spPr>
        <p:txBody>
          <a:bodyPr anchor="t">
            <a:normAutofit/>
          </a:bodyPr>
          <a:lstStyle/>
          <a:p>
            <a:pPr marL="0" indent="0">
              <a:buNone/>
            </a:pPr>
            <a:r>
              <a:rPr lang="en-US" b="1" dirty="0">
                <a:solidFill>
                  <a:schemeClr val="accent4">
                    <a:lumMod val="60000"/>
                    <a:lumOff val="40000"/>
                  </a:schemeClr>
                </a:solidFill>
                <a:latin typeface="Bahnschrift" panose="020B0502040204020203" pitchFamily="34" charset="0"/>
              </a:rPr>
              <a:t>INFORMATION AND ANALYTICS</a:t>
            </a:r>
            <a:endParaRPr lang="en-US" sz="1400" b="1" dirty="0">
              <a:solidFill>
                <a:schemeClr val="accent4">
                  <a:lumMod val="60000"/>
                  <a:lumOff val="40000"/>
                </a:schemeClr>
              </a:solidFill>
              <a:latin typeface="Bahnschrift" panose="020B0502040204020203" pitchFamily="34" charset="0"/>
            </a:endParaRPr>
          </a:p>
          <a:p>
            <a:pPr marL="0" indent="0">
              <a:buNone/>
            </a:pPr>
            <a:r>
              <a:rPr lang="en-US" dirty="0">
                <a:latin typeface="Bahnschrift" panose="020B0502040204020203" pitchFamily="34" charset="0"/>
              </a:rPr>
              <a:t>Refinitiv EIKON </a:t>
            </a:r>
            <a:r>
              <a:rPr lang="en-US" b="0" i="0" dirty="0">
                <a:effectLst/>
                <a:latin typeface="Bahnschrift" panose="020B0502040204020203" pitchFamily="34" charset="0"/>
              </a:rPr>
              <a:t>brings together the industry’s best data and most powerful research and analysis tools to help you pursue profitable investment management opportunities with conviction. </a:t>
            </a:r>
          </a:p>
          <a:p>
            <a:pPr marL="0" indent="0">
              <a:buNone/>
            </a:pPr>
            <a:endParaRPr lang="en-US" dirty="0">
              <a:latin typeface="Bahnschrift" panose="020B0502040204020203" pitchFamily="34" charset="0"/>
            </a:endParaRPr>
          </a:p>
          <a:p>
            <a:pPr marL="0" indent="0">
              <a:buNone/>
            </a:pPr>
            <a:r>
              <a:rPr lang="en-US" dirty="0">
                <a:latin typeface="Bahnschrift" panose="020B0502040204020203" pitchFamily="34" charset="0"/>
              </a:rPr>
              <a:t>EDGELAB is a software with m</a:t>
            </a:r>
            <a:r>
              <a:rPr lang="en-US" b="0" i="0" dirty="0">
                <a:effectLst/>
                <a:latin typeface="Bahnschrift" panose="020B0502040204020203" pitchFamily="34" charset="0"/>
              </a:rPr>
              <a:t>ulti-asset class risk analytics and portfolio construction capabilities. Improving the whole investment process - from generating tailored investment proposals and reports to on-going monitoring and automated rebalancing</a:t>
            </a:r>
          </a:p>
          <a:p>
            <a:pPr marL="0" indent="0">
              <a:buNone/>
            </a:pPr>
            <a:endParaRPr lang="en-US" dirty="0">
              <a:latin typeface="Bahnschrift" panose="020B0502040204020203" pitchFamily="34" charset="0"/>
            </a:endParaRPr>
          </a:p>
          <a:p>
            <a:pPr marL="0" indent="0">
              <a:buNone/>
            </a:pPr>
            <a:r>
              <a:rPr lang="en-US" sz="1800" b="1" dirty="0">
                <a:solidFill>
                  <a:schemeClr val="accent4">
                    <a:lumMod val="60000"/>
                    <a:lumOff val="40000"/>
                  </a:schemeClr>
                </a:solidFill>
                <a:latin typeface="Bahnschrift" panose="020B0502040204020203" pitchFamily="34" charset="0"/>
              </a:rPr>
              <a:t>PORTFOLIO MANAGEMENT</a:t>
            </a:r>
          </a:p>
          <a:p>
            <a:pPr marL="0" indent="0">
              <a:buNone/>
            </a:pPr>
            <a:r>
              <a:rPr lang="en-US" dirty="0">
                <a:latin typeface="Bahnschrift" panose="020B0502040204020203" pitchFamily="34" charset="0"/>
              </a:rPr>
              <a:t>Aladdin (Asset, Liability, Debt and Derivative Investment Network) is an electronic system by BlackRock Solutions, the risk management division of the largest investment management corporation, BlackRock, Inc.</a:t>
            </a:r>
          </a:p>
          <a:p>
            <a:pPr marL="0" indent="0">
              <a:buNone/>
            </a:pPr>
            <a:endParaRPr lang="en-US" dirty="0">
              <a:latin typeface="Bahnschrift" panose="020B0502040204020203" pitchFamily="34" charset="0"/>
            </a:endParaRPr>
          </a:p>
          <a:p>
            <a:pPr marL="0" indent="0">
              <a:buNone/>
            </a:pPr>
            <a:r>
              <a:rPr lang="en-US" dirty="0">
                <a:latin typeface="Bahnschrift" panose="020B0502040204020203" pitchFamily="34" charset="0"/>
              </a:rPr>
              <a:t>Bloomberg's Treasury and Risk Management (TRM) solutions build on the company's core strength: leveraging technology to allow customers to access, integrate, distribute and manage data and information across organizations more efficiently and effectively. </a:t>
            </a:r>
          </a:p>
          <a:p>
            <a:pPr marL="0" indent="0">
              <a:buNone/>
            </a:pPr>
            <a:endParaRPr lang="en-US" dirty="0">
              <a:latin typeface="Bahnschrift" panose="020B0502040204020203" pitchFamily="34" charset="0"/>
            </a:endParaRPr>
          </a:p>
          <a:p>
            <a:pPr marL="0" indent="0">
              <a:buNone/>
            </a:pPr>
            <a:endParaRPr lang="en-US" sz="1800" b="1" dirty="0">
              <a:latin typeface="Bahnschrift" panose="020B0502040204020203" pitchFamily="34" charset="0"/>
            </a:endParaRPr>
          </a:p>
          <a:p>
            <a:pPr marL="0" indent="0">
              <a:buNone/>
            </a:pPr>
            <a:endParaRPr lang="en-US" b="0" i="0" dirty="0">
              <a:effectLst/>
              <a:latin typeface="Bahnschrift" panose="020B0502040204020203" pitchFamily="34" charset="0"/>
            </a:endParaRPr>
          </a:p>
          <a:p>
            <a:endParaRPr lang="en-US" dirty="0">
              <a:latin typeface="Bahnschrift" panose="020B0502040204020203" pitchFamily="34" charset="0"/>
            </a:endParaRPr>
          </a:p>
        </p:txBody>
      </p:sp>
      <p:pic>
        <p:nvPicPr>
          <p:cNvPr id="10" name="Picture 9">
            <a:extLst>
              <a:ext uri="{FF2B5EF4-FFF2-40B4-BE49-F238E27FC236}">
                <a16:creationId xmlns:a16="http://schemas.microsoft.com/office/drawing/2014/main" id="{11651B61-8004-4911-BA7D-857F26A919C0}"/>
              </a:ext>
            </a:extLst>
          </p:cNvPr>
          <p:cNvPicPr>
            <a:picLocks noChangeAspect="1"/>
          </p:cNvPicPr>
          <p:nvPr/>
        </p:nvPicPr>
        <p:blipFill>
          <a:blip r:embed="rId2"/>
          <a:stretch>
            <a:fillRect/>
          </a:stretch>
        </p:blipFill>
        <p:spPr>
          <a:xfrm>
            <a:off x="72377" y="865041"/>
            <a:ext cx="1983436" cy="449309"/>
          </a:xfrm>
          <a:prstGeom prst="rect">
            <a:avLst/>
          </a:prstGeom>
        </p:spPr>
      </p:pic>
      <p:pic>
        <p:nvPicPr>
          <p:cNvPr id="11" name="Picture 10">
            <a:extLst>
              <a:ext uri="{FF2B5EF4-FFF2-40B4-BE49-F238E27FC236}">
                <a16:creationId xmlns:a16="http://schemas.microsoft.com/office/drawing/2014/main" id="{C7DDC840-B8F6-4B4F-B97E-B8D910C7814B}"/>
              </a:ext>
            </a:extLst>
          </p:cNvPr>
          <p:cNvPicPr>
            <a:picLocks noChangeAspect="1"/>
          </p:cNvPicPr>
          <p:nvPr/>
        </p:nvPicPr>
        <p:blipFill>
          <a:blip r:embed="rId3"/>
          <a:stretch>
            <a:fillRect/>
          </a:stretch>
        </p:blipFill>
        <p:spPr>
          <a:xfrm>
            <a:off x="569159" y="1742714"/>
            <a:ext cx="1350962" cy="1004023"/>
          </a:xfrm>
          <a:prstGeom prst="rect">
            <a:avLst/>
          </a:prstGeom>
        </p:spPr>
      </p:pic>
      <p:pic>
        <p:nvPicPr>
          <p:cNvPr id="16" name="Picture 15">
            <a:extLst>
              <a:ext uri="{FF2B5EF4-FFF2-40B4-BE49-F238E27FC236}">
                <a16:creationId xmlns:a16="http://schemas.microsoft.com/office/drawing/2014/main" id="{AE5CA001-CE8B-4A10-97AE-D49600DC2FA4}"/>
              </a:ext>
            </a:extLst>
          </p:cNvPr>
          <p:cNvPicPr>
            <a:picLocks noChangeAspect="1"/>
          </p:cNvPicPr>
          <p:nvPr/>
        </p:nvPicPr>
        <p:blipFill>
          <a:blip r:embed="rId4"/>
          <a:stretch>
            <a:fillRect/>
          </a:stretch>
        </p:blipFill>
        <p:spPr>
          <a:xfrm>
            <a:off x="326501" y="3678863"/>
            <a:ext cx="1598073" cy="736836"/>
          </a:xfrm>
          <a:prstGeom prst="rect">
            <a:avLst/>
          </a:prstGeom>
        </p:spPr>
      </p:pic>
      <p:pic>
        <p:nvPicPr>
          <p:cNvPr id="18" name="Picture 17">
            <a:extLst>
              <a:ext uri="{FF2B5EF4-FFF2-40B4-BE49-F238E27FC236}">
                <a16:creationId xmlns:a16="http://schemas.microsoft.com/office/drawing/2014/main" id="{B70E4455-562D-4C33-9878-7AAF7F1C41E9}"/>
              </a:ext>
            </a:extLst>
          </p:cNvPr>
          <p:cNvPicPr>
            <a:picLocks noChangeAspect="1"/>
          </p:cNvPicPr>
          <p:nvPr/>
        </p:nvPicPr>
        <p:blipFill>
          <a:blip r:embed="rId5"/>
          <a:stretch>
            <a:fillRect/>
          </a:stretch>
        </p:blipFill>
        <p:spPr>
          <a:xfrm>
            <a:off x="328727" y="4994856"/>
            <a:ext cx="1593620" cy="490862"/>
          </a:xfrm>
          <a:prstGeom prst="rect">
            <a:avLst/>
          </a:prstGeom>
        </p:spPr>
      </p:pic>
    </p:spTree>
    <p:extLst>
      <p:ext uri="{BB962C8B-B14F-4D97-AF65-F5344CB8AC3E}">
        <p14:creationId xmlns:p14="http://schemas.microsoft.com/office/powerpoint/2010/main" val="347704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863E-1387-4A27-90B5-5F5F98D6BE9A}"/>
              </a:ext>
            </a:extLst>
          </p:cNvPr>
          <p:cNvSpPr>
            <a:spLocks noGrp="1"/>
          </p:cNvSpPr>
          <p:nvPr>
            <p:ph type="title"/>
          </p:nvPr>
        </p:nvSpPr>
        <p:spPr/>
        <p:txBody>
          <a:bodyPr/>
          <a:lstStyle/>
          <a:p>
            <a:pPr algn="ctr"/>
            <a:r>
              <a:rPr lang="en-US" sz="4400" dirty="0">
                <a:latin typeface="Bahnschrift" panose="020B0502040204020203" pitchFamily="34" charset="0"/>
              </a:rPr>
              <a:t>QE. (a) Choice of investment</a:t>
            </a:r>
          </a:p>
        </p:txBody>
      </p:sp>
      <p:sp>
        <p:nvSpPr>
          <p:cNvPr id="3" name="Content Placeholder 2">
            <a:extLst>
              <a:ext uri="{FF2B5EF4-FFF2-40B4-BE49-F238E27FC236}">
                <a16:creationId xmlns:a16="http://schemas.microsoft.com/office/drawing/2014/main" id="{45707C50-2D0A-49DE-8507-1C12EEA75225}"/>
              </a:ext>
            </a:extLst>
          </p:cNvPr>
          <p:cNvSpPr>
            <a:spLocks noGrp="1"/>
          </p:cNvSpPr>
          <p:nvPr>
            <p:ph idx="1"/>
          </p:nvPr>
        </p:nvSpPr>
        <p:spPr>
          <a:xfrm>
            <a:off x="581191" y="2241456"/>
            <a:ext cx="11029615" cy="4420601"/>
          </a:xfrm>
        </p:spPr>
        <p:txBody>
          <a:bodyPr anchor="t">
            <a:normAutofit lnSpcReduction="10000"/>
          </a:bodyPr>
          <a:lstStyle/>
          <a:p>
            <a:pPr marL="0" indent="0">
              <a:buNone/>
            </a:pPr>
            <a:r>
              <a:rPr lang="en-US" dirty="0">
                <a:latin typeface="Bahnschrift" panose="020B0502040204020203" pitchFamily="34" charset="0"/>
              </a:rPr>
              <a:t>As Orion Technologies is an Indian multinational conglomerate and provides information technology and business process services,</a:t>
            </a:r>
          </a:p>
          <a:p>
            <a:pPr marL="0" indent="0">
              <a:buNone/>
            </a:pPr>
            <a:r>
              <a:rPr lang="en-US" dirty="0">
                <a:latin typeface="Bahnschrift" panose="020B0502040204020203" pitchFamily="34" charset="0"/>
              </a:rPr>
              <a:t>Investing in Venture Capital, Intellectual Properties and Private Equity might be very useful as it can potentially benefit the company in terms of bringing new technologies and also diversifying its own products.</a:t>
            </a:r>
          </a:p>
          <a:p>
            <a:r>
              <a:rPr lang="en-US" b="1" dirty="0">
                <a:latin typeface="Bahnschrift" panose="020B0502040204020203" pitchFamily="34" charset="0"/>
              </a:rPr>
              <a:t>Venture Capital: </a:t>
            </a:r>
            <a:br>
              <a:rPr lang="en-US" dirty="0">
                <a:latin typeface="Bahnschrift" panose="020B0502040204020203" pitchFamily="34" charset="0"/>
              </a:rPr>
            </a:br>
            <a:r>
              <a:rPr lang="en-US" dirty="0">
                <a:latin typeface="Bahnschrift" panose="020B0502040204020203" pitchFamily="34" charset="0"/>
              </a:rPr>
              <a:t>An alternative investment to regular ones is venture capital (VC), or pledging an investment to a smaller company that has long-term potential in exchange for equity.  Selling the company’s share or acquiring the company for our own needs may prove very useful.</a:t>
            </a:r>
          </a:p>
          <a:p>
            <a:r>
              <a:rPr lang="en-US" b="1" dirty="0">
                <a:latin typeface="Bahnschrift" panose="020B0502040204020203" pitchFamily="34" charset="0"/>
              </a:rPr>
              <a:t>Intellectual Property:  </a:t>
            </a:r>
            <a:br>
              <a:rPr lang="en-US" dirty="0">
                <a:latin typeface="Bahnschrift" panose="020B0502040204020203" pitchFamily="34" charset="0"/>
              </a:rPr>
            </a:br>
            <a:r>
              <a:rPr lang="en-US" dirty="0">
                <a:latin typeface="Bahnschrift" panose="020B0502040204020203" pitchFamily="34" charset="0"/>
              </a:rPr>
              <a:t>Intellectual property is a unique alternative investment because its value can increase indefinitely.</a:t>
            </a:r>
          </a:p>
          <a:p>
            <a:r>
              <a:rPr lang="en-US" b="1" dirty="0">
                <a:latin typeface="Bahnschrift" panose="020B0502040204020203" pitchFamily="34" charset="0"/>
              </a:rPr>
              <a:t>Private Equity: </a:t>
            </a:r>
            <a:br>
              <a:rPr lang="en-US" dirty="0">
                <a:latin typeface="Bahnschrift" panose="020B0502040204020203" pitchFamily="34" charset="0"/>
              </a:rPr>
            </a:br>
            <a:r>
              <a:rPr lang="en-US" dirty="0">
                <a:latin typeface="Bahnschrift" panose="020B0502040204020203" pitchFamily="34" charset="0"/>
              </a:rPr>
              <a:t>The purpose of private equity is to invest growth capital into new businesses and help them restructure to accelerate growth, the business is restructured to maximize profitability, and then put on the market to be sold.</a:t>
            </a:r>
          </a:p>
          <a:p>
            <a:pPr marL="0" indent="0">
              <a:buNone/>
            </a:pPr>
            <a:endParaRPr lang="en-US" dirty="0">
              <a:latin typeface="Bahnschrift" panose="020B0502040204020203" pitchFamily="34" charset="0"/>
            </a:endParaRPr>
          </a:p>
        </p:txBody>
      </p:sp>
    </p:spTree>
    <p:extLst>
      <p:ext uri="{BB962C8B-B14F-4D97-AF65-F5344CB8AC3E}">
        <p14:creationId xmlns:p14="http://schemas.microsoft.com/office/powerpoint/2010/main" val="95525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F0EF-7539-4B9E-96DD-74B156E55EE2}"/>
              </a:ext>
            </a:extLst>
          </p:cNvPr>
          <p:cNvSpPr>
            <a:spLocks noGrp="1"/>
          </p:cNvSpPr>
          <p:nvPr>
            <p:ph type="title"/>
          </p:nvPr>
        </p:nvSpPr>
        <p:spPr/>
        <p:txBody>
          <a:bodyPr/>
          <a:lstStyle/>
          <a:p>
            <a:pPr algn="ctr"/>
            <a:r>
              <a:rPr lang="en-US" sz="4400" dirty="0">
                <a:latin typeface="Bahnschrift" panose="020B0502040204020203" pitchFamily="34" charset="0"/>
              </a:rPr>
              <a:t>QE. (b) Policy Parameters</a:t>
            </a:r>
          </a:p>
        </p:txBody>
      </p:sp>
      <p:sp>
        <p:nvSpPr>
          <p:cNvPr id="3" name="Content Placeholder 2">
            <a:extLst>
              <a:ext uri="{FF2B5EF4-FFF2-40B4-BE49-F238E27FC236}">
                <a16:creationId xmlns:a16="http://schemas.microsoft.com/office/drawing/2014/main" id="{168C018A-D8AE-404A-A942-38E747037C8E}"/>
              </a:ext>
            </a:extLst>
          </p:cNvPr>
          <p:cNvSpPr>
            <a:spLocks noGrp="1"/>
          </p:cNvSpPr>
          <p:nvPr>
            <p:ph idx="1"/>
          </p:nvPr>
        </p:nvSpPr>
        <p:spPr>
          <a:xfrm>
            <a:off x="581191" y="2345959"/>
            <a:ext cx="11029615" cy="4307390"/>
          </a:xfrm>
        </p:spPr>
        <p:txBody>
          <a:bodyPr anchor="t">
            <a:normAutofit/>
          </a:bodyPr>
          <a:lstStyle/>
          <a:p>
            <a:r>
              <a:rPr lang="en-US" dirty="0">
                <a:latin typeface="Bahnschrift" panose="020B0502040204020203" pitchFamily="34" charset="0"/>
              </a:rPr>
              <a:t>The minimum allocation for Liquid Funds can be reduced from 20% to 15% and the differential can be invested into the given Commercial Papers (all having a credit rating of A1+ in the short term) have historical returns in the shorter tenors to be greater (except Godrej CP) than that offered by the Liquid Funds. The liquidity requirements will still be met based on CP maturity and in doing so, our returns can be improved upon. </a:t>
            </a:r>
          </a:p>
          <a:p>
            <a:r>
              <a:rPr lang="en-US" dirty="0">
                <a:latin typeface="Bahnschrift" panose="020B0502040204020203" pitchFamily="34" charset="0"/>
              </a:rPr>
              <a:t>The minimum allocation for ETFs &amp; Large Cap MFs can be reduced from 10% to 7.5% each, the reasoning behind it is that while their historical annualized rates of return are great, the present day volatility causes the risk to increase considerably, especially for shorter durations of time. </a:t>
            </a:r>
            <a:br>
              <a:rPr lang="en-US" dirty="0">
                <a:latin typeface="Bahnschrift" panose="020B0502040204020203" pitchFamily="34" charset="0"/>
              </a:rPr>
            </a:br>
            <a:r>
              <a:rPr lang="en-US" dirty="0">
                <a:latin typeface="Bahnschrift" panose="020B0502040204020203" pitchFamily="34" charset="0"/>
              </a:rPr>
              <a:t>The freed up funds can either be allocated to long term bonds or invested in carefully selected undervalued equities for a longer duration, for the shorter tenors, the freed up funds could be invested into Credit Risk MFs who have shown to have a considerably lower variance based on the past 5 year historical data. </a:t>
            </a:r>
          </a:p>
        </p:txBody>
      </p:sp>
    </p:spTree>
    <p:extLst>
      <p:ext uri="{BB962C8B-B14F-4D97-AF65-F5344CB8AC3E}">
        <p14:creationId xmlns:p14="http://schemas.microsoft.com/office/powerpoint/2010/main" val="323530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F0EF-7539-4B9E-96DD-74B156E55EE2}"/>
              </a:ext>
            </a:extLst>
          </p:cNvPr>
          <p:cNvSpPr>
            <a:spLocks noGrp="1"/>
          </p:cNvSpPr>
          <p:nvPr>
            <p:ph type="title"/>
          </p:nvPr>
        </p:nvSpPr>
        <p:spPr/>
        <p:txBody>
          <a:bodyPr/>
          <a:lstStyle/>
          <a:p>
            <a:pPr algn="ctr"/>
            <a:r>
              <a:rPr lang="en-US" sz="4400" dirty="0">
                <a:latin typeface="Bahnschrift" panose="020B0502040204020203" pitchFamily="34" charset="0"/>
              </a:rPr>
              <a:t>QE. (c) Strategy for investment</a:t>
            </a:r>
          </a:p>
        </p:txBody>
      </p:sp>
      <p:sp>
        <p:nvSpPr>
          <p:cNvPr id="3" name="Content Placeholder 2">
            <a:extLst>
              <a:ext uri="{FF2B5EF4-FFF2-40B4-BE49-F238E27FC236}">
                <a16:creationId xmlns:a16="http://schemas.microsoft.com/office/drawing/2014/main" id="{168C018A-D8AE-404A-A942-38E747037C8E}"/>
              </a:ext>
            </a:extLst>
          </p:cNvPr>
          <p:cNvSpPr>
            <a:spLocks noGrp="1"/>
          </p:cNvSpPr>
          <p:nvPr>
            <p:ph idx="1"/>
          </p:nvPr>
        </p:nvSpPr>
        <p:spPr>
          <a:xfrm>
            <a:off x="581192" y="2180496"/>
            <a:ext cx="11029615" cy="4307390"/>
          </a:xfrm>
        </p:spPr>
        <p:txBody>
          <a:bodyPr anchor="t">
            <a:normAutofit/>
          </a:bodyPr>
          <a:lstStyle/>
          <a:p>
            <a:r>
              <a:rPr lang="en-US" dirty="0">
                <a:latin typeface="Bahnschrift" panose="020B0502040204020203" pitchFamily="34" charset="0"/>
              </a:rPr>
              <a:t>Alternative Investments should be looked into as they are on the rise</a:t>
            </a:r>
          </a:p>
          <a:p>
            <a:r>
              <a:rPr lang="en-US" dirty="0">
                <a:latin typeface="Bahnschrift" panose="020B0502040204020203" pitchFamily="34" charset="0"/>
              </a:rPr>
              <a:t>Diversified portfolios with the right spread of alternative asset classes and fixed income assets will be better equipped to weather sudden economic risks.</a:t>
            </a:r>
          </a:p>
          <a:p>
            <a:r>
              <a:rPr lang="en-US" dirty="0">
                <a:latin typeface="Bahnschrift" panose="020B0502040204020203" pitchFamily="34" charset="0"/>
              </a:rPr>
              <a:t>To ensure balanced exposure and better yields, firms are opting for emerging market bonds from Asia, Latin America, Eastern Europe, and Africa.</a:t>
            </a:r>
          </a:p>
          <a:p>
            <a:r>
              <a:rPr lang="en-US" dirty="0">
                <a:latin typeface="Bahnschrift" panose="020B0502040204020203" pitchFamily="34" charset="0"/>
              </a:rPr>
              <a:t>Fixed income asset classes that are subject to floating rates and offer a degree of diversification that cannot be achieved through conventional mix of bonds and equities should be preferred.</a:t>
            </a:r>
          </a:p>
          <a:p>
            <a:r>
              <a:rPr lang="en-US" dirty="0">
                <a:latin typeface="Bahnschrift" panose="020B0502040204020203" pitchFamily="34" charset="0"/>
              </a:rPr>
              <a:t>Smart beta exchange-traded funds (ETFs) that focus on reducing beta while driving alpha for risk averse investments should be looked into.</a:t>
            </a:r>
          </a:p>
          <a:p>
            <a:r>
              <a:rPr lang="en-US" dirty="0">
                <a:latin typeface="Bahnschrift" panose="020B0502040204020203" pitchFamily="34" charset="0"/>
              </a:rPr>
              <a:t>Socially responsible investments that generate social and environmental impact through investments should be looked into as a manner of investment and CSR.</a:t>
            </a:r>
          </a:p>
        </p:txBody>
      </p:sp>
    </p:spTree>
    <p:extLst>
      <p:ext uri="{BB962C8B-B14F-4D97-AF65-F5344CB8AC3E}">
        <p14:creationId xmlns:p14="http://schemas.microsoft.com/office/powerpoint/2010/main" val="119950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28BE9-55D2-4ECB-9826-28A91566229B}"/>
              </a:ext>
            </a:extLst>
          </p:cNvPr>
          <p:cNvSpPr txBox="1"/>
          <p:nvPr/>
        </p:nvSpPr>
        <p:spPr>
          <a:xfrm>
            <a:off x="3317966" y="2875002"/>
            <a:ext cx="5556068" cy="1107996"/>
          </a:xfrm>
          <a:prstGeom prst="rect">
            <a:avLst/>
          </a:prstGeom>
          <a:noFill/>
        </p:spPr>
        <p:txBody>
          <a:bodyPr wrap="square" rtlCol="0">
            <a:spAutoFit/>
          </a:bodyPr>
          <a:lstStyle/>
          <a:p>
            <a:pPr algn="ctr"/>
            <a:r>
              <a:rPr lang="en-IN" sz="6600" b="1" dirty="0">
                <a:latin typeface="Bahnschrift" panose="020B0502040204020203" pitchFamily="34" charset="0"/>
              </a:rPr>
              <a:t>Thank You</a:t>
            </a:r>
          </a:p>
        </p:txBody>
      </p:sp>
    </p:spTree>
    <p:extLst>
      <p:ext uri="{BB962C8B-B14F-4D97-AF65-F5344CB8AC3E}">
        <p14:creationId xmlns:p14="http://schemas.microsoft.com/office/powerpoint/2010/main" val="94267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2C13-6779-497F-8D3F-B9C6A0561862}"/>
              </a:ext>
            </a:extLst>
          </p:cNvPr>
          <p:cNvSpPr>
            <a:spLocks noGrp="1"/>
          </p:cNvSpPr>
          <p:nvPr>
            <p:ph type="title"/>
          </p:nvPr>
        </p:nvSpPr>
        <p:spPr/>
        <p:txBody>
          <a:bodyPr/>
          <a:lstStyle/>
          <a:p>
            <a:pPr algn="ctr"/>
            <a:r>
              <a:rPr lang="en-IN" sz="4400" dirty="0">
                <a:latin typeface="Bahnschrift" panose="020B0502040204020203" pitchFamily="34" charset="0"/>
              </a:rPr>
              <a:t>Index</a:t>
            </a:r>
          </a:p>
        </p:txBody>
      </p:sp>
      <p:sp>
        <p:nvSpPr>
          <p:cNvPr id="3" name="Content Placeholder 2">
            <a:extLst>
              <a:ext uri="{FF2B5EF4-FFF2-40B4-BE49-F238E27FC236}">
                <a16:creationId xmlns:a16="http://schemas.microsoft.com/office/drawing/2014/main" id="{9CDBD820-8F71-4531-A2D9-A547B1B29A5D}"/>
              </a:ext>
            </a:extLst>
          </p:cNvPr>
          <p:cNvSpPr>
            <a:spLocks noGrp="1"/>
          </p:cNvSpPr>
          <p:nvPr>
            <p:ph idx="1"/>
          </p:nvPr>
        </p:nvSpPr>
        <p:spPr>
          <a:xfrm>
            <a:off x="801288" y="1733642"/>
            <a:ext cx="10554574" cy="5139916"/>
          </a:xfrm>
        </p:spPr>
        <p:txBody>
          <a:bodyPr>
            <a:normAutofit/>
          </a:bodyPr>
          <a:lstStyle/>
          <a:p>
            <a:r>
              <a:rPr lang="en-IN" sz="2400" dirty="0">
                <a:latin typeface="Bahnschrift" panose="020B0502040204020203" pitchFamily="34" charset="0"/>
              </a:rPr>
              <a:t>QA</a:t>
            </a:r>
          </a:p>
          <a:p>
            <a:r>
              <a:rPr lang="en-IN" sz="2400" dirty="0">
                <a:latin typeface="Bahnschrift" panose="020B0502040204020203" pitchFamily="34" charset="0"/>
              </a:rPr>
              <a:t>QC</a:t>
            </a:r>
          </a:p>
          <a:p>
            <a:r>
              <a:rPr lang="en-IN" sz="2400" dirty="0">
                <a:latin typeface="Bahnschrift" panose="020B0502040204020203" pitchFamily="34" charset="0"/>
              </a:rPr>
              <a:t>QD</a:t>
            </a:r>
          </a:p>
          <a:p>
            <a:r>
              <a:rPr lang="en-IN" sz="2400" dirty="0">
                <a:latin typeface="Bahnschrift" panose="020B0502040204020203" pitchFamily="34" charset="0"/>
              </a:rPr>
              <a:t>QE</a:t>
            </a:r>
          </a:p>
          <a:p>
            <a:endParaRPr lang="en-IN" sz="2400" dirty="0">
              <a:latin typeface="Bahnschrift" panose="020B0502040204020203" pitchFamily="34" charset="0"/>
            </a:endParaRPr>
          </a:p>
        </p:txBody>
      </p:sp>
    </p:spTree>
    <p:extLst>
      <p:ext uri="{BB962C8B-B14F-4D97-AF65-F5344CB8AC3E}">
        <p14:creationId xmlns:p14="http://schemas.microsoft.com/office/powerpoint/2010/main" val="160023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6071-1488-48F2-B6FC-C96BEFA1684F}"/>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FC039B93-DEF7-4632-A58A-E95150ABFC3F}"/>
              </a:ext>
            </a:extLst>
          </p:cNvPr>
          <p:cNvSpPr>
            <a:spLocks noGrp="1"/>
          </p:cNvSpPr>
          <p:nvPr>
            <p:ph idx="1"/>
          </p:nvPr>
        </p:nvSpPr>
        <p:spPr>
          <a:xfrm>
            <a:off x="818711" y="2151017"/>
            <a:ext cx="10754979" cy="4371703"/>
          </a:xfrm>
        </p:spPr>
        <p:txBody>
          <a:bodyPr/>
          <a:lstStyle/>
          <a:p>
            <a:r>
              <a:rPr lang="en-IN" dirty="0">
                <a:latin typeface="Bahnschrift" panose="020B0502040204020203" pitchFamily="34" charset="0"/>
              </a:rPr>
              <a:t>87.5% of funds are required within a period of 1 year implying liquidity requirements are extremely high.</a:t>
            </a:r>
          </a:p>
          <a:p>
            <a:r>
              <a:rPr lang="en-IN" dirty="0">
                <a:latin typeface="Bahnschrift" panose="020B0502040204020203" pitchFamily="34" charset="0"/>
              </a:rPr>
              <a:t>Liquid MFs, Credit Risk MFs, &amp; Overnight MFs constitute 56% of total allocations.</a:t>
            </a:r>
          </a:p>
          <a:p>
            <a:r>
              <a:rPr lang="en-US" dirty="0">
                <a:latin typeface="Bahnschrift" panose="020B0502040204020203" pitchFamily="34" charset="0"/>
              </a:rPr>
              <a:t>Custom-tailored performance benchmarks that reflect the strategy and methodology of the individual investment manager can separate the results of investment style/methodology from those of investment decision-making.</a:t>
            </a:r>
          </a:p>
          <a:p>
            <a:r>
              <a:rPr lang="en-US" dirty="0">
                <a:latin typeface="Bahnschrift" panose="020B0502040204020203" pitchFamily="34" charset="0"/>
              </a:rPr>
              <a:t>Artificial Intelligence has already creeped into the Investment Management ecosystem as hence one must adopt practices to stay competitive</a:t>
            </a:r>
          </a:p>
          <a:p>
            <a:r>
              <a:rPr lang="en-US" dirty="0">
                <a:latin typeface="Bahnschrift" panose="020B0502040204020203" pitchFamily="34" charset="0"/>
              </a:rPr>
              <a:t>Alternative investments such as Venture Capitalism, Private equity and intellectual property should be looked into as they are on the rise</a:t>
            </a:r>
            <a:endParaRPr lang="en-IN" dirty="0">
              <a:latin typeface="Bahnschrift" panose="020B0502040204020203" pitchFamily="34" charset="0"/>
            </a:endParaRPr>
          </a:p>
        </p:txBody>
      </p:sp>
    </p:spTree>
    <p:extLst>
      <p:ext uri="{BB962C8B-B14F-4D97-AF65-F5344CB8AC3E}">
        <p14:creationId xmlns:p14="http://schemas.microsoft.com/office/powerpoint/2010/main" val="34111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552F-D67D-4EA7-9927-8D0FDF756324}"/>
              </a:ext>
            </a:extLst>
          </p:cNvPr>
          <p:cNvSpPr>
            <a:spLocks noGrp="1"/>
          </p:cNvSpPr>
          <p:nvPr>
            <p:ph type="title"/>
          </p:nvPr>
        </p:nvSpPr>
        <p:spPr/>
        <p:txBody>
          <a:bodyPr/>
          <a:lstStyle/>
          <a:p>
            <a:pPr algn="ctr"/>
            <a:r>
              <a:rPr lang="en-IN" sz="4400" dirty="0">
                <a:latin typeface="Bahnschrift" panose="020B0502040204020203" pitchFamily="34" charset="0"/>
              </a:rPr>
              <a:t>QA. Portfolio Allocation </a:t>
            </a:r>
          </a:p>
        </p:txBody>
      </p:sp>
      <p:sp>
        <p:nvSpPr>
          <p:cNvPr id="3" name="Content Placeholder 2">
            <a:extLst>
              <a:ext uri="{FF2B5EF4-FFF2-40B4-BE49-F238E27FC236}">
                <a16:creationId xmlns:a16="http://schemas.microsoft.com/office/drawing/2014/main" id="{2D0A07EB-C425-4BFF-B171-45D898D14743}"/>
              </a:ext>
            </a:extLst>
          </p:cNvPr>
          <p:cNvSpPr>
            <a:spLocks noGrp="1"/>
          </p:cNvSpPr>
          <p:nvPr>
            <p:ph idx="1"/>
          </p:nvPr>
        </p:nvSpPr>
        <p:spPr>
          <a:xfrm>
            <a:off x="810000" y="2081349"/>
            <a:ext cx="10554574" cy="3855828"/>
          </a:xfrm>
        </p:spPr>
        <p:txBody>
          <a:bodyPr/>
          <a:lstStyle/>
          <a:p>
            <a:r>
              <a:rPr lang="en-IN" dirty="0">
                <a:latin typeface="Bahnschrift" panose="020B0502040204020203" pitchFamily="34" charset="0"/>
              </a:rPr>
              <a:t>Asset Allocation decision was based on the Markowitz Model for Multiple Assets, which provides a framework for Portfolio construction allowing for maximizing potential returns while minimizing risk.</a:t>
            </a:r>
          </a:p>
          <a:p>
            <a:r>
              <a:rPr lang="en-IN" dirty="0">
                <a:latin typeface="Bahnschrift" panose="020B0502040204020203" pitchFamily="34" charset="0"/>
              </a:rPr>
              <a:t>The objective was to maximize Sharpe Ratio while adhering to Investment Policy Limits.</a:t>
            </a:r>
          </a:p>
          <a:p>
            <a:r>
              <a:rPr lang="en-IN" dirty="0">
                <a:latin typeface="Bahnschrift" panose="020B0502040204020203" pitchFamily="34" charset="0"/>
              </a:rPr>
              <a:t>Funds to required within 3 Months = Rs. 1,250 Cr. (62.5% of total funds)</a:t>
            </a:r>
          </a:p>
          <a:p>
            <a:r>
              <a:rPr lang="en-IN" dirty="0">
                <a:latin typeface="Bahnschrift" panose="020B0502040204020203" pitchFamily="34" charset="0"/>
              </a:rPr>
              <a:t>Funds Required within 1 Year = Rs. 1,750 Cr. (87.5% of total funds)</a:t>
            </a:r>
          </a:p>
          <a:p>
            <a:r>
              <a:rPr lang="en-IN" dirty="0">
                <a:latin typeface="Bahnschrift" panose="020B0502040204020203" pitchFamily="34" charset="0"/>
              </a:rPr>
              <a:t>Funds Required after 1 Year = Rs. 250 Cr. (12.5% of total funds)</a:t>
            </a:r>
          </a:p>
        </p:txBody>
      </p:sp>
    </p:spTree>
    <p:extLst>
      <p:ext uri="{BB962C8B-B14F-4D97-AF65-F5344CB8AC3E}">
        <p14:creationId xmlns:p14="http://schemas.microsoft.com/office/powerpoint/2010/main" val="301855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DF2439-2D7C-4589-A35A-A312EB3929E9}"/>
              </a:ext>
            </a:extLst>
          </p:cNvPr>
          <p:cNvSpPr txBox="1"/>
          <p:nvPr/>
        </p:nvSpPr>
        <p:spPr>
          <a:xfrm>
            <a:off x="1777349" y="233004"/>
            <a:ext cx="8151590" cy="400110"/>
          </a:xfrm>
          <a:prstGeom prst="rect">
            <a:avLst/>
          </a:prstGeom>
          <a:noFill/>
        </p:spPr>
        <p:txBody>
          <a:bodyPr wrap="none" rtlCol="0">
            <a:spAutoFit/>
          </a:bodyPr>
          <a:lstStyle/>
          <a:p>
            <a:r>
              <a:rPr lang="en-IN" sz="2000" b="1" dirty="0">
                <a:latin typeface="Bahnschrift" panose="020B0502040204020203" pitchFamily="34" charset="0"/>
              </a:rPr>
              <a:t>Asset Allocation Breakdown (in Cr.) based on Investment Time Frame</a:t>
            </a:r>
          </a:p>
        </p:txBody>
      </p:sp>
      <p:pic>
        <p:nvPicPr>
          <p:cNvPr id="11" name="Picture 10">
            <a:extLst>
              <a:ext uri="{FF2B5EF4-FFF2-40B4-BE49-F238E27FC236}">
                <a16:creationId xmlns:a16="http://schemas.microsoft.com/office/drawing/2014/main" id="{549BA419-C244-4074-8A0C-732F558FB15F}"/>
              </a:ext>
            </a:extLst>
          </p:cNvPr>
          <p:cNvPicPr>
            <a:picLocks noChangeAspect="1"/>
          </p:cNvPicPr>
          <p:nvPr/>
        </p:nvPicPr>
        <p:blipFill>
          <a:blip r:embed="rId2"/>
          <a:stretch>
            <a:fillRect/>
          </a:stretch>
        </p:blipFill>
        <p:spPr>
          <a:xfrm>
            <a:off x="47896" y="791392"/>
            <a:ext cx="12096207" cy="5656216"/>
          </a:xfrm>
          <a:prstGeom prst="rect">
            <a:avLst/>
          </a:prstGeom>
        </p:spPr>
      </p:pic>
    </p:spTree>
    <p:extLst>
      <p:ext uri="{BB962C8B-B14F-4D97-AF65-F5344CB8AC3E}">
        <p14:creationId xmlns:p14="http://schemas.microsoft.com/office/powerpoint/2010/main" val="63496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AD4DD8-D717-474F-B65B-63A8479D4631}"/>
              </a:ext>
            </a:extLst>
          </p:cNvPr>
          <p:cNvPicPr>
            <a:picLocks noChangeAspect="1"/>
          </p:cNvPicPr>
          <p:nvPr/>
        </p:nvPicPr>
        <p:blipFill>
          <a:blip r:embed="rId2"/>
          <a:stretch>
            <a:fillRect/>
          </a:stretch>
        </p:blipFill>
        <p:spPr>
          <a:xfrm>
            <a:off x="0" y="1123406"/>
            <a:ext cx="12192000" cy="5734594"/>
          </a:xfrm>
          <a:prstGeom prst="rect">
            <a:avLst/>
          </a:prstGeom>
        </p:spPr>
      </p:pic>
      <p:sp>
        <p:nvSpPr>
          <p:cNvPr id="5" name="TextBox 4">
            <a:extLst>
              <a:ext uri="{FF2B5EF4-FFF2-40B4-BE49-F238E27FC236}">
                <a16:creationId xmlns:a16="http://schemas.microsoft.com/office/drawing/2014/main" id="{C66045E5-2AB3-47A8-9518-DE971CD44675}"/>
              </a:ext>
            </a:extLst>
          </p:cNvPr>
          <p:cNvSpPr txBox="1"/>
          <p:nvPr/>
        </p:nvSpPr>
        <p:spPr>
          <a:xfrm>
            <a:off x="3635230" y="322217"/>
            <a:ext cx="5835252" cy="400110"/>
          </a:xfrm>
          <a:prstGeom prst="rect">
            <a:avLst/>
          </a:prstGeom>
          <a:noFill/>
        </p:spPr>
        <p:txBody>
          <a:bodyPr wrap="none" rtlCol="0">
            <a:spAutoFit/>
          </a:bodyPr>
          <a:lstStyle/>
          <a:p>
            <a:r>
              <a:rPr lang="en-IN" sz="2000" b="1" dirty="0">
                <a:latin typeface="Bahnschrift" panose="020B0502040204020203" pitchFamily="34" charset="0"/>
              </a:rPr>
              <a:t>Total Allocation (in Cr.) in various Asset Classes </a:t>
            </a:r>
          </a:p>
        </p:txBody>
      </p:sp>
    </p:spTree>
    <p:extLst>
      <p:ext uri="{BB962C8B-B14F-4D97-AF65-F5344CB8AC3E}">
        <p14:creationId xmlns:p14="http://schemas.microsoft.com/office/powerpoint/2010/main" val="368216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2C10FBA-4745-4BD3-AB60-1B1D967867D1}"/>
              </a:ext>
            </a:extLst>
          </p:cNvPr>
          <p:cNvSpPr>
            <a:spLocks noGrp="1"/>
          </p:cNvSpPr>
          <p:nvPr>
            <p:ph type="title"/>
          </p:nvPr>
        </p:nvSpPr>
        <p:spPr/>
        <p:txBody>
          <a:bodyPr>
            <a:normAutofit/>
          </a:bodyPr>
          <a:lstStyle/>
          <a:p>
            <a:pPr algn="ctr"/>
            <a:r>
              <a:rPr lang="en-US" sz="4400" dirty="0">
                <a:latin typeface="Bahnschrift" panose="020B0502040204020203" pitchFamily="34" charset="0"/>
              </a:rPr>
              <a:t>QC. (b) Benchmarking Methodology</a:t>
            </a:r>
          </a:p>
        </p:txBody>
      </p:sp>
      <p:sp>
        <p:nvSpPr>
          <p:cNvPr id="10" name="Content Placeholder 9">
            <a:extLst>
              <a:ext uri="{FF2B5EF4-FFF2-40B4-BE49-F238E27FC236}">
                <a16:creationId xmlns:a16="http://schemas.microsoft.com/office/drawing/2014/main" id="{784FE8AC-3744-4B65-8AB9-1FC16058F87B}"/>
              </a:ext>
            </a:extLst>
          </p:cNvPr>
          <p:cNvSpPr>
            <a:spLocks noGrp="1"/>
          </p:cNvSpPr>
          <p:nvPr>
            <p:ph idx="1"/>
          </p:nvPr>
        </p:nvSpPr>
        <p:spPr>
          <a:xfrm>
            <a:off x="581192" y="2265111"/>
            <a:ext cx="11029616" cy="4134573"/>
          </a:xfrm>
        </p:spPr>
        <p:txBody>
          <a:bodyPr anchor="t">
            <a:noAutofit/>
          </a:bodyPr>
          <a:lstStyle/>
          <a:p>
            <a:pPr marL="0" indent="0" algn="ctr" rtl="0">
              <a:spcBef>
                <a:spcPts val="0"/>
              </a:spcBef>
              <a:spcAft>
                <a:spcPts val="0"/>
              </a:spcAft>
              <a:buNone/>
            </a:pPr>
            <a:r>
              <a:rPr lang="en-US" sz="2400" b="1" i="0" u="none" strike="noStrike" dirty="0">
                <a:solidFill>
                  <a:schemeClr val="accent4">
                    <a:lumMod val="60000"/>
                    <a:lumOff val="40000"/>
                  </a:schemeClr>
                </a:solidFill>
                <a:effectLst/>
                <a:latin typeface="Bahnschrift" panose="020B0502040204020203" pitchFamily="34" charset="0"/>
              </a:rPr>
              <a:t>Primary Aim</a:t>
            </a:r>
          </a:p>
          <a:p>
            <a:pPr marL="0" indent="0" rtl="0">
              <a:spcBef>
                <a:spcPts val="0"/>
              </a:spcBef>
              <a:spcAft>
                <a:spcPts val="0"/>
              </a:spcAft>
              <a:buNone/>
            </a:pPr>
            <a:br>
              <a:rPr lang="en-US" sz="2000" b="0" dirty="0">
                <a:solidFill>
                  <a:schemeClr val="accent2">
                    <a:lumMod val="40000"/>
                    <a:lumOff val="60000"/>
                  </a:schemeClr>
                </a:solidFill>
                <a:effectLst/>
                <a:latin typeface="Bahnschrift" panose="020B0502040204020203" pitchFamily="34" charset="0"/>
              </a:rPr>
            </a:br>
            <a:r>
              <a:rPr lang="en-US" sz="2000" b="1" i="0" u="none" strike="noStrike" dirty="0">
                <a:solidFill>
                  <a:schemeClr val="accent2">
                    <a:lumMod val="40000"/>
                    <a:lumOff val="60000"/>
                  </a:schemeClr>
                </a:solidFill>
                <a:effectLst/>
                <a:latin typeface="Bahnschrift" panose="020B0502040204020203" pitchFamily="34" charset="0"/>
              </a:rPr>
              <a:t>Custom-tailored performance benchmarks that reflect the strategy and methodology of the individual investment manager</a:t>
            </a:r>
          </a:p>
          <a:p>
            <a:pPr marL="0" indent="0" rtl="0">
              <a:spcBef>
                <a:spcPts val="0"/>
              </a:spcBef>
              <a:spcAft>
                <a:spcPts val="0"/>
              </a:spcAft>
              <a:buNone/>
            </a:pPr>
            <a:endParaRPr lang="en-US" b="0" dirty="0">
              <a:effectLst/>
              <a:latin typeface="Bahnschrift" panose="020B0502040204020203" pitchFamily="34" charset="0"/>
            </a:endParaRPr>
          </a:p>
          <a:p>
            <a:pPr marL="0" indent="0" rtl="0">
              <a:spcBef>
                <a:spcPts val="0"/>
              </a:spcBef>
              <a:spcAft>
                <a:spcPts val="0"/>
              </a:spcAft>
              <a:buNone/>
            </a:pPr>
            <a:endParaRPr lang="en-US" b="0" dirty="0">
              <a:effectLst/>
              <a:latin typeface="Bahnschrift" panose="020B0502040204020203" pitchFamily="34" charset="0"/>
            </a:endParaRPr>
          </a:p>
          <a:p>
            <a:pPr fontAlgn="base">
              <a:spcBef>
                <a:spcPts val="0"/>
              </a:spcBef>
            </a:pPr>
            <a:r>
              <a:rPr lang="en-US" b="0" i="0" u="none" strike="noStrike" dirty="0">
                <a:effectLst/>
                <a:latin typeface="Bahnschrift" panose="020B0502040204020203" pitchFamily="34" charset="0"/>
              </a:rPr>
              <a:t>Can separate the results of investment style/methodology from those of investment decision-making. </a:t>
            </a:r>
          </a:p>
          <a:p>
            <a:pPr fontAlgn="base">
              <a:spcBef>
                <a:spcPts val="0"/>
              </a:spcBef>
            </a:pPr>
            <a:r>
              <a:rPr lang="en-US" b="0" i="0" u="none" strike="noStrike" dirty="0">
                <a:effectLst/>
                <a:latin typeface="Bahnschrift" panose="020B0502040204020203" pitchFamily="34" charset="0"/>
              </a:rPr>
              <a:t>Combined with performance attribution analysis it can help examine effects of market timing and sector, industry and security selection on the portfolio.</a:t>
            </a:r>
          </a:p>
          <a:p>
            <a:pPr fontAlgn="base">
              <a:spcBef>
                <a:spcPts val="0"/>
              </a:spcBef>
            </a:pPr>
            <a:r>
              <a:rPr lang="en-US" b="0" i="0" u="none" strike="noStrike" dirty="0">
                <a:effectLst/>
                <a:latin typeface="Bahnschrift" panose="020B0502040204020203" pitchFamily="34" charset="0"/>
              </a:rPr>
              <a:t>Basic benchmark portfolio - compare the investment portfolio to a portfolio consisting of the benchmarks of the funds and schemes that one invests in.</a:t>
            </a:r>
          </a:p>
          <a:p>
            <a:pPr marL="0" indent="0">
              <a:buNone/>
            </a:pPr>
            <a:br>
              <a:rPr lang="en-US" b="0" dirty="0">
                <a:effectLst/>
                <a:latin typeface="Bahnschrift" panose="020B0502040204020203" pitchFamily="34" charset="0"/>
              </a:rPr>
            </a:br>
            <a:endParaRPr lang="en-US" dirty="0">
              <a:latin typeface="Bahnschrift" panose="020B0502040204020203" pitchFamily="34" charset="0"/>
            </a:endParaRPr>
          </a:p>
        </p:txBody>
      </p:sp>
    </p:spTree>
    <p:extLst>
      <p:ext uri="{BB962C8B-B14F-4D97-AF65-F5344CB8AC3E}">
        <p14:creationId xmlns:p14="http://schemas.microsoft.com/office/powerpoint/2010/main" val="2580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3F22-DDBD-49F6-A300-A8D5223B37D8}"/>
              </a:ext>
            </a:extLst>
          </p:cNvPr>
          <p:cNvSpPr>
            <a:spLocks noGrp="1"/>
          </p:cNvSpPr>
          <p:nvPr>
            <p:ph type="title"/>
          </p:nvPr>
        </p:nvSpPr>
        <p:spPr/>
        <p:txBody>
          <a:bodyPr>
            <a:normAutofit/>
          </a:bodyPr>
          <a:lstStyle/>
          <a:p>
            <a:pPr algn="ctr"/>
            <a:r>
              <a:rPr lang="en-US" sz="4400" dirty="0">
                <a:latin typeface="Bahnschrift" panose="020B0502040204020203" pitchFamily="34" charset="0"/>
              </a:rPr>
              <a:t>QC. (b) Benchmarking Methodology</a:t>
            </a:r>
          </a:p>
        </p:txBody>
      </p:sp>
      <p:sp>
        <p:nvSpPr>
          <p:cNvPr id="3" name="Content Placeholder 2">
            <a:extLst>
              <a:ext uri="{FF2B5EF4-FFF2-40B4-BE49-F238E27FC236}">
                <a16:creationId xmlns:a16="http://schemas.microsoft.com/office/drawing/2014/main" id="{73B25F04-60AD-46EF-8CD7-5ABCE78B5EAE}"/>
              </a:ext>
            </a:extLst>
          </p:cNvPr>
          <p:cNvSpPr>
            <a:spLocks noGrp="1"/>
          </p:cNvSpPr>
          <p:nvPr>
            <p:ph idx="1"/>
          </p:nvPr>
        </p:nvSpPr>
        <p:spPr>
          <a:xfrm>
            <a:off x="581192" y="2325189"/>
            <a:ext cx="11088294" cy="4085623"/>
          </a:xfrm>
        </p:spPr>
        <p:txBody>
          <a:bodyPr anchor="t">
            <a:normAutofit/>
          </a:bodyPr>
          <a:lstStyle/>
          <a:p>
            <a:pPr marL="0" indent="0" algn="ctr">
              <a:buNone/>
            </a:pPr>
            <a:r>
              <a:rPr lang="en-US" sz="2400" b="1" dirty="0">
                <a:solidFill>
                  <a:schemeClr val="accent4">
                    <a:lumMod val="60000"/>
                    <a:lumOff val="40000"/>
                  </a:schemeClr>
                </a:solidFill>
                <a:latin typeface="Bahnschrift" panose="020B0502040204020203" pitchFamily="34" charset="0"/>
              </a:rPr>
              <a:t>Secondary Aim</a:t>
            </a:r>
            <a:endParaRPr lang="en-US" b="1" dirty="0">
              <a:solidFill>
                <a:schemeClr val="accent4">
                  <a:lumMod val="60000"/>
                  <a:lumOff val="40000"/>
                </a:schemeClr>
              </a:solidFill>
              <a:latin typeface="Bahnschrift" panose="020B0502040204020203" pitchFamily="34" charset="0"/>
            </a:endParaRPr>
          </a:p>
          <a:p>
            <a:pPr marL="0" indent="0" algn="ctr">
              <a:buNone/>
            </a:pPr>
            <a:endParaRPr lang="en-US" b="1" dirty="0">
              <a:solidFill>
                <a:schemeClr val="accent4">
                  <a:lumMod val="60000"/>
                  <a:lumOff val="40000"/>
                </a:schemeClr>
              </a:solidFill>
              <a:latin typeface="Bahnschrift" panose="020B0502040204020203" pitchFamily="34" charset="0"/>
            </a:endParaRPr>
          </a:p>
          <a:p>
            <a:pPr marL="0" indent="0">
              <a:buNone/>
            </a:pPr>
            <a:r>
              <a:rPr lang="en-US" sz="2000" b="1" dirty="0">
                <a:solidFill>
                  <a:schemeClr val="accent2">
                    <a:lumMod val="40000"/>
                    <a:lumOff val="60000"/>
                  </a:schemeClr>
                </a:solidFill>
                <a:latin typeface="Bahnschrift" panose="020B0502040204020203" pitchFamily="34" charset="0"/>
              </a:rPr>
              <a:t>Review and select better/appropriate benchmarks for each asset in the portfolio</a:t>
            </a:r>
            <a:endParaRPr lang="en-US" b="1" dirty="0">
              <a:solidFill>
                <a:schemeClr val="accent2">
                  <a:lumMod val="40000"/>
                  <a:lumOff val="60000"/>
                </a:schemeClr>
              </a:solidFill>
              <a:latin typeface="Bahnschrift" panose="020B0502040204020203" pitchFamily="34" charset="0"/>
            </a:endParaRPr>
          </a:p>
          <a:p>
            <a:pPr marL="0" indent="0">
              <a:buNone/>
            </a:pPr>
            <a:endParaRPr lang="en-US" b="1" dirty="0">
              <a:solidFill>
                <a:schemeClr val="accent2">
                  <a:lumMod val="40000"/>
                  <a:lumOff val="60000"/>
                </a:schemeClr>
              </a:solidFill>
              <a:latin typeface="Bahnschrift" panose="020B0502040204020203" pitchFamily="34" charset="0"/>
            </a:endParaRPr>
          </a:p>
          <a:p>
            <a:r>
              <a:rPr lang="en-US" dirty="0">
                <a:latin typeface="Bahnschrift" panose="020B0502040204020203" pitchFamily="34" charset="0"/>
              </a:rPr>
              <a:t>If the average is more than the benchmark consistently, then take the average as the benchmark</a:t>
            </a:r>
          </a:p>
          <a:p>
            <a:r>
              <a:rPr lang="en-US" dirty="0">
                <a:latin typeface="Bahnschrift" panose="020B0502040204020203" pitchFamily="34" charset="0"/>
              </a:rPr>
              <a:t>Custom benchmarking can be done by each the company itself based on targets and standards set by the company.</a:t>
            </a:r>
          </a:p>
          <a:p>
            <a:r>
              <a:rPr lang="en-US" dirty="0">
                <a:latin typeface="Bahnschrift" panose="020B0502040204020203" pitchFamily="34" charset="0"/>
              </a:rPr>
              <a:t>Custom Benchmarking for mutual funds, equities, bonds etc., are also made available by 3</a:t>
            </a:r>
            <a:r>
              <a:rPr lang="en-US" baseline="30000" dirty="0">
                <a:latin typeface="Bahnschrift" panose="020B0502040204020203" pitchFamily="34" charset="0"/>
              </a:rPr>
              <a:t>rd</a:t>
            </a:r>
            <a:r>
              <a:rPr lang="en-US" dirty="0">
                <a:latin typeface="Bahnschrift" panose="020B0502040204020203" pitchFamily="34" charset="0"/>
              </a:rPr>
              <a:t> party research groups.</a:t>
            </a:r>
          </a:p>
        </p:txBody>
      </p:sp>
    </p:spTree>
    <p:extLst>
      <p:ext uri="{BB962C8B-B14F-4D97-AF65-F5344CB8AC3E}">
        <p14:creationId xmlns:p14="http://schemas.microsoft.com/office/powerpoint/2010/main" val="81014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4F3701-B9FE-4296-A984-D7957D6FEF2F}"/>
              </a:ext>
            </a:extLst>
          </p:cNvPr>
          <p:cNvSpPr>
            <a:spLocks noGrp="1"/>
          </p:cNvSpPr>
          <p:nvPr>
            <p:ph type="title"/>
          </p:nvPr>
        </p:nvSpPr>
        <p:spPr/>
        <p:txBody>
          <a:bodyPr/>
          <a:lstStyle/>
          <a:p>
            <a:pPr algn="ctr"/>
            <a:r>
              <a:rPr lang="en-US" sz="4400" dirty="0">
                <a:latin typeface="Bahnschrift" panose="020B0502040204020203" pitchFamily="34" charset="0"/>
              </a:rPr>
              <a:t>QD. Technology &amp; Software tools</a:t>
            </a:r>
          </a:p>
        </p:txBody>
      </p:sp>
      <p:sp>
        <p:nvSpPr>
          <p:cNvPr id="8" name="Content Placeholder 7">
            <a:extLst>
              <a:ext uri="{FF2B5EF4-FFF2-40B4-BE49-F238E27FC236}">
                <a16:creationId xmlns:a16="http://schemas.microsoft.com/office/drawing/2014/main" id="{72366C29-D5EA-46E1-8DC1-C37850B2738C}"/>
              </a:ext>
            </a:extLst>
          </p:cNvPr>
          <p:cNvSpPr>
            <a:spLocks noGrp="1"/>
          </p:cNvSpPr>
          <p:nvPr>
            <p:ph idx="1"/>
          </p:nvPr>
        </p:nvSpPr>
        <p:spPr>
          <a:xfrm>
            <a:off x="444138" y="2281646"/>
            <a:ext cx="11582400" cy="4855029"/>
          </a:xfrm>
        </p:spPr>
        <p:txBody>
          <a:bodyPr anchor="t">
            <a:normAutofit/>
          </a:bodyPr>
          <a:lstStyle/>
          <a:p>
            <a:r>
              <a:rPr lang="en-US" b="1" dirty="0">
                <a:solidFill>
                  <a:schemeClr val="accent4">
                    <a:lumMod val="60000"/>
                    <a:lumOff val="40000"/>
                  </a:schemeClr>
                </a:solidFill>
                <a:latin typeface="Bahnschrift" panose="020B0502040204020203" pitchFamily="34" charset="0"/>
              </a:rPr>
              <a:t>Machine Learning </a:t>
            </a:r>
            <a:r>
              <a:rPr lang="en-US" dirty="0">
                <a:latin typeface="Bahnschrift" panose="020B0502040204020203" pitchFamily="34" charset="0"/>
              </a:rPr>
              <a:t>– Helps in eliminating cognitive biases in investment decisions</a:t>
            </a:r>
          </a:p>
          <a:p>
            <a:r>
              <a:rPr lang="en-US" b="1" dirty="0">
                <a:solidFill>
                  <a:schemeClr val="accent4">
                    <a:lumMod val="60000"/>
                    <a:lumOff val="40000"/>
                  </a:schemeClr>
                </a:solidFill>
                <a:latin typeface="Bahnschrift" panose="020B0502040204020203" pitchFamily="34" charset="0"/>
              </a:rPr>
              <a:t>Blockchain</a:t>
            </a:r>
            <a:r>
              <a:rPr lang="en-US" dirty="0">
                <a:latin typeface="Bahnschrift" panose="020B0502040204020203" pitchFamily="34" charset="0"/>
              </a:rPr>
              <a:t> – Increases process efficiency, transparency and also lowers costs</a:t>
            </a:r>
          </a:p>
          <a:p>
            <a:r>
              <a:rPr lang="en-US" b="1" dirty="0">
                <a:solidFill>
                  <a:schemeClr val="accent4">
                    <a:lumMod val="60000"/>
                    <a:lumOff val="40000"/>
                  </a:schemeClr>
                </a:solidFill>
                <a:latin typeface="Bahnschrift" panose="020B0502040204020203" pitchFamily="34" charset="0"/>
              </a:rPr>
              <a:t>API Ecosystems </a:t>
            </a:r>
          </a:p>
          <a:p>
            <a:r>
              <a:rPr lang="en-US" b="1" dirty="0">
                <a:solidFill>
                  <a:schemeClr val="accent4">
                    <a:lumMod val="60000"/>
                    <a:lumOff val="40000"/>
                  </a:schemeClr>
                </a:solidFill>
                <a:latin typeface="Bahnschrift" panose="020B0502040204020203" pitchFamily="34" charset="0"/>
              </a:rPr>
              <a:t>Artificial Intelligence in improving front, middle, and back office efficiency</a:t>
            </a:r>
          </a:p>
          <a:p>
            <a:pPr marL="457200" lvl="1" indent="0">
              <a:buNone/>
            </a:pPr>
            <a:r>
              <a:rPr lang="en-US" dirty="0">
                <a:latin typeface="Bahnschrift" panose="020B0502040204020203" pitchFamily="34" charset="0"/>
              </a:rPr>
              <a:t>- Operations intelligence: using machine learning to automate functions  </a:t>
            </a:r>
          </a:p>
          <a:p>
            <a:pPr marL="457200" lvl="1" indent="0">
              <a:buNone/>
            </a:pPr>
            <a:r>
              <a:rPr lang="en-US" dirty="0">
                <a:latin typeface="Bahnschrift" panose="020B0502040204020203" pitchFamily="34" charset="0"/>
              </a:rPr>
              <a:t>- Powering risk performance: AI-based algorithms and machine learning to monitor for suspicious transactions, and trigger response protocols </a:t>
            </a:r>
          </a:p>
          <a:p>
            <a:pPr marL="457200" lvl="1" indent="0">
              <a:buNone/>
            </a:pPr>
            <a:r>
              <a:rPr lang="en-US" dirty="0">
                <a:latin typeface="Bahnschrift" panose="020B0502040204020203" pitchFamily="34" charset="0"/>
              </a:rPr>
              <a:t>- Reporting and servicing: generating reporting for clients, portfolio and risk commentary, and marketing material using natural language processing </a:t>
            </a:r>
          </a:p>
          <a:p>
            <a:r>
              <a:rPr lang="en-US" b="1" dirty="0">
                <a:solidFill>
                  <a:schemeClr val="accent4">
                    <a:lumMod val="60000"/>
                    <a:lumOff val="40000"/>
                  </a:schemeClr>
                </a:solidFill>
                <a:latin typeface="Bahnschrift" panose="020B0502040204020203" pitchFamily="34" charset="0"/>
              </a:rPr>
              <a:t>Artificial Intelligence for portfolio management</a:t>
            </a:r>
          </a:p>
          <a:p>
            <a:pPr marL="457200" lvl="1" indent="0">
              <a:buNone/>
            </a:pPr>
            <a:r>
              <a:rPr lang="en-US" dirty="0">
                <a:latin typeface="Bahnschrift" panose="020B0502040204020203" pitchFamily="34" charset="0"/>
              </a:rPr>
              <a:t>- Automated insights: earnings transcripts can be read automatically by the system to assess management sentiment. </a:t>
            </a:r>
          </a:p>
          <a:p>
            <a:pPr marL="457200" lvl="1" indent="0">
              <a:buNone/>
            </a:pPr>
            <a:r>
              <a:rPr lang="en-US" dirty="0">
                <a:latin typeface="Bahnschrift" panose="020B0502040204020203" pitchFamily="34" charset="0"/>
              </a:rPr>
              <a:t>- Relationship mapping: nonintuitive relationships between market indicators and the securities can be identified.</a:t>
            </a:r>
          </a:p>
          <a:p>
            <a:pPr lvl="1"/>
            <a:endParaRPr lang="en-US"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131151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223</TotalTime>
  <Words>1216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Bahnschrift</vt:lpstr>
      <vt:lpstr>Century Gothic</vt:lpstr>
      <vt:lpstr>Wingdings 2</vt:lpstr>
      <vt:lpstr>Quotable</vt:lpstr>
      <vt:lpstr>Managing Cash &amp; Investments </vt:lpstr>
      <vt:lpstr>Index</vt:lpstr>
      <vt:lpstr>Executive Summary</vt:lpstr>
      <vt:lpstr>QA. Portfolio Allocation </vt:lpstr>
      <vt:lpstr>PowerPoint Presentation</vt:lpstr>
      <vt:lpstr>PowerPoint Presentation</vt:lpstr>
      <vt:lpstr>QC. (b) Benchmarking Methodology</vt:lpstr>
      <vt:lpstr>QC. (b) Benchmarking Methodology</vt:lpstr>
      <vt:lpstr>QD. Technology &amp; Software tools</vt:lpstr>
      <vt:lpstr>PowerPoint Presentation</vt:lpstr>
      <vt:lpstr>QE. (a) Choice of investment</vt:lpstr>
      <vt:lpstr>QE. (b) Policy Parameters</vt:lpstr>
      <vt:lpstr>QE. (c) Strategy for investment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Nawaz NM</dc:creator>
  <cp:lastModifiedBy>Nawaz NM</cp:lastModifiedBy>
  <cp:revision>25</cp:revision>
  <dcterms:created xsi:type="dcterms:W3CDTF">2020-10-22T14:36:52Z</dcterms:created>
  <dcterms:modified xsi:type="dcterms:W3CDTF">2020-10-22T18:25:48Z</dcterms:modified>
</cp:coreProperties>
</file>