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72" r:id="rId3"/>
    <p:sldId id="273" r:id="rId4"/>
    <p:sldId id="274" r:id="rId5"/>
    <p:sldId id="263" r:id="rId6"/>
    <p:sldId id="264" r:id="rId7"/>
    <p:sldId id="265" r:id="rId8"/>
    <p:sldId id="266" r:id="rId9"/>
    <p:sldId id="267" r:id="rId10"/>
    <p:sldId id="268" r:id="rId11"/>
    <p:sldId id="275" r:id="rId12"/>
    <p:sldId id="277" r:id="rId13"/>
    <p:sldId id="281" r:id="rId14"/>
  </p:sldIdLst>
  <p:sldSz cx="12192000" cy="6858000"/>
  <p:notesSz cx="701040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0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2771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2771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D982EDE3-5CF4-4D72-A76E-739EF277CB60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8188" y="1152525"/>
            <a:ext cx="5534025" cy="3113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7" tIns="46378" rIns="92757" bIns="46378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38749"/>
            <a:ext cx="5608320" cy="3631704"/>
          </a:xfrm>
          <a:prstGeom prst="rect">
            <a:avLst/>
          </a:prstGeom>
        </p:spPr>
        <p:txBody>
          <a:bodyPr vert="horz" lIns="92757" tIns="46378" rIns="92757" bIns="463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277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277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B02DBFE3-979E-413A-8099-DDE27D5952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04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3648" indent="-289865"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9459" indent="-231892"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3243" indent="-231892"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027" indent="-231892"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0810" indent="-231892" defTabSz="942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14594" indent="-231892" defTabSz="942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78378" indent="-231892" defTabSz="942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42161" indent="-231892" defTabSz="942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70E174A-2B23-41B1-8D47-94585934CEF0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564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Content Page 2</a:t>
            </a:r>
          </a:p>
        </p:txBody>
      </p:sp>
    </p:spTree>
    <p:extLst>
      <p:ext uri="{BB962C8B-B14F-4D97-AF65-F5344CB8AC3E}">
        <p14:creationId xmlns:p14="http://schemas.microsoft.com/office/powerpoint/2010/main" val="111566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Content Page 2</a:t>
            </a:r>
          </a:p>
        </p:txBody>
      </p:sp>
    </p:spTree>
    <p:extLst>
      <p:ext uri="{BB962C8B-B14F-4D97-AF65-F5344CB8AC3E}">
        <p14:creationId xmlns:p14="http://schemas.microsoft.com/office/powerpoint/2010/main" val="224750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Content Page 2</a:t>
            </a:r>
          </a:p>
        </p:txBody>
      </p:sp>
    </p:spTree>
    <p:extLst>
      <p:ext uri="{BB962C8B-B14F-4D97-AF65-F5344CB8AC3E}">
        <p14:creationId xmlns:p14="http://schemas.microsoft.com/office/powerpoint/2010/main" val="274002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Content Page 2</a:t>
            </a:r>
          </a:p>
        </p:txBody>
      </p:sp>
    </p:spTree>
    <p:extLst>
      <p:ext uri="{BB962C8B-B14F-4D97-AF65-F5344CB8AC3E}">
        <p14:creationId xmlns:p14="http://schemas.microsoft.com/office/powerpoint/2010/main" val="512778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Content Page 2</a:t>
            </a:r>
          </a:p>
        </p:txBody>
      </p:sp>
    </p:spTree>
    <p:extLst>
      <p:ext uri="{BB962C8B-B14F-4D97-AF65-F5344CB8AC3E}">
        <p14:creationId xmlns:p14="http://schemas.microsoft.com/office/powerpoint/2010/main" val="300751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0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62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12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54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03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03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41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75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46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53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82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59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15.jpeg"/><Relationship Id="rId8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hyperlink" Target="file:///upload.wikimedia.org/wikipedia/commons/6/69/Bombardier.svg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url?sa=i&amp;rct=j&amp;q=&amp;esrc=s&amp;frm=1&amp;source=images&amp;cd=&amp;cad=rja&amp;docid=FUvCeTvtB1HqjM&amp;tbnid=oULyk5_RhD1JPM:&amp;ved=0CAUQjRw&amp;url=http://www.nrcan.gc.ca/earth-sciences/about/organization/organization-structure/geological-survey-of-canada/6998&amp;ei=RY0jUpSJH6uisASF7YGgBg&amp;psig=AFQjCNEtZkspHS3wvat5MFihRcSO7PmrfA&amp;ust=1378147863265143" TargetMode="External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609600"/>
            <a:ext cx="8229600" cy="22098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ko-KR" sz="4200" b="1" dirty="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MCDA 5520</a:t>
            </a:r>
            <a:br>
              <a:rPr lang="en-US" altLang="ko-KR" sz="4200" b="1" dirty="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</a:br>
            <a:r>
              <a:rPr lang="en-US" altLang="ko-KR" sz="4200" b="1" dirty="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Statistics &amp; Business Analytics</a:t>
            </a:r>
            <a:endParaRPr lang="en-US" altLang="en-US" sz="4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648200" y="5029201"/>
            <a:ext cx="2819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b="1" dirty="0"/>
              <a:t>Michael Zhang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657600" y="3581401"/>
            <a:ext cx="5105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dirty="0">
                <a:latin typeface="Arial" panose="020B0604020202020204" pitchFamily="34" charset="0"/>
              </a:rPr>
              <a:t>Class 1 – Introduction </a:t>
            </a:r>
          </a:p>
        </p:txBody>
      </p:sp>
    </p:spTree>
    <p:extLst>
      <p:ext uri="{BB962C8B-B14F-4D97-AF65-F5344CB8AC3E}">
        <p14:creationId xmlns:p14="http://schemas.microsoft.com/office/powerpoint/2010/main" val="3000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000250" y="381000"/>
            <a:ext cx="8229600" cy="914400"/>
          </a:xfrm>
        </p:spPr>
        <p:txBody>
          <a:bodyPr/>
          <a:lstStyle/>
          <a:p>
            <a:pPr algn="ctr"/>
            <a:r>
              <a:rPr lang="en-CA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Reducing Electronic Waste</a:t>
            </a:r>
          </a:p>
        </p:txBody>
      </p:sp>
      <p:grpSp>
        <p:nvGrpSpPr>
          <p:cNvPr id="15363" name="Group 18"/>
          <p:cNvGrpSpPr>
            <a:grpSpLocks/>
          </p:cNvGrpSpPr>
          <p:nvPr/>
        </p:nvGrpSpPr>
        <p:grpSpPr bwMode="auto">
          <a:xfrm>
            <a:off x="2236788" y="4249738"/>
            <a:ext cx="2159000" cy="2265362"/>
            <a:chOff x="6831879" y="2053814"/>
            <a:chExt cx="2513434" cy="2517296"/>
          </a:xfrm>
        </p:grpSpPr>
        <p:pic>
          <p:nvPicPr>
            <p:cNvPr id="15367" name="Picture 6" descr="http://t0.gstatic.com/images?q=tbn:ANd9GcSXr23Dh9lS0Eki6qGbIF4iAADwBGWPMuokVoRIrpfUacCk107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4152" y="2972435"/>
              <a:ext cx="857250" cy="1276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Picture 12" descr="http://t0.gstatic.com/images?q=tbn:ANd9GcR4pfoS_bQl8I0ot75RmqWZA1azZSxTcq9CprgGMztGiCmizGk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1959" y="2894709"/>
              <a:ext cx="1714500" cy="1676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2" descr="http://t2.gstatic.com/images?q=tbn:ANd9GcS1o3aMi77ghlfZJBkjHtZFKWAFDd0i1vtFq7ASj-DGguwOyVhdU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1879" y="2134235"/>
              <a:ext cx="857250" cy="1276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0" name="Picture 4" descr="http://t3.gstatic.com/images?q=tbn:ANd9GcRkReR4rvcwTzl5ewNFVX5PlWxT-w2zcLolbquLDkZ9oMhskgRGP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7093" y="2089671"/>
              <a:ext cx="857250" cy="1276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1" name="Picture 10" descr="http://t2.gstatic.com/images?q=tbn:ANd9GcT43tgh3DRi9929B2SoxPTEqplz8-fmuj_ng_E8ceVai5yiyeL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584" y="2053814"/>
              <a:ext cx="857250" cy="1276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2" name="Picture 8" descr="http://t2.gstatic.com/images?q=tbn:ANd9GcQriWnnFCKBK_I6ArL9TOfKNwy83oW80DfuDjPFMFcD0rI9xkN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063" y="2157926"/>
              <a:ext cx="857250" cy="1276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64" name="Picture 2" descr="http://www.rapidrepair.com/guides/iphone3g/pmiPhone_boardtopBIG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4" y="1916113"/>
            <a:ext cx="534828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892300" y="1816100"/>
            <a:ext cx="2846388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200" dirty="0"/>
              <a:t>An estimated 100 million tons of electronic waste are produced each year by Environmental Protection Agency</a:t>
            </a:r>
            <a:endParaRPr lang="en-CA" sz="2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1743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Healthcare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Delivery Models </a:t>
            </a:r>
          </a:p>
        </p:txBody>
      </p:sp>
      <p:sp>
        <p:nvSpPr>
          <p:cNvPr id="5" name="AutoShap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748213" y="1597025"/>
            <a:ext cx="4638675" cy="4343400"/>
          </a:xfrm>
          <a:prstGeom prst="roundRect">
            <a:avLst>
              <a:gd name="adj" fmla="val 6606"/>
            </a:avLst>
          </a:prstGeom>
          <a:gradFill rotWithShape="1">
            <a:gsLst>
              <a:gs pos="0">
                <a:schemeClr val="accent1">
                  <a:gamma/>
                  <a:tint val="11373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en-US" altLang="en-US" sz="1600" b="1"/>
              <a:t>Care Delivery</a:t>
            </a:r>
          </a:p>
        </p:txBody>
      </p:sp>
      <p:sp>
        <p:nvSpPr>
          <p:cNvPr id="6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391650" y="1587500"/>
            <a:ext cx="1243013" cy="4343400"/>
          </a:xfrm>
          <a:prstGeom prst="roundRect">
            <a:avLst>
              <a:gd name="adj" fmla="val 13389"/>
            </a:avLst>
          </a:prstGeom>
          <a:gradFill rotWithShape="1">
            <a:gsLst>
              <a:gs pos="0">
                <a:schemeClr val="folHlink">
                  <a:gamma/>
                  <a:tint val="3372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63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endParaRPr lang="en-US" altLang="en-US" sz="1600"/>
          </a:p>
        </p:txBody>
      </p:sp>
      <p:sp>
        <p:nvSpPr>
          <p:cNvPr id="7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576388" y="1587500"/>
            <a:ext cx="3171825" cy="4343400"/>
          </a:xfrm>
          <a:prstGeom prst="roundRect">
            <a:avLst>
              <a:gd name="adj" fmla="val 6606"/>
            </a:avLst>
          </a:prstGeom>
          <a:gradFill rotWithShape="1">
            <a:gsLst>
              <a:gs pos="0">
                <a:srgbClr val="FFCC66">
                  <a:gamma/>
                  <a:tint val="11373"/>
                  <a:invGamma/>
                </a:srgbClr>
              </a:gs>
              <a:gs pos="100000">
                <a:srgbClr val="FFCC66"/>
              </a:gs>
            </a:gsLst>
            <a:lin ang="5400000" scaled="1"/>
          </a:gradFill>
          <a:ln w="6350">
            <a:solidFill>
              <a:srgbClr val="FFAA5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en-US" altLang="en-US" sz="1600" b="1"/>
              <a:t>Patients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576387" y="1968500"/>
            <a:ext cx="1376362" cy="685800"/>
          </a:xfrm>
          <a:prstGeom prst="chevron">
            <a:avLst>
              <a:gd name="adj" fmla="val 28831"/>
            </a:avLst>
          </a:prstGeom>
          <a:gradFill rotWithShape="1">
            <a:gsLst>
              <a:gs pos="0">
                <a:srgbClr val="FFAA55">
                  <a:gamma/>
                  <a:tint val="0"/>
                  <a:invGamma/>
                </a:srgbClr>
              </a:gs>
              <a:gs pos="100000">
                <a:srgbClr val="FFAA55"/>
              </a:gs>
            </a:gsLst>
            <a:lin ang="0" scaled="1"/>
          </a:gradFill>
          <a:ln w="9525">
            <a:solidFill>
              <a:srgbClr val="FF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en-US" sz="1400" b="1"/>
              <a:t>Health</a:t>
            </a:r>
            <a:br>
              <a:rPr lang="en-US" altLang="en-US" sz="1400" b="1"/>
            </a:br>
            <a:r>
              <a:rPr lang="en-US" altLang="en-US" sz="1400" b="1"/>
              <a:t>Status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752724" y="1968500"/>
            <a:ext cx="1181100" cy="685800"/>
          </a:xfrm>
          <a:prstGeom prst="chevron">
            <a:avLst>
              <a:gd name="adj" fmla="val 24741"/>
            </a:avLst>
          </a:prstGeom>
          <a:gradFill rotWithShape="1">
            <a:gsLst>
              <a:gs pos="0">
                <a:srgbClr val="FFAA55">
                  <a:gamma/>
                  <a:tint val="0"/>
                  <a:invGamma/>
                </a:srgbClr>
              </a:gs>
              <a:gs pos="100000">
                <a:srgbClr val="FFAA55"/>
              </a:gs>
            </a:gsLst>
            <a:lin ang="0" scaled="1"/>
          </a:gradFill>
          <a:ln w="9525">
            <a:solidFill>
              <a:srgbClr val="FF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en-US" sz="1400" b="1"/>
              <a:t>Setting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52850" y="1968500"/>
            <a:ext cx="1171575" cy="685800"/>
          </a:xfrm>
          <a:prstGeom prst="chevron">
            <a:avLst>
              <a:gd name="adj" fmla="val 24541"/>
            </a:avLst>
          </a:prstGeom>
          <a:gradFill rotWithShape="1">
            <a:gsLst>
              <a:gs pos="0">
                <a:srgbClr val="FFAA55">
                  <a:gamma/>
                  <a:tint val="0"/>
                  <a:invGamma/>
                </a:srgbClr>
              </a:gs>
              <a:gs pos="100000">
                <a:srgbClr val="FFAA55"/>
              </a:gs>
            </a:gsLst>
            <a:lin ang="0" scaled="1"/>
          </a:gradFill>
          <a:ln w="9525">
            <a:solidFill>
              <a:srgbClr val="FF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en-US" sz="1400" b="1"/>
              <a:t>Socio-</a:t>
            </a:r>
            <a:br>
              <a:rPr lang="en-US" altLang="en-US" sz="1400" b="1"/>
            </a:br>
            <a:r>
              <a:rPr lang="en-US" altLang="en-US" sz="1400" b="1"/>
              <a:t>economic</a:t>
            </a:r>
            <a:br>
              <a:rPr lang="en-US" altLang="en-US" sz="1400" b="1"/>
            </a:br>
            <a:r>
              <a:rPr lang="en-US" altLang="en-US" sz="1400" b="1"/>
              <a:t>Status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738687" y="1970088"/>
            <a:ext cx="1371600" cy="685800"/>
          </a:xfrm>
          <a:prstGeom prst="chevron">
            <a:avLst>
              <a:gd name="adj" fmla="val 28731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en-US" sz="1400" b="1"/>
              <a:t>Catchment</a:t>
            </a:r>
          </a:p>
          <a:p>
            <a:pPr algn="ctr">
              <a:lnSpc>
                <a:spcPct val="80000"/>
              </a:lnSpc>
            </a:pPr>
            <a:r>
              <a:rPr lang="en-US" altLang="en-US" sz="1400" b="1"/>
              <a:t>Area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5915025" y="1968500"/>
            <a:ext cx="1357313" cy="685800"/>
          </a:xfrm>
          <a:prstGeom prst="chevron">
            <a:avLst>
              <a:gd name="adj" fmla="val 28432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en-US" sz="1400" b="1"/>
              <a:t>Access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7077075" y="1968500"/>
            <a:ext cx="1357313" cy="685800"/>
          </a:xfrm>
          <a:prstGeom prst="chevron">
            <a:avLst>
              <a:gd name="adj" fmla="val 28432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en-US" sz="1400" b="1"/>
              <a:t>Location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9377363" y="1960563"/>
            <a:ext cx="1252537" cy="685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en-US" sz="1400" b="1"/>
              <a:t>Service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8181974" y="1968500"/>
            <a:ext cx="1423988" cy="685800"/>
          </a:xfrm>
          <a:prstGeom prst="chevron">
            <a:avLst>
              <a:gd name="adj" fmla="val 29829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en-US" sz="1400" b="1"/>
              <a:t>Provider</a:t>
            </a:r>
            <a:endParaRPr lang="en-US" altLang="en-US" sz="1400"/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2182813" y="2927350"/>
            <a:ext cx="7953375" cy="2782888"/>
            <a:chOff x="409" y="1994"/>
            <a:chExt cx="5010" cy="1753"/>
          </a:xfrm>
        </p:grpSpPr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3131" y="2001"/>
              <a:ext cx="766" cy="1746"/>
              <a:chOff x="2832" y="1821"/>
              <a:chExt cx="823" cy="1746"/>
            </a:xfrm>
          </p:grpSpPr>
          <p:sp>
            <p:nvSpPr>
              <p:cNvPr id="148" name="Line 15"/>
              <p:cNvSpPr>
                <a:spLocks noChangeShapeType="1"/>
              </p:cNvSpPr>
              <p:nvPr/>
            </p:nvSpPr>
            <p:spPr bwMode="auto">
              <a:xfrm>
                <a:off x="2856" y="2378"/>
                <a:ext cx="761" cy="26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Line 16"/>
              <p:cNvSpPr>
                <a:spLocks noChangeShapeType="1"/>
              </p:cNvSpPr>
              <p:nvPr/>
            </p:nvSpPr>
            <p:spPr bwMode="auto">
              <a:xfrm>
                <a:off x="2854" y="2378"/>
                <a:ext cx="752" cy="53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Line 17"/>
              <p:cNvSpPr>
                <a:spLocks noChangeShapeType="1"/>
              </p:cNvSpPr>
              <p:nvPr/>
            </p:nvSpPr>
            <p:spPr bwMode="auto">
              <a:xfrm>
                <a:off x="2856" y="2378"/>
                <a:ext cx="760" cy="88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Line 18"/>
              <p:cNvSpPr>
                <a:spLocks noChangeShapeType="1"/>
              </p:cNvSpPr>
              <p:nvPr/>
            </p:nvSpPr>
            <p:spPr bwMode="auto">
              <a:xfrm>
                <a:off x="2856" y="2112"/>
                <a:ext cx="748" cy="14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Line 19"/>
              <p:cNvSpPr>
                <a:spLocks noChangeShapeType="1"/>
              </p:cNvSpPr>
              <p:nvPr/>
            </p:nvSpPr>
            <p:spPr bwMode="auto">
              <a:xfrm flipH="1">
                <a:off x="2855" y="1827"/>
                <a:ext cx="752" cy="5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Line 20"/>
              <p:cNvSpPr>
                <a:spLocks noChangeShapeType="1"/>
              </p:cNvSpPr>
              <p:nvPr/>
            </p:nvSpPr>
            <p:spPr bwMode="auto">
              <a:xfrm flipV="1">
                <a:off x="2832" y="2115"/>
                <a:ext cx="797" cy="26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Line 21"/>
              <p:cNvSpPr>
                <a:spLocks noChangeShapeType="1"/>
              </p:cNvSpPr>
              <p:nvPr/>
            </p:nvSpPr>
            <p:spPr bwMode="auto">
              <a:xfrm>
                <a:off x="2832" y="2381"/>
                <a:ext cx="79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5" name="Line 22"/>
              <p:cNvSpPr>
                <a:spLocks noChangeShapeType="1"/>
              </p:cNvSpPr>
              <p:nvPr/>
            </p:nvSpPr>
            <p:spPr bwMode="auto">
              <a:xfrm>
                <a:off x="2832" y="2114"/>
                <a:ext cx="79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6" name="Line 23"/>
              <p:cNvSpPr>
                <a:spLocks noChangeShapeType="1"/>
              </p:cNvSpPr>
              <p:nvPr/>
            </p:nvSpPr>
            <p:spPr bwMode="auto">
              <a:xfrm>
                <a:off x="2832" y="1821"/>
                <a:ext cx="784" cy="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7" name="Line 24"/>
              <p:cNvSpPr>
                <a:spLocks noChangeShapeType="1"/>
              </p:cNvSpPr>
              <p:nvPr/>
            </p:nvSpPr>
            <p:spPr bwMode="auto">
              <a:xfrm>
                <a:off x="2858" y="2112"/>
                <a:ext cx="797" cy="26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8" name="Line 25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797" cy="29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9" name="Line 26"/>
              <p:cNvSpPr>
                <a:spLocks noChangeShapeType="1"/>
              </p:cNvSpPr>
              <p:nvPr/>
            </p:nvSpPr>
            <p:spPr bwMode="auto">
              <a:xfrm flipV="1">
                <a:off x="2832" y="2115"/>
                <a:ext cx="797" cy="26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60" name="Line 27"/>
              <p:cNvSpPr>
                <a:spLocks noChangeShapeType="1"/>
              </p:cNvSpPr>
              <p:nvPr/>
            </p:nvSpPr>
            <p:spPr bwMode="auto">
              <a:xfrm flipV="1">
                <a:off x="2832" y="1827"/>
                <a:ext cx="775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61" name="Line 28"/>
              <p:cNvSpPr>
                <a:spLocks noChangeShapeType="1"/>
              </p:cNvSpPr>
              <p:nvPr/>
            </p:nvSpPr>
            <p:spPr bwMode="auto">
              <a:xfrm>
                <a:off x="2833" y="1821"/>
                <a:ext cx="798" cy="55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62" name="Line 29"/>
              <p:cNvSpPr>
                <a:spLocks noChangeShapeType="1"/>
              </p:cNvSpPr>
              <p:nvPr/>
            </p:nvSpPr>
            <p:spPr bwMode="auto">
              <a:xfrm>
                <a:off x="2856" y="1821"/>
                <a:ext cx="760" cy="82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63" name="Line 30"/>
              <p:cNvSpPr>
                <a:spLocks noChangeShapeType="1"/>
              </p:cNvSpPr>
              <p:nvPr/>
            </p:nvSpPr>
            <p:spPr bwMode="auto">
              <a:xfrm>
                <a:off x="2856" y="1821"/>
                <a:ext cx="751" cy="109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64" name="Line 31"/>
              <p:cNvSpPr>
                <a:spLocks noChangeShapeType="1"/>
              </p:cNvSpPr>
              <p:nvPr/>
            </p:nvSpPr>
            <p:spPr bwMode="auto">
              <a:xfrm>
                <a:off x="2854" y="2374"/>
                <a:ext cx="762" cy="89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65" name="Line 32"/>
              <p:cNvSpPr>
                <a:spLocks noChangeShapeType="1"/>
              </p:cNvSpPr>
              <p:nvPr/>
            </p:nvSpPr>
            <p:spPr bwMode="auto">
              <a:xfrm>
                <a:off x="2857" y="2112"/>
                <a:ext cx="797" cy="5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66" name="Line 33"/>
              <p:cNvSpPr>
                <a:spLocks noChangeShapeType="1"/>
              </p:cNvSpPr>
              <p:nvPr/>
            </p:nvSpPr>
            <p:spPr bwMode="auto">
              <a:xfrm>
                <a:off x="2856" y="2112"/>
                <a:ext cx="749" cy="79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8" name="Group 34"/>
            <p:cNvGrpSpPr>
              <a:grpSpLocks/>
            </p:cNvGrpSpPr>
            <p:nvPr/>
          </p:nvGrpSpPr>
          <p:grpSpPr bwMode="auto">
            <a:xfrm>
              <a:off x="409" y="1994"/>
              <a:ext cx="5010" cy="1753"/>
              <a:chOff x="409" y="1994"/>
              <a:chExt cx="5010" cy="1753"/>
            </a:xfrm>
          </p:grpSpPr>
          <p:grpSp>
            <p:nvGrpSpPr>
              <p:cNvPr id="19" name="Group 35"/>
              <p:cNvGrpSpPr>
                <a:grpSpLocks/>
              </p:cNvGrpSpPr>
              <p:nvPr/>
            </p:nvGrpSpPr>
            <p:grpSpPr bwMode="auto">
              <a:xfrm>
                <a:off x="1720" y="1998"/>
                <a:ext cx="748" cy="843"/>
                <a:chOff x="1715" y="1998"/>
                <a:chExt cx="664" cy="843"/>
              </a:xfrm>
            </p:grpSpPr>
            <p:sp>
              <p:nvSpPr>
                <p:cNvPr id="136" name="Line 36"/>
                <p:cNvSpPr>
                  <a:spLocks noChangeShapeType="1"/>
                </p:cNvSpPr>
                <p:nvPr/>
              </p:nvSpPr>
              <p:spPr bwMode="auto">
                <a:xfrm>
                  <a:off x="1715" y="2295"/>
                  <a:ext cx="662" cy="54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7" name="Line 37"/>
                <p:cNvSpPr>
                  <a:spLocks noChangeShapeType="1"/>
                </p:cNvSpPr>
                <p:nvPr/>
              </p:nvSpPr>
              <p:spPr bwMode="auto">
                <a:xfrm>
                  <a:off x="1715" y="2558"/>
                  <a:ext cx="662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8" name="Line 38"/>
                <p:cNvSpPr>
                  <a:spLocks noChangeShapeType="1"/>
                </p:cNvSpPr>
                <p:nvPr/>
              </p:nvSpPr>
              <p:spPr bwMode="auto">
                <a:xfrm>
                  <a:off x="1715" y="2291"/>
                  <a:ext cx="662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9" name="Line 39"/>
                <p:cNvSpPr>
                  <a:spLocks noChangeShapeType="1"/>
                </p:cNvSpPr>
                <p:nvPr/>
              </p:nvSpPr>
              <p:spPr bwMode="auto">
                <a:xfrm>
                  <a:off x="1715" y="2292"/>
                  <a:ext cx="661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0" name="Line 40"/>
                <p:cNvSpPr>
                  <a:spLocks noChangeShapeType="1"/>
                </p:cNvSpPr>
                <p:nvPr/>
              </p:nvSpPr>
              <p:spPr bwMode="auto">
                <a:xfrm>
                  <a:off x="1715" y="2562"/>
                  <a:ext cx="664" cy="27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1" name="Line 41"/>
                <p:cNvSpPr>
                  <a:spLocks noChangeShapeType="1"/>
                </p:cNvSpPr>
                <p:nvPr/>
              </p:nvSpPr>
              <p:spPr bwMode="auto">
                <a:xfrm>
                  <a:off x="1715" y="1998"/>
                  <a:ext cx="662" cy="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2" name="Line 42"/>
                <p:cNvSpPr>
                  <a:spLocks noChangeShapeType="1"/>
                </p:cNvSpPr>
                <p:nvPr/>
              </p:nvSpPr>
              <p:spPr bwMode="auto">
                <a:xfrm>
                  <a:off x="1715" y="2001"/>
                  <a:ext cx="661" cy="29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3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715" y="2001"/>
                  <a:ext cx="662" cy="29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4" name="Line 44"/>
                <p:cNvSpPr>
                  <a:spLocks noChangeShapeType="1"/>
                </p:cNvSpPr>
                <p:nvPr/>
              </p:nvSpPr>
              <p:spPr bwMode="auto">
                <a:xfrm>
                  <a:off x="1715" y="2001"/>
                  <a:ext cx="663" cy="55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715" y="2000"/>
                  <a:ext cx="664" cy="55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1756" y="2291"/>
                  <a:ext cx="620" cy="26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47" name="Line 47"/>
                <p:cNvSpPr>
                  <a:spLocks noChangeShapeType="1"/>
                </p:cNvSpPr>
                <p:nvPr/>
              </p:nvSpPr>
              <p:spPr bwMode="auto">
                <a:xfrm>
                  <a:off x="1715" y="2007"/>
                  <a:ext cx="664" cy="83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20" name="Group 48"/>
              <p:cNvGrpSpPr>
                <a:grpSpLocks/>
              </p:cNvGrpSpPr>
              <p:nvPr/>
            </p:nvGrpSpPr>
            <p:grpSpPr bwMode="auto">
              <a:xfrm>
                <a:off x="1059" y="1998"/>
                <a:ext cx="661" cy="560"/>
                <a:chOff x="1307" y="1818"/>
                <a:chExt cx="801" cy="560"/>
              </a:xfrm>
            </p:grpSpPr>
            <p:sp>
              <p:nvSpPr>
                <p:cNvPr id="127" name="Line 49"/>
                <p:cNvSpPr>
                  <a:spLocks noChangeShapeType="1"/>
                </p:cNvSpPr>
                <p:nvPr/>
              </p:nvSpPr>
              <p:spPr bwMode="auto">
                <a:xfrm>
                  <a:off x="1307" y="2378"/>
                  <a:ext cx="79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28" name="Line 50"/>
                <p:cNvSpPr>
                  <a:spLocks noChangeShapeType="1"/>
                </p:cNvSpPr>
                <p:nvPr/>
              </p:nvSpPr>
              <p:spPr bwMode="auto">
                <a:xfrm>
                  <a:off x="1307" y="2111"/>
                  <a:ext cx="79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29" name="Line 51"/>
                <p:cNvSpPr>
                  <a:spLocks noChangeShapeType="1"/>
                </p:cNvSpPr>
                <p:nvPr/>
              </p:nvSpPr>
              <p:spPr bwMode="auto">
                <a:xfrm>
                  <a:off x="1307" y="1818"/>
                  <a:ext cx="799" cy="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0" name="Line 52"/>
                <p:cNvSpPr>
                  <a:spLocks noChangeShapeType="1"/>
                </p:cNvSpPr>
                <p:nvPr/>
              </p:nvSpPr>
              <p:spPr bwMode="auto">
                <a:xfrm>
                  <a:off x="1307" y="2112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1" name="Line 53"/>
                <p:cNvSpPr>
                  <a:spLocks noChangeShapeType="1"/>
                </p:cNvSpPr>
                <p:nvPr/>
              </p:nvSpPr>
              <p:spPr bwMode="auto">
                <a:xfrm>
                  <a:off x="1307" y="1821"/>
                  <a:ext cx="797" cy="29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2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307" y="1821"/>
                  <a:ext cx="799" cy="29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3" name="Line 55"/>
                <p:cNvSpPr>
                  <a:spLocks noChangeShapeType="1"/>
                </p:cNvSpPr>
                <p:nvPr/>
              </p:nvSpPr>
              <p:spPr bwMode="auto">
                <a:xfrm>
                  <a:off x="1307" y="1821"/>
                  <a:ext cx="800" cy="55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307" y="1820"/>
                  <a:ext cx="801" cy="55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5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307" y="2112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409" y="1994"/>
                <a:ext cx="650" cy="1459"/>
                <a:chOff x="531" y="1814"/>
                <a:chExt cx="803" cy="1459"/>
              </a:xfrm>
            </p:grpSpPr>
            <p:sp>
              <p:nvSpPr>
                <p:cNvPr id="109" name="Line 59"/>
                <p:cNvSpPr>
                  <a:spLocks noChangeShapeType="1"/>
                </p:cNvSpPr>
                <p:nvPr/>
              </p:nvSpPr>
              <p:spPr bwMode="auto">
                <a:xfrm>
                  <a:off x="531" y="2378"/>
                  <a:ext cx="79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10" name="Line 60"/>
                <p:cNvSpPr>
                  <a:spLocks noChangeShapeType="1"/>
                </p:cNvSpPr>
                <p:nvPr/>
              </p:nvSpPr>
              <p:spPr bwMode="auto">
                <a:xfrm>
                  <a:off x="531" y="2111"/>
                  <a:ext cx="79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11" name="Line 61"/>
                <p:cNvSpPr>
                  <a:spLocks noChangeShapeType="1"/>
                </p:cNvSpPr>
                <p:nvPr/>
              </p:nvSpPr>
              <p:spPr bwMode="auto">
                <a:xfrm>
                  <a:off x="531" y="1818"/>
                  <a:ext cx="799" cy="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12" name="Line 62"/>
                <p:cNvSpPr>
                  <a:spLocks noChangeShapeType="1"/>
                </p:cNvSpPr>
                <p:nvPr/>
              </p:nvSpPr>
              <p:spPr bwMode="auto">
                <a:xfrm>
                  <a:off x="531" y="2112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13" name="Line 63"/>
                <p:cNvSpPr>
                  <a:spLocks noChangeShapeType="1"/>
                </p:cNvSpPr>
                <p:nvPr/>
              </p:nvSpPr>
              <p:spPr bwMode="auto">
                <a:xfrm>
                  <a:off x="531" y="1821"/>
                  <a:ext cx="797" cy="29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1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31" y="1821"/>
                  <a:ext cx="799" cy="29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15" name="Line 65"/>
                <p:cNvSpPr>
                  <a:spLocks noChangeShapeType="1"/>
                </p:cNvSpPr>
                <p:nvPr/>
              </p:nvSpPr>
              <p:spPr bwMode="auto">
                <a:xfrm>
                  <a:off x="531" y="1821"/>
                  <a:ext cx="800" cy="55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1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1" y="1820"/>
                  <a:ext cx="801" cy="55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1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1" y="2112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18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3" y="2378"/>
                  <a:ext cx="799" cy="27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19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31" y="2378"/>
                  <a:ext cx="801" cy="62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2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531" y="2378"/>
                  <a:ext cx="801" cy="88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2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533" y="2112"/>
                  <a:ext cx="801" cy="5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22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533" y="2112"/>
                  <a:ext cx="801" cy="88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2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533" y="2107"/>
                  <a:ext cx="795" cy="115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24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533" y="1827"/>
                  <a:ext cx="795" cy="144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25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533" y="1814"/>
                  <a:ext cx="795" cy="118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26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533" y="1814"/>
                  <a:ext cx="795" cy="83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22" name="Group 77"/>
              <p:cNvGrpSpPr>
                <a:grpSpLocks/>
              </p:cNvGrpSpPr>
              <p:nvPr/>
            </p:nvGrpSpPr>
            <p:grpSpPr bwMode="auto">
              <a:xfrm>
                <a:off x="4627" y="1998"/>
                <a:ext cx="792" cy="1446"/>
                <a:chOff x="4378" y="1818"/>
                <a:chExt cx="824" cy="1446"/>
              </a:xfrm>
            </p:grpSpPr>
            <p:sp>
              <p:nvSpPr>
                <p:cNvPr id="76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4402" y="1823"/>
                  <a:ext cx="777" cy="55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oval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77" name="Line 79"/>
                <p:cNvSpPr>
                  <a:spLocks noChangeShapeType="1"/>
                </p:cNvSpPr>
                <p:nvPr/>
              </p:nvSpPr>
              <p:spPr bwMode="auto">
                <a:xfrm>
                  <a:off x="4379" y="2381"/>
                  <a:ext cx="79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78" name="Line 80"/>
                <p:cNvSpPr>
                  <a:spLocks noChangeShapeType="1"/>
                </p:cNvSpPr>
                <p:nvPr/>
              </p:nvSpPr>
              <p:spPr bwMode="auto">
                <a:xfrm>
                  <a:off x="4379" y="2114"/>
                  <a:ext cx="79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79" name="Line 81"/>
                <p:cNvSpPr>
                  <a:spLocks noChangeShapeType="1"/>
                </p:cNvSpPr>
                <p:nvPr/>
              </p:nvSpPr>
              <p:spPr bwMode="auto">
                <a:xfrm>
                  <a:off x="4379" y="1821"/>
                  <a:ext cx="799" cy="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80" name="Line 82"/>
                <p:cNvSpPr>
                  <a:spLocks noChangeShapeType="1"/>
                </p:cNvSpPr>
                <p:nvPr/>
              </p:nvSpPr>
              <p:spPr bwMode="auto">
                <a:xfrm>
                  <a:off x="4405" y="2112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81" name="Line 83"/>
                <p:cNvSpPr>
                  <a:spLocks noChangeShapeType="1"/>
                </p:cNvSpPr>
                <p:nvPr/>
              </p:nvSpPr>
              <p:spPr bwMode="auto">
                <a:xfrm>
                  <a:off x="4379" y="1824"/>
                  <a:ext cx="797" cy="29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8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4379" y="1821"/>
                  <a:ext cx="799" cy="29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8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4380" y="2382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84" name="Line 86"/>
                <p:cNvSpPr>
                  <a:spLocks noChangeShapeType="1"/>
                </p:cNvSpPr>
                <p:nvPr/>
              </p:nvSpPr>
              <p:spPr bwMode="auto">
                <a:xfrm>
                  <a:off x="4380" y="2648"/>
                  <a:ext cx="79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85" name="Line 87"/>
                <p:cNvSpPr>
                  <a:spLocks noChangeShapeType="1"/>
                </p:cNvSpPr>
                <p:nvPr/>
              </p:nvSpPr>
              <p:spPr bwMode="auto">
                <a:xfrm>
                  <a:off x="4380" y="2382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8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4380" y="2382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87" name="Line 89"/>
                <p:cNvSpPr>
                  <a:spLocks noChangeShapeType="1"/>
                </p:cNvSpPr>
                <p:nvPr/>
              </p:nvSpPr>
              <p:spPr bwMode="auto">
                <a:xfrm>
                  <a:off x="4378" y="2647"/>
                  <a:ext cx="79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88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4379" y="2648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89" name="Line 91"/>
                <p:cNvSpPr>
                  <a:spLocks noChangeShapeType="1"/>
                </p:cNvSpPr>
                <p:nvPr/>
              </p:nvSpPr>
              <p:spPr bwMode="auto">
                <a:xfrm>
                  <a:off x="4379" y="2914"/>
                  <a:ext cx="79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90" name="Line 92"/>
                <p:cNvSpPr>
                  <a:spLocks noChangeShapeType="1"/>
                </p:cNvSpPr>
                <p:nvPr/>
              </p:nvSpPr>
              <p:spPr bwMode="auto">
                <a:xfrm>
                  <a:off x="4379" y="2648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91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4379" y="2648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92" name="Line 94"/>
                <p:cNvSpPr>
                  <a:spLocks noChangeShapeType="1"/>
                </p:cNvSpPr>
                <p:nvPr/>
              </p:nvSpPr>
              <p:spPr bwMode="auto">
                <a:xfrm flipH="1" flipV="1">
                  <a:off x="4403" y="2910"/>
                  <a:ext cx="799" cy="35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oval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93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4405" y="2382"/>
                  <a:ext cx="773" cy="52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94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4404" y="2112"/>
                  <a:ext cx="772" cy="79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95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4404" y="1821"/>
                  <a:ext cx="774" cy="108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96" name="Line 98"/>
                <p:cNvSpPr>
                  <a:spLocks noChangeShapeType="1"/>
                </p:cNvSpPr>
                <p:nvPr/>
              </p:nvSpPr>
              <p:spPr bwMode="auto">
                <a:xfrm>
                  <a:off x="4404" y="2644"/>
                  <a:ext cx="798" cy="62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97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4404" y="2111"/>
                  <a:ext cx="773" cy="53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98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4404" y="1818"/>
                  <a:ext cx="775" cy="82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99" name="Line 101"/>
                <p:cNvSpPr>
                  <a:spLocks noChangeShapeType="1"/>
                </p:cNvSpPr>
                <p:nvPr/>
              </p:nvSpPr>
              <p:spPr bwMode="auto">
                <a:xfrm>
                  <a:off x="4404" y="2378"/>
                  <a:ext cx="773" cy="53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00" name="Line 102"/>
                <p:cNvSpPr>
                  <a:spLocks noChangeShapeType="1"/>
                </p:cNvSpPr>
                <p:nvPr/>
              </p:nvSpPr>
              <p:spPr bwMode="auto">
                <a:xfrm>
                  <a:off x="4404" y="2378"/>
                  <a:ext cx="798" cy="88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01" name="Line 103"/>
                <p:cNvSpPr>
                  <a:spLocks noChangeShapeType="1"/>
                </p:cNvSpPr>
                <p:nvPr/>
              </p:nvSpPr>
              <p:spPr bwMode="auto">
                <a:xfrm>
                  <a:off x="4404" y="2112"/>
                  <a:ext cx="772" cy="53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02" name="Line 104"/>
                <p:cNvSpPr>
                  <a:spLocks noChangeShapeType="1"/>
                </p:cNvSpPr>
                <p:nvPr/>
              </p:nvSpPr>
              <p:spPr bwMode="auto">
                <a:xfrm>
                  <a:off x="4404" y="2112"/>
                  <a:ext cx="772" cy="79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03" name="Line 105"/>
                <p:cNvSpPr>
                  <a:spLocks noChangeShapeType="1"/>
                </p:cNvSpPr>
                <p:nvPr/>
              </p:nvSpPr>
              <p:spPr bwMode="auto">
                <a:xfrm>
                  <a:off x="4404" y="2112"/>
                  <a:ext cx="797" cy="115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04" name="Line 106"/>
                <p:cNvSpPr>
                  <a:spLocks noChangeShapeType="1"/>
                </p:cNvSpPr>
                <p:nvPr/>
              </p:nvSpPr>
              <p:spPr bwMode="auto">
                <a:xfrm>
                  <a:off x="4380" y="1821"/>
                  <a:ext cx="798" cy="55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05" name="Line 107"/>
                <p:cNvSpPr>
                  <a:spLocks noChangeShapeType="1"/>
                </p:cNvSpPr>
                <p:nvPr/>
              </p:nvSpPr>
              <p:spPr bwMode="auto">
                <a:xfrm>
                  <a:off x="4380" y="1821"/>
                  <a:ext cx="821" cy="84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06" name="Line 108"/>
                <p:cNvSpPr>
                  <a:spLocks noChangeShapeType="1"/>
                </p:cNvSpPr>
                <p:nvPr/>
              </p:nvSpPr>
              <p:spPr bwMode="auto">
                <a:xfrm>
                  <a:off x="4380" y="1821"/>
                  <a:ext cx="796" cy="108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07" name="Line 109"/>
                <p:cNvSpPr>
                  <a:spLocks noChangeShapeType="1"/>
                </p:cNvSpPr>
                <p:nvPr/>
              </p:nvSpPr>
              <p:spPr bwMode="auto">
                <a:xfrm>
                  <a:off x="4380" y="1821"/>
                  <a:ext cx="821" cy="144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08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4381" y="2112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23" name="Group 111"/>
              <p:cNvGrpSpPr>
                <a:grpSpLocks/>
              </p:cNvGrpSpPr>
              <p:nvPr/>
            </p:nvGrpSpPr>
            <p:grpSpPr bwMode="auto">
              <a:xfrm>
                <a:off x="3860" y="1994"/>
                <a:ext cx="797" cy="1753"/>
                <a:chOff x="3599" y="1814"/>
                <a:chExt cx="829" cy="1753"/>
              </a:xfrm>
            </p:grpSpPr>
            <p:sp>
              <p:nvSpPr>
                <p:cNvPr id="37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3606" y="2910"/>
                  <a:ext cx="799" cy="35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8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3600" y="2910"/>
                  <a:ext cx="805" cy="65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9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3628" y="1823"/>
                  <a:ext cx="752" cy="55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oval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0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3605" y="2111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1" name="Line 116"/>
                <p:cNvSpPr>
                  <a:spLocks noChangeShapeType="1"/>
                </p:cNvSpPr>
                <p:nvPr/>
              </p:nvSpPr>
              <p:spPr bwMode="auto">
                <a:xfrm>
                  <a:off x="3605" y="2377"/>
                  <a:ext cx="79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2" name="Line 117"/>
                <p:cNvSpPr>
                  <a:spLocks noChangeShapeType="1"/>
                </p:cNvSpPr>
                <p:nvPr/>
              </p:nvSpPr>
              <p:spPr bwMode="auto">
                <a:xfrm>
                  <a:off x="3605" y="2110"/>
                  <a:ext cx="79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3" name="Line 118"/>
                <p:cNvSpPr>
                  <a:spLocks noChangeShapeType="1"/>
                </p:cNvSpPr>
                <p:nvPr/>
              </p:nvSpPr>
              <p:spPr bwMode="auto">
                <a:xfrm>
                  <a:off x="3605" y="1817"/>
                  <a:ext cx="773" cy="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4" name="Line 119"/>
                <p:cNvSpPr>
                  <a:spLocks noChangeShapeType="1"/>
                </p:cNvSpPr>
                <p:nvPr/>
              </p:nvSpPr>
              <p:spPr bwMode="auto">
                <a:xfrm>
                  <a:off x="3631" y="2108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5" name="Line 120"/>
                <p:cNvSpPr>
                  <a:spLocks noChangeShapeType="1"/>
                </p:cNvSpPr>
                <p:nvPr/>
              </p:nvSpPr>
              <p:spPr bwMode="auto">
                <a:xfrm>
                  <a:off x="3605" y="1820"/>
                  <a:ext cx="797" cy="29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6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3605" y="2111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3605" y="1817"/>
                  <a:ext cx="773" cy="29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8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3606" y="2378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9" name="Line 124"/>
                <p:cNvSpPr>
                  <a:spLocks noChangeShapeType="1"/>
                </p:cNvSpPr>
                <p:nvPr/>
              </p:nvSpPr>
              <p:spPr bwMode="auto">
                <a:xfrm>
                  <a:off x="3606" y="2644"/>
                  <a:ext cx="79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0" name="Line 125"/>
                <p:cNvSpPr>
                  <a:spLocks noChangeShapeType="1"/>
                </p:cNvSpPr>
                <p:nvPr/>
              </p:nvSpPr>
              <p:spPr bwMode="auto">
                <a:xfrm>
                  <a:off x="3606" y="2378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1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3606" y="2378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2" name="Line 127"/>
                <p:cNvSpPr>
                  <a:spLocks noChangeShapeType="1"/>
                </p:cNvSpPr>
                <p:nvPr/>
              </p:nvSpPr>
              <p:spPr bwMode="auto">
                <a:xfrm>
                  <a:off x="3604" y="2643"/>
                  <a:ext cx="79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3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3605" y="2644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4" name="Line 129"/>
                <p:cNvSpPr>
                  <a:spLocks noChangeShapeType="1"/>
                </p:cNvSpPr>
                <p:nvPr/>
              </p:nvSpPr>
              <p:spPr bwMode="auto">
                <a:xfrm>
                  <a:off x="3605" y="2910"/>
                  <a:ext cx="799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5" name="Line 130"/>
                <p:cNvSpPr>
                  <a:spLocks noChangeShapeType="1"/>
                </p:cNvSpPr>
                <p:nvPr/>
              </p:nvSpPr>
              <p:spPr bwMode="auto">
                <a:xfrm>
                  <a:off x="3605" y="2644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6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3605" y="2644"/>
                  <a:ext cx="797" cy="2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3631" y="2378"/>
                  <a:ext cx="773" cy="52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8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3630" y="2108"/>
                  <a:ext cx="772" cy="79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9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3630" y="1814"/>
                  <a:ext cx="751" cy="109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60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3630" y="2107"/>
                  <a:ext cx="773" cy="53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61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3630" y="1814"/>
                  <a:ext cx="748" cy="82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62" name="Line 137"/>
                <p:cNvSpPr>
                  <a:spLocks noChangeShapeType="1"/>
                </p:cNvSpPr>
                <p:nvPr/>
              </p:nvSpPr>
              <p:spPr bwMode="auto">
                <a:xfrm>
                  <a:off x="3630" y="2374"/>
                  <a:ext cx="773" cy="53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63" name="Line 138"/>
                <p:cNvSpPr>
                  <a:spLocks noChangeShapeType="1"/>
                </p:cNvSpPr>
                <p:nvPr/>
              </p:nvSpPr>
              <p:spPr bwMode="auto">
                <a:xfrm>
                  <a:off x="3630" y="2108"/>
                  <a:ext cx="772" cy="53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64" name="Line 139"/>
                <p:cNvSpPr>
                  <a:spLocks noChangeShapeType="1"/>
                </p:cNvSpPr>
                <p:nvPr/>
              </p:nvSpPr>
              <p:spPr bwMode="auto">
                <a:xfrm>
                  <a:off x="3630" y="2108"/>
                  <a:ext cx="772" cy="79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65" name="Line 140"/>
                <p:cNvSpPr>
                  <a:spLocks noChangeShapeType="1"/>
                </p:cNvSpPr>
                <p:nvPr/>
              </p:nvSpPr>
              <p:spPr bwMode="auto">
                <a:xfrm>
                  <a:off x="3606" y="1817"/>
                  <a:ext cx="798" cy="55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66" name="Line 141"/>
                <p:cNvSpPr>
                  <a:spLocks noChangeShapeType="1"/>
                </p:cNvSpPr>
                <p:nvPr/>
              </p:nvSpPr>
              <p:spPr bwMode="auto">
                <a:xfrm>
                  <a:off x="3606" y="1817"/>
                  <a:ext cx="821" cy="84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67" name="Line 142"/>
                <p:cNvSpPr>
                  <a:spLocks noChangeShapeType="1"/>
                </p:cNvSpPr>
                <p:nvPr/>
              </p:nvSpPr>
              <p:spPr bwMode="auto">
                <a:xfrm>
                  <a:off x="3606" y="1817"/>
                  <a:ext cx="796" cy="108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68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3599" y="2657"/>
                  <a:ext cx="806" cy="91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69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3606" y="2381"/>
                  <a:ext cx="796" cy="118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70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3606" y="2107"/>
                  <a:ext cx="799" cy="146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71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3599" y="1814"/>
                  <a:ext cx="779" cy="175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72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3629" y="2640"/>
                  <a:ext cx="798" cy="6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73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3629" y="2381"/>
                  <a:ext cx="776" cy="88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74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3629" y="2110"/>
                  <a:ext cx="773" cy="115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75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3629" y="1814"/>
                  <a:ext cx="749" cy="145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24" name="Group 151"/>
              <p:cNvGrpSpPr>
                <a:grpSpLocks/>
              </p:cNvGrpSpPr>
              <p:nvPr/>
            </p:nvGrpSpPr>
            <p:grpSpPr bwMode="auto">
              <a:xfrm>
                <a:off x="2465" y="1994"/>
                <a:ext cx="690" cy="843"/>
                <a:chOff x="2376" y="1994"/>
                <a:chExt cx="714" cy="843"/>
              </a:xfrm>
            </p:grpSpPr>
            <p:sp>
              <p:nvSpPr>
                <p:cNvPr id="25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2376" y="1998"/>
                  <a:ext cx="689" cy="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6" name="Line 153"/>
                <p:cNvSpPr>
                  <a:spLocks noChangeShapeType="1"/>
                </p:cNvSpPr>
                <p:nvPr/>
              </p:nvSpPr>
              <p:spPr bwMode="auto">
                <a:xfrm>
                  <a:off x="2376" y="1994"/>
                  <a:ext cx="714" cy="29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7" name="Line 154"/>
                <p:cNvSpPr>
                  <a:spLocks noChangeShapeType="1"/>
                </p:cNvSpPr>
                <p:nvPr/>
              </p:nvSpPr>
              <p:spPr bwMode="auto">
                <a:xfrm>
                  <a:off x="2376" y="1994"/>
                  <a:ext cx="710" cy="56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8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379" y="1994"/>
                  <a:ext cx="686" cy="29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9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2377" y="2287"/>
                  <a:ext cx="713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0" name="Line 157"/>
                <p:cNvSpPr>
                  <a:spLocks noChangeShapeType="1"/>
                </p:cNvSpPr>
                <p:nvPr/>
              </p:nvSpPr>
              <p:spPr bwMode="auto">
                <a:xfrm>
                  <a:off x="2376" y="2287"/>
                  <a:ext cx="690" cy="26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1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2376" y="1994"/>
                  <a:ext cx="689" cy="56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2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2376" y="2287"/>
                  <a:ext cx="714" cy="26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3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376" y="2554"/>
                  <a:ext cx="714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4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379" y="2003"/>
                  <a:ext cx="686" cy="83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5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2379" y="2287"/>
                  <a:ext cx="711" cy="55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6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2377" y="2554"/>
                  <a:ext cx="709" cy="28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</p:grpSp>
      </p:grpSp>
      <p:grpSp>
        <p:nvGrpSpPr>
          <p:cNvPr id="167" name="Group 166"/>
          <p:cNvGrpSpPr>
            <a:grpSpLocks/>
          </p:cNvGrpSpPr>
          <p:nvPr/>
        </p:nvGrpSpPr>
        <p:grpSpPr bwMode="auto">
          <a:xfrm>
            <a:off x="1638300" y="2730500"/>
            <a:ext cx="8924925" cy="3124200"/>
            <a:chOff x="66" y="1870"/>
            <a:chExt cx="5622" cy="1968"/>
          </a:xfrm>
        </p:grpSpPr>
        <p:sp>
          <p:nvSpPr>
            <p:cNvPr id="168" name="AutoShape 167"/>
            <p:cNvSpPr>
              <a:spLocks noChangeArrowheads="1"/>
            </p:cNvSpPr>
            <p:nvPr/>
          </p:nvSpPr>
          <p:spPr bwMode="auto">
            <a:xfrm>
              <a:off x="66" y="1870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FFCC66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Healthy</a:t>
              </a:r>
            </a:p>
          </p:txBody>
        </p:sp>
        <p:sp>
          <p:nvSpPr>
            <p:cNvPr id="169" name="AutoShape 168"/>
            <p:cNvSpPr>
              <a:spLocks noChangeArrowheads="1"/>
            </p:cNvSpPr>
            <p:nvPr/>
          </p:nvSpPr>
          <p:spPr bwMode="auto">
            <a:xfrm>
              <a:off x="66" y="2158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FFCC66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Minor Ailments</a:t>
              </a:r>
            </a:p>
          </p:txBody>
        </p:sp>
        <p:sp>
          <p:nvSpPr>
            <p:cNvPr id="170" name="AutoShape 169"/>
            <p:cNvSpPr>
              <a:spLocks noChangeArrowheads="1"/>
            </p:cNvSpPr>
            <p:nvPr/>
          </p:nvSpPr>
          <p:spPr bwMode="auto">
            <a:xfrm>
              <a:off x="66" y="2446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FFCC66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At Risk</a:t>
              </a:r>
            </a:p>
          </p:txBody>
        </p:sp>
        <p:sp>
          <p:nvSpPr>
            <p:cNvPr id="171" name="AutoShape 170"/>
            <p:cNvSpPr>
              <a:spLocks noChangeArrowheads="1"/>
            </p:cNvSpPr>
            <p:nvPr/>
          </p:nvSpPr>
          <p:spPr bwMode="auto">
            <a:xfrm>
              <a:off x="66" y="2734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FFCC66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Acutely Ill</a:t>
              </a:r>
            </a:p>
          </p:txBody>
        </p:sp>
        <p:sp>
          <p:nvSpPr>
            <p:cNvPr id="172" name="AutoShape 171"/>
            <p:cNvSpPr>
              <a:spLocks noChangeArrowheads="1"/>
            </p:cNvSpPr>
            <p:nvPr/>
          </p:nvSpPr>
          <p:spPr bwMode="auto">
            <a:xfrm>
              <a:off x="66" y="3022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FFCC66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Chronically Ill</a:t>
              </a:r>
            </a:p>
          </p:txBody>
        </p:sp>
        <p:sp>
          <p:nvSpPr>
            <p:cNvPr id="173" name="AutoShape 172"/>
            <p:cNvSpPr>
              <a:spLocks noChangeArrowheads="1"/>
            </p:cNvSpPr>
            <p:nvPr/>
          </p:nvSpPr>
          <p:spPr bwMode="auto">
            <a:xfrm>
              <a:off x="66" y="3310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FFCC66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Catastrophic-ally Ill</a:t>
              </a:r>
            </a:p>
          </p:txBody>
        </p:sp>
        <p:sp>
          <p:nvSpPr>
            <p:cNvPr id="174" name="AutoShape 173"/>
            <p:cNvSpPr>
              <a:spLocks noChangeArrowheads="1"/>
            </p:cNvSpPr>
            <p:nvPr/>
          </p:nvSpPr>
          <p:spPr bwMode="auto">
            <a:xfrm>
              <a:off x="786" y="1870"/>
              <a:ext cx="585" cy="240"/>
            </a:xfrm>
            <a:prstGeom prst="roundRect">
              <a:avLst>
                <a:gd name="adj" fmla="val 16667"/>
              </a:avLst>
            </a:prstGeom>
            <a:solidFill>
              <a:srgbClr val="FFCC66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Rural</a:t>
              </a:r>
            </a:p>
          </p:txBody>
        </p:sp>
        <p:sp>
          <p:nvSpPr>
            <p:cNvPr id="175" name="AutoShape 174"/>
            <p:cNvSpPr>
              <a:spLocks noChangeArrowheads="1"/>
            </p:cNvSpPr>
            <p:nvPr/>
          </p:nvSpPr>
          <p:spPr bwMode="auto">
            <a:xfrm>
              <a:off x="786" y="2158"/>
              <a:ext cx="585" cy="240"/>
            </a:xfrm>
            <a:prstGeom prst="roundRect">
              <a:avLst>
                <a:gd name="adj" fmla="val 16667"/>
              </a:avLst>
            </a:prstGeom>
            <a:solidFill>
              <a:srgbClr val="FFCC66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Suburban</a:t>
              </a:r>
            </a:p>
          </p:txBody>
        </p:sp>
        <p:sp>
          <p:nvSpPr>
            <p:cNvPr id="176" name="AutoShape 175"/>
            <p:cNvSpPr>
              <a:spLocks noChangeArrowheads="1"/>
            </p:cNvSpPr>
            <p:nvPr/>
          </p:nvSpPr>
          <p:spPr bwMode="auto">
            <a:xfrm>
              <a:off x="786" y="2446"/>
              <a:ext cx="585" cy="240"/>
            </a:xfrm>
            <a:prstGeom prst="roundRect">
              <a:avLst>
                <a:gd name="adj" fmla="val 16667"/>
              </a:avLst>
            </a:prstGeom>
            <a:solidFill>
              <a:srgbClr val="FFCC66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Urban</a:t>
              </a:r>
            </a:p>
          </p:txBody>
        </p:sp>
        <p:sp>
          <p:nvSpPr>
            <p:cNvPr id="177" name="AutoShape 176"/>
            <p:cNvSpPr>
              <a:spLocks noChangeArrowheads="1"/>
            </p:cNvSpPr>
            <p:nvPr/>
          </p:nvSpPr>
          <p:spPr bwMode="auto">
            <a:xfrm>
              <a:off x="1416" y="1870"/>
              <a:ext cx="561" cy="240"/>
            </a:xfrm>
            <a:prstGeom prst="roundRect">
              <a:avLst>
                <a:gd name="adj" fmla="val 16667"/>
              </a:avLst>
            </a:prstGeom>
            <a:solidFill>
              <a:srgbClr val="FFCC66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High</a:t>
              </a:r>
            </a:p>
          </p:txBody>
        </p:sp>
        <p:sp>
          <p:nvSpPr>
            <p:cNvPr id="178" name="AutoShape 177"/>
            <p:cNvSpPr>
              <a:spLocks noChangeArrowheads="1"/>
            </p:cNvSpPr>
            <p:nvPr/>
          </p:nvSpPr>
          <p:spPr bwMode="auto">
            <a:xfrm>
              <a:off x="1416" y="2158"/>
              <a:ext cx="561" cy="240"/>
            </a:xfrm>
            <a:prstGeom prst="roundRect">
              <a:avLst>
                <a:gd name="adj" fmla="val 16667"/>
              </a:avLst>
            </a:prstGeom>
            <a:solidFill>
              <a:srgbClr val="FFCC66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Medium</a:t>
              </a:r>
            </a:p>
          </p:txBody>
        </p:sp>
        <p:sp>
          <p:nvSpPr>
            <p:cNvPr id="179" name="AutoShape 178"/>
            <p:cNvSpPr>
              <a:spLocks noChangeArrowheads="1"/>
            </p:cNvSpPr>
            <p:nvPr/>
          </p:nvSpPr>
          <p:spPr bwMode="auto">
            <a:xfrm>
              <a:off x="1416" y="2446"/>
              <a:ext cx="561" cy="240"/>
            </a:xfrm>
            <a:prstGeom prst="roundRect">
              <a:avLst>
                <a:gd name="adj" fmla="val 16667"/>
              </a:avLst>
            </a:prstGeom>
            <a:solidFill>
              <a:srgbClr val="FFCC66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Low</a:t>
              </a:r>
            </a:p>
          </p:txBody>
        </p:sp>
        <p:sp>
          <p:nvSpPr>
            <p:cNvPr id="180" name="AutoShape 179"/>
            <p:cNvSpPr>
              <a:spLocks noChangeArrowheads="1"/>
            </p:cNvSpPr>
            <p:nvPr/>
          </p:nvSpPr>
          <p:spPr bwMode="auto">
            <a:xfrm>
              <a:off x="2793" y="1870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In Person</a:t>
              </a:r>
            </a:p>
          </p:txBody>
        </p:sp>
        <p:sp>
          <p:nvSpPr>
            <p:cNvPr id="181" name="AutoShape 180"/>
            <p:cNvSpPr>
              <a:spLocks noChangeArrowheads="1"/>
            </p:cNvSpPr>
            <p:nvPr/>
          </p:nvSpPr>
          <p:spPr bwMode="auto">
            <a:xfrm>
              <a:off x="2793" y="2158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Telephonic</a:t>
              </a:r>
            </a:p>
          </p:txBody>
        </p:sp>
        <p:sp>
          <p:nvSpPr>
            <p:cNvPr id="182" name="AutoShape 181"/>
            <p:cNvSpPr>
              <a:spLocks noChangeArrowheads="1"/>
            </p:cNvSpPr>
            <p:nvPr/>
          </p:nvSpPr>
          <p:spPr bwMode="auto">
            <a:xfrm>
              <a:off x="2793" y="2446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Electronic</a:t>
              </a:r>
            </a:p>
          </p:txBody>
        </p:sp>
        <p:sp>
          <p:nvSpPr>
            <p:cNvPr id="183" name="AutoShape 182"/>
            <p:cNvSpPr>
              <a:spLocks noChangeArrowheads="1"/>
            </p:cNvSpPr>
            <p:nvPr/>
          </p:nvSpPr>
          <p:spPr bwMode="auto">
            <a:xfrm>
              <a:off x="3516" y="1870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Home</a:t>
              </a:r>
            </a:p>
          </p:txBody>
        </p:sp>
        <p:sp>
          <p:nvSpPr>
            <p:cNvPr id="184" name="AutoShape 183"/>
            <p:cNvSpPr>
              <a:spLocks noChangeArrowheads="1"/>
            </p:cNvSpPr>
            <p:nvPr/>
          </p:nvSpPr>
          <p:spPr bwMode="auto">
            <a:xfrm>
              <a:off x="3516" y="2158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Outpatient Setting</a:t>
              </a:r>
            </a:p>
          </p:txBody>
        </p:sp>
        <p:sp>
          <p:nvSpPr>
            <p:cNvPr id="185" name="AutoShape 184"/>
            <p:cNvSpPr>
              <a:spLocks noChangeArrowheads="1"/>
            </p:cNvSpPr>
            <p:nvPr/>
          </p:nvSpPr>
          <p:spPr bwMode="auto">
            <a:xfrm>
              <a:off x="3516" y="2446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Hospital</a:t>
              </a:r>
            </a:p>
          </p:txBody>
        </p:sp>
        <p:sp>
          <p:nvSpPr>
            <p:cNvPr id="186" name="AutoShape 185"/>
            <p:cNvSpPr>
              <a:spLocks noChangeArrowheads="1"/>
            </p:cNvSpPr>
            <p:nvPr/>
          </p:nvSpPr>
          <p:spPr bwMode="auto">
            <a:xfrm>
              <a:off x="3516" y="2734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 dirty="0"/>
                <a:t>Emergency Department</a:t>
              </a:r>
            </a:p>
          </p:txBody>
        </p:sp>
        <p:sp>
          <p:nvSpPr>
            <p:cNvPr id="187" name="AutoShape 186"/>
            <p:cNvSpPr>
              <a:spLocks noChangeArrowheads="1"/>
            </p:cNvSpPr>
            <p:nvPr/>
          </p:nvSpPr>
          <p:spPr bwMode="auto">
            <a:xfrm>
              <a:off x="3516" y="3022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 dirty="0"/>
                <a:t>Long Term Care</a:t>
              </a:r>
            </a:p>
          </p:txBody>
        </p:sp>
        <p:sp>
          <p:nvSpPr>
            <p:cNvPr id="188" name="AutoShape 187"/>
            <p:cNvSpPr>
              <a:spLocks noChangeArrowheads="1"/>
            </p:cNvSpPr>
            <p:nvPr/>
          </p:nvSpPr>
          <p:spPr bwMode="auto">
            <a:xfrm>
              <a:off x="3516" y="3310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Internet</a:t>
              </a:r>
            </a:p>
          </p:txBody>
        </p:sp>
        <p:sp>
          <p:nvSpPr>
            <p:cNvPr id="189" name="AutoShape 188"/>
            <p:cNvSpPr>
              <a:spLocks noChangeArrowheads="1"/>
            </p:cNvSpPr>
            <p:nvPr/>
          </p:nvSpPr>
          <p:spPr bwMode="auto">
            <a:xfrm>
              <a:off x="3516" y="3598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Call Center</a:t>
              </a:r>
            </a:p>
          </p:txBody>
        </p:sp>
        <p:sp>
          <p:nvSpPr>
            <p:cNvPr id="190" name="AutoShape 189"/>
            <p:cNvSpPr>
              <a:spLocks noChangeArrowheads="1"/>
            </p:cNvSpPr>
            <p:nvPr/>
          </p:nvSpPr>
          <p:spPr bwMode="auto">
            <a:xfrm>
              <a:off x="5016" y="1870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Wellness</a:t>
              </a:r>
            </a:p>
          </p:txBody>
        </p:sp>
        <p:sp>
          <p:nvSpPr>
            <p:cNvPr id="191" name="AutoShape 190"/>
            <p:cNvSpPr>
              <a:spLocks noChangeArrowheads="1"/>
            </p:cNvSpPr>
            <p:nvPr/>
          </p:nvSpPr>
          <p:spPr bwMode="auto">
            <a:xfrm>
              <a:off x="5016" y="2158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Risk Assessment</a:t>
              </a:r>
            </a:p>
          </p:txBody>
        </p:sp>
        <p:sp>
          <p:nvSpPr>
            <p:cNvPr id="192" name="AutoShape 191"/>
            <p:cNvSpPr>
              <a:spLocks noChangeArrowheads="1"/>
            </p:cNvSpPr>
            <p:nvPr/>
          </p:nvSpPr>
          <p:spPr bwMode="auto">
            <a:xfrm>
              <a:off x="5016" y="2446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Prevention</a:t>
              </a:r>
            </a:p>
          </p:txBody>
        </p:sp>
        <p:sp>
          <p:nvSpPr>
            <p:cNvPr id="193" name="AutoShape 192"/>
            <p:cNvSpPr>
              <a:spLocks noChangeArrowheads="1"/>
            </p:cNvSpPr>
            <p:nvPr/>
          </p:nvSpPr>
          <p:spPr bwMode="auto">
            <a:xfrm>
              <a:off x="5016" y="2734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Acute Care</a:t>
              </a:r>
            </a:p>
          </p:txBody>
        </p:sp>
        <p:sp>
          <p:nvSpPr>
            <p:cNvPr id="194" name="AutoShape 193"/>
            <p:cNvSpPr>
              <a:spLocks noChangeArrowheads="1"/>
            </p:cNvSpPr>
            <p:nvPr/>
          </p:nvSpPr>
          <p:spPr bwMode="auto">
            <a:xfrm>
              <a:off x="5016" y="3022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Chronic Care</a:t>
              </a:r>
            </a:p>
          </p:txBody>
        </p:sp>
        <p:sp>
          <p:nvSpPr>
            <p:cNvPr id="195" name="AutoShape 194"/>
            <p:cNvSpPr>
              <a:spLocks noChangeArrowheads="1"/>
            </p:cNvSpPr>
            <p:nvPr/>
          </p:nvSpPr>
          <p:spPr bwMode="auto">
            <a:xfrm>
              <a:off x="5016" y="3310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Complement-ary Care</a:t>
              </a:r>
            </a:p>
          </p:txBody>
        </p:sp>
        <p:sp>
          <p:nvSpPr>
            <p:cNvPr id="196" name="AutoShape 195"/>
            <p:cNvSpPr>
              <a:spLocks noChangeArrowheads="1"/>
            </p:cNvSpPr>
            <p:nvPr/>
          </p:nvSpPr>
          <p:spPr bwMode="auto">
            <a:xfrm>
              <a:off x="4239" y="1870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Traditional Providers</a:t>
              </a:r>
            </a:p>
          </p:txBody>
        </p:sp>
        <p:sp>
          <p:nvSpPr>
            <p:cNvPr id="197" name="AutoShape 196"/>
            <p:cNvSpPr>
              <a:spLocks noChangeArrowheads="1"/>
            </p:cNvSpPr>
            <p:nvPr/>
          </p:nvSpPr>
          <p:spPr bwMode="auto">
            <a:xfrm>
              <a:off x="4239" y="2158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Public/Private Insurers</a:t>
              </a:r>
            </a:p>
          </p:txBody>
        </p:sp>
        <p:sp>
          <p:nvSpPr>
            <p:cNvPr id="198" name="AutoShape 197"/>
            <p:cNvSpPr>
              <a:spLocks noChangeArrowheads="1"/>
            </p:cNvSpPr>
            <p:nvPr/>
          </p:nvSpPr>
          <p:spPr bwMode="auto">
            <a:xfrm>
              <a:off x="4239" y="2447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Alternate Providers</a:t>
              </a:r>
            </a:p>
          </p:txBody>
        </p:sp>
        <p:sp>
          <p:nvSpPr>
            <p:cNvPr id="199" name="AutoShape 198"/>
            <p:cNvSpPr>
              <a:spLocks noChangeArrowheads="1"/>
            </p:cNvSpPr>
            <p:nvPr/>
          </p:nvSpPr>
          <p:spPr bwMode="auto">
            <a:xfrm>
              <a:off x="4239" y="2735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Midlevel Provider</a:t>
              </a:r>
            </a:p>
          </p:txBody>
        </p:sp>
        <p:sp>
          <p:nvSpPr>
            <p:cNvPr id="200" name="AutoShape 199"/>
            <p:cNvSpPr>
              <a:spLocks noChangeArrowheads="1"/>
            </p:cNvSpPr>
            <p:nvPr/>
          </p:nvSpPr>
          <p:spPr bwMode="auto">
            <a:xfrm>
              <a:off x="4239" y="3023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Health Infomediary</a:t>
              </a:r>
            </a:p>
          </p:txBody>
        </p:sp>
        <p:sp>
          <p:nvSpPr>
            <p:cNvPr id="201" name="AutoShape 200"/>
            <p:cNvSpPr>
              <a:spLocks noChangeArrowheads="1"/>
            </p:cNvSpPr>
            <p:nvPr/>
          </p:nvSpPr>
          <p:spPr bwMode="auto">
            <a:xfrm>
              <a:off x="2070" y="1871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Local</a:t>
              </a:r>
            </a:p>
          </p:txBody>
        </p:sp>
        <p:sp>
          <p:nvSpPr>
            <p:cNvPr id="202" name="AutoShape 201"/>
            <p:cNvSpPr>
              <a:spLocks noChangeArrowheads="1"/>
            </p:cNvSpPr>
            <p:nvPr/>
          </p:nvSpPr>
          <p:spPr bwMode="auto">
            <a:xfrm>
              <a:off x="2070" y="2159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Regional</a:t>
              </a:r>
            </a:p>
          </p:txBody>
        </p:sp>
        <p:sp>
          <p:nvSpPr>
            <p:cNvPr id="203" name="AutoShape 202"/>
            <p:cNvSpPr>
              <a:spLocks noChangeArrowheads="1"/>
            </p:cNvSpPr>
            <p:nvPr/>
          </p:nvSpPr>
          <p:spPr bwMode="auto">
            <a:xfrm>
              <a:off x="2070" y="2447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National</a:t>
              </a:r>
            </a:p>
          </p:txBody>
        </p:sp>
        <p:sp>
          <p:nvSpPr>
            <p:cNvPr id="204" name="AutoShape 203"/>
            <p:cNvSpPr>
              <a:spLocks noChangeArrowheads="1"/>
            </p:cNvSpPr>
            <p:nvPr/>
          </p:nvSpPr>
          <p:spPr bwMode="auto">
            <a:xfrm>
              <a:off x="2070" y="2734"/>
              <a:ext cx="672" cy="24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en-US" sz="1300"/>
                <a:t>International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4145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orthern NB Map.pd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age1image38149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73" y="1900391"/>
            <a:ext cx="72104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Location Decision: Integrating Logistics, Technology and Service Quality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193" y="5907202"/>
            <a:ext cx="2186384" cy="54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923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latin typeface="Arial" charset="0"/>
              </a:rPr>
              <a:t>Forming Teams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4615" y="1729154"/>
            <a:ext cx="8329246" cy="4419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2400" dirty="0">
                <a:ea typeface="굴림" charset="-127"/>
              </a:rPr>
              <a:t>Analytical skills (40 points)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2400" dirty="0" smtClean="0">
                <a:ea typeface="굴림" charset="-127"/>
              </a:rPr>
              <a:t>Business Background </a:t>
            </a:r>
            <a:r>
              <a:rPr lang="en-US" altLang="ko-KR" sz="2400" dirty="0">
                <a:ea typeface="굴림" charset="-127"/>
              </a:rPr>
              <a:t>&amp; Knowledge (30 points)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2400" dirty="0">
                <a:ea typeface="굴림" charset="-127"/>
              </a:rPr>
              <a:t>Communication skills (20 points)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2400" dirty="0">
                <a:ea typeface="굴림" charset="-127"/>
              </a:rPr>
              <a:t>Motivation &amp; Interest  (10 points)</a:t>
            </a:r>
            <a:endParaRPr lang="en-US" altLang="ko-KR" sz="26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2687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 smtClean="0">
                <a:latin typeface="Arial" panose="020B0604020202020204" pitchFamily="34" charset="0"/>
              </a:rPr>
              <a:t>Course </a:t>
            </a:r>
            <a:r>
              <a:rPr lang="en-US" altLang="en-US" sz="3200" dirty="0">
                <a:latin typeface="Arial" panose="020B0604020202020204" pitchFamily="34" charset="0"/>
              </a:rPr>
              <a:t>Goals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6675" y="1690687"/>
            <a:ext cx="9517487" cy="4722991"/>
          </a:xfrm>
        </p:spPr>
        <p:txBody>
          <a:bodyPr>
            <a:normAutofit fontScale="925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400" u="sng" dirty="0"/>
              <a:t>Integrate </a:t>
            </a:r>
            <a:r>
              <a:rPr lang="en-US" sz="2400" dirty="0"/>
              <a:t>information technologies with data analytical methods to extract </a:t>
            </a:r>
            <a:r>
              <a:rPr lang="en-US" sz="2400" u="sng" dirty="0"/>
              <a:t>value</a:t>
            </a:r>
            <a:r>
              <a:rPr lang="en-US" sz="2400" dirty="0"/>
              <a:t> from data sets.</a:t>
            </a:r>
            <a:endParaRPr lang="en-CA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Think critically about the </a:t>
            </a:r>
            <a:r>
              <a:rPr lang="en-US" sz="2400" u="sng" dirty="0"/>
              <a:t>business implications</a:t>
            </a:r>
            <a:r>
              <a:rPr lang="en-US" sz="2400" dirty="0"/>
              <a:t>, meaningfulness and applicability of observed data patterns and analytical inferences.</a:t>
            </a:r>
            <a:endParaRPr lang="en-CA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Identify opportunities, needs and </a:t>
            </a:r>
            <a:r>
              <a:rPr lang="en-US" sz="2400" u="sng" dirty="0"/>
              <a:t>constraints</a:t>
            </a:r>
            <a:r>
              <a:rPr lang="en-US" sz="2400" dirty="0"/>
              <a:t> for data analytics within organizational contexts.</a:t>
            </a:r>
            <a:endParaRPr lang="en-CA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u="sng" dirty="0"/>
              <a:t>Select </a:t>
            </a:r>
            <a:r>
              <a:rPr lang="en-US" sz="2400" dirty="0"/>
              <a:t>appropriate analytic tools for specific managerial issues.</a:t>
            </a:r>
            <a:endParaRPr lang="en-CA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Compose data-analytic tools and concepts to create innovative data-analytic </a:t>
            </a:r>
            <a:r>
              <a:rPr lang="en-US" sz="2400" u="sng" dirty="0"/>
              <a:t>solutions</a:t>
            </a:r>
            <a:r>
              <a:rPr lang="en-US" sz="2400" dirty="0"/>
              <a:t>.</a:t>
            </a:r>
            <a:endParaRPr lang="en-CA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Demonstrate proficiency with several data-analytic </a:t>
            </a:r>
            <a:r>
              <a:rPr lang="en-US" sz="2400" u="sng" dirty="0"/>
              <a:t>tools</a:t>
            </a:r>
            <a:r>
              <a:rPr lang="en-US" sz="2400" dirty="0"/>
              <a:t>.</a:t>
            </a:r>
            <a:endParaRPr lang="en-CA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Communicate clearly and persuasively to </a:t>
            </a:r>
            <a:r>
              <a:rPr lang="en-US" sz="2400" u="sng" dirty="0"/>
              <a:t>audiences</a:t>
            </a:r>
            <a:r>
              <a:rPr lang="en-US" sz="2400" dirty="0"/>
              <a:t> with various backgrounds.</a:t>
            </a:r>
            <a:endParaRPr lang="en-CA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Provide </a:t>
            </a:r>
            <a:r>
              <a:rPr lang="en-US" sz="2400" u="sng" dirty="0"/>
              <a:t>leadership</a:t>
            </a:r>
            <a:r>
              <a:rPr lang="en-US" sz="2400" dirty="0"/>
              <a:t> in analytics teams and projects.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1092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zoom dir="in"/>
      </p:transition>
    </mc:Choice>
    <mc:Fallback xmlns="">
      <p:transition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>
                <a:latin typeface="Arial" panose="020B0604020202020204" pitchFamily="34" charset="0"/>
              </a:rPr>
              <a:t>How to learn / develop skills?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209800"/>
            <a:ext cx="7543800" cy="3886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Textbook and cases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Team work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600" dirty="0">
                <a:ea typeface="굴림" panose="020B0600000101010101" pitchFamily="34" charset="-127"/>
              </a:rPr>
              <a:t>Individual effort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600" dirty="0">
                <a:ea typeface="굴림" panose="020B0600000101010101" pitchFamily="34" charset="-127"/>
              </a:rPr>
              <a:t>Group work and </a:t>
            </a:r>
            <a:r>
              <a:rPr lang="en-US" altLang="ko-KR" sz="2600" u="sng" dirty="0">
                <a:ea typeface="굴림" panose="020B0600000101010101" pitchFamily="34" charset="-127"/>
              </a:rPr>
              <a:t>competitions </a:t>
            </a:r>
            <a:endParaRPr lang="en-US" altLang="ko-KR" sz="2600" b="1" u="sng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66535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1"/>
            <a:ext cx="7772400" cy="847725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latin typeface="Arial" panose="020B0604020202020204" pitchFamily="34" charset="0"/>
              </a:rPr>
              <a:t>Grading Scheme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5951" y="1300632"/>
            <a:ext cx="9160098" cy="525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Team Case Competitions (</a:t>
            </a:r>
            <a:r>
              <a:rPr lang="en-US" altLang="en-US" sz="2400" dirty="0" smtClean="0"/>
              <a:t>40 </a:t>
            </a:r>
            <a:r>
              <a:rPr lang="en-US" altLang="en-US" sz="2400" dirty="0"/>
              <a:t>marks)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FontTx/>
              <a:buChar char="•"/>
            </a:pPr>
            <a:r>
              <a:rPr lang="en-US" altLang="en-US" sz="2200" dirty="0"/>
              <a:t>There will be </a:t>
            </a:r>
            <a:r>
              <a:rPr lang="en-US" altLang="en-US" sz="2200" dirty="0" smtClean="0"/>
              <a:t>7 </a:t>
            </a:r>
            <a:r>
              <a:rPr lang="en-US" altLang="en-US" sz="2200" dirty="0"/>
              <a:t>competitions.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FontTx/>
              <a:buChar char="•"/>
            </a:pPr>
            <a:r>
              <a:rPr lang="en-US" altLang="en-US" sz="2200" dirty="0"/>
              <a:t>Each time </a:t>
            </a:r>
            <a:r>
              <a:rPr lang="en-US" altLang="en-US" sz="2200" dirty="0" smtClean="0"/>
              <a:t>all </a:t>
            </a:r>
            <a:r>
              <a:rPr lang="en-US" altLang="en-US" sz="2200" dirty="0"/>
              <a:t>teams will compete: a </a:t>
            </a:r>
            <a:r>
              <a:rPr lang="en-US" altLang="en-US" sz="2200" dirty="0" smtClean="0"/>
              <a:t>10-15 min presentation </a:t>
            </a:r>
            <a:r>
              <a:rPr lang="en-US" altLang="en-US" sz="2200" dirty="0"/>
              <a:t>of solution to case </a:t>
            </a:r>
            <a:r>
              <a:rPr lang="en-US" altLang="en-US" sz="2200" dirty="0" smtClean="0"/>
              <a:t>questions assigned.</a:t>
            </a:r>
            <a:endParaRPr lang="en-US" altLang="en-US" sz="2200" dirty="0"/>
          </a:p>
          <a:p>
            <a:pPr lvl="1">
              <a:lnSpc>
                <a:spcPct val="110000"/>
              </a:lnSpc>
              <a:spcBef>
                <a:spcPts val="400"/>
              </a:spcBef>
              <a:buFontTx/>
              <a:buChar char="•"/>
            </a:pPr>
            <a:r>
              <a:rPr lang="en-US" altLang="en-US" sz="2200" dirty="0"/>
              <a:t>First 5 marks, </a:t>
            </a:r>
            <a:r>
              <a:rPr lang="en-US" altLang="en-US" sz="2200" dirty="0" smtClean="0"/>
              <a:t>the rest will </a:t>
            </a:r>
            <a:r>
              <a:rPr lang="en-US" altLang="en-US" sz="2200" dirty="0"/>
              <a:t>get </a:t>
            </a:r>
            <a:r>
              <a:rPr lang="en-US" altLang="en-US" sz="2200" dirty="0" smtClean="0"/>
              <a:t>1-4; </a:t>
            </a:r>
            <a:r>
              <a:rPr lang="en-US" altLang="en-US" sz="2200" dirty="0"/>
              <a:t>the ranking matters.  </a:t>
            </a:r>
          </a:p>
          <a:p>
            <a:pPr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Class </a:t>
            </a:r>
            <a:r>
              <a:rPr lang="en-US" altLang="en-US" sz="2400" dirty="0"/>
              <a:t>Quizzes </a:t>
            </a:r>
            <a:r>
              <a:rPr lang="en-US" altLang="en-US" sz="2400" dirty="0" smtClean="0"/>
              <a:t>(20 </a:t>
            </a:r>
            <a:r>
              <a:rPr lang="en-US" altLang="en-US" sz="2400" dirty="0"/>
              <a:t>marks )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FontTx/>
              <a:buChar char="•"/>
            </a:pPr>
            <a:r>
              <a:rPr lang="en-US" altLang="en-US" sz="2200" dirty="0" smtClean="0"/>
              <a:t>6 or 7 </a:t>
            </a:r>
            <a:r>
              <a:rPr lang="en-US" altLang="en-US" sz="2200" dirty="0"/>
              <a:t>quizzes; Individual 50%; Team 50%.</a:t>
            </a:r>
          </a:p>
          <a:p>
            <a:pPr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Peer Assessment (10 marks)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FontTx/>
              <a:buChar char="•"/>
            </a:pPr>
            <a:r>
              <a:rPr lang="en-US" altLang="en-US" sz="2200" dirty="0"/>
              <a:t>Each group member will give you a score from 0 to 10.</a:t>
            </a:r>
          </a:p>
          <a:p>
            <a:pPr>
              <a:spcBef>
                <a:spcPts val="400"/>
              </a:spcBef>
              <a:buSzPts val="2600"/>
              <a:buFont typeface="Wingdings" panose="05000000000000000000" pitchFamily="2" charset="2"/>
              <a:buChar char="§"/>
            </a:pPr>
            <a:r>
              <a:rPr lang="en-US" altLang="en-US" sz="2400" dirty="0"/>
              <a:t>A Team Project </a:t>
            </a:r>
            <a:r>
              <a:rPr lang="en-US" altLang="en-US" sz="2400" dirty="0" smtClean="0"/>
              <a:t>(30 </a:t>
            </a:r>
            <a:r>
              <a:rPr lang="en-US" altLang="en-US" sz="2400" dirty="0"/>
              <a:t>marks</a:t>
            </a:r>
            <a:r>
              <a:rPr lang="en-US" altLang="en-US" sz="2400" dirty="0" smtClean="0"/>
              <a:t>)</a:t>
            </a:r>
          </a:p>
          <a:p>
            <a:pPr lvl="1">
              <a:buSzPts val="2200"/>
            </a:pPr>
            <a:r>
              <a:rPr lang="en-CA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Very applied; details to be given.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375527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1519707" y="1447800"/>
            <a:ext cx="9543245" cy="385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66738" indent="-457200">
              <a:buFont typeface="Wingdings" panose="05000000000000000000" pitchFamily="2" charset="2"/>
              <a:buChar char="§"/>
            </a:pPr>
            <a:r>
              <a:rPr lang="en-CA" altLang="en-US" sz="2600" dirty="0">
                <a:latin typeface="+mn-lt"/>
              </a:rPr>
              <a:t>Analytics is the use of: data, information technology, statistical analysis, quantitative methods, and </a:t>
            </a:r>
            <a:r>
              <a:rPr lang="en-CA" altLang="en-US" sz="2600" dirty="0" smtClean="0">
                <a:latin typeface="+mn-lt"/>
              </a:rPr>
              <a:t>mathematical </a:t>
            </a:r>
            <a:r>
              <a:rPr lang="en-CA" altLang="en-US" sz="2600" dirty="0">
                <a:latin typeface="+mn-lt"/>
              </a:rPr>
              <a:t>or computer-based models to help managers gain improved insight about their business operations and make better, fact-based decisions. </a:t>
            </a:r>
          </a:p>
          <a:p>
            <a:pPr marL="566738" indent="-457200">
              <a:buFont typeface="Wingdings" panose="05000000000000000000" pitchFamily="2" charset="2"/>
              <a:buChar char="§"/>
            </a:pPr>
            <a:r>
              <a:rPr lang="en-CA" altLang="en-US" sz="2600" dirty="0" smtClean="0">
                <a:latin typeface="+mn-lt"/>
              </a:rPr>
              <a:t>Effective </a:t>
            </a:r>
            <a:r>
              <a:rPr lang="en-CA" altLang="en-US" sz="2600" dirty="0">
                <a:latin typeface="+mn-lt"/>
              </a:rPr>
              <a:t>Analytics must quickly go beyond conventional dashboard and reporting capabilities and deliver fundamental insights needed to deliver lasting and meaningful outcomes improvement. </a:t>
            </a:r>
            <a:endParaRPr lang="en-CA" altLang="en-US" sz="2600" dirty="0" smtClean="0">
              <a:latin typeface="+mn-lt"/>
            </a:endParaRPr>
          </a:p>
          <a:p>
            <a:pPr marL="566738" indent="-457200">
              <a:buFont typeface="Wingdings" panose="05000000000000000000" pitchFamily="2" charset="2"/>
              <a:buChar char="§"/>
            </a:pPr>
            <a:r>
              <a:rPr lang="en-CA" altLang="en-US" sz="2600" dirty="0" smtClean="0">
                <a:latin typeface="+mn-lt"/>
              </a:rPr>
              <a:t>Next, let’s discuss some examples.</a:t>
            </a:r>
            <a:endParaRPr lang="en-CA" altLang="en-US" sz="2600" dirty="0"/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848600" cy="609600"/>
          </a:xfrm>
        </p:spPr>
        <p:txBody>
          <a:bodyPr/>
          <a:lstStyle/>
          <a:p>
            <a:pPr algn="ctr"/>
            <a:r>
              <a:rPr lang="en-CA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endParaRPr lang="en-CA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28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02" name="Picture 10" descr="http://www.gpcarguy.com/wp-content/uploads/2012/11/lululem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4427539"/>
            <a:ext cx="2965450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82000" cy="15875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CA" sz="2200" b="1" dirty="0">
                <a:cs typeface="Times New Roman" pitchFamily="18" charset="0"/>
              </a:rPr>
              <a:t>Background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CA" sz="2200" dirty="0">
                <a:cs typeface="Times New Roman" pitchFamily="18" charset="0"/>
              </a:rPr>
              <a:t>Optimize pricing strategy to maximize revenue growth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CA" sz="2200" dirty="0">
                <a:cs typeface="Times New Roman" pitchFamily="18" charset="0"/>
              </a:rPr>
              <a:t>Boost bottom line by 5-10%</a:t>
            </a:r>
          </a:p>
        </p:txBody>
      </p:sp>
      <p:sp>
        <p:nvSpPr>
          <p:cNvPr id="717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609600"/>
          </a:xfrm>
        </p:spPr>
        <p:txBody>
          <a:bodyPr/>
          <a:lstStyle/>
          <a:p>
            <a:pPr algn="ctr"/>
            <a:r>
              <a:rPr lang="en-CA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Pricing &amp; Revenue Management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0" y="2798764"/>
            <a:ext cx="8915400" cy="12604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CA" sz="2200" b="1" dirty="0"/>
              <a:t>Objectives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CA" sz="2200" dirty="0"/>
              <a:t>Development of market segmentation strategy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CA" sz="2200" dirty="0"/>
              <a:t>Derive optimal price and inventory decisions</a:t>
            </a:r>
          </a:p>
        </p:txBody>
      </p:sp>
      <p:pic>
        <p:nvPicPr>
          <p:cNvPr id="9" name="Picture 4" descr="http://www.prlog.org/11206691-coupon-codes-for-amazon-free-shipping-coupons-for-amazon-book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870200"/>
            <a:ext cx="1981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0" descr="43561576_23716dfcb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4306888"/>
            <a:ext cx="14859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9" descr="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376739"/>
            <a:ext cx="2209800" cy="8032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AutoShape 2" descr="data:image/jpeg;base64,/9j/4AAQSkZJRgABAQAAAQABAAD/2wCEAAkGBhQSERQUEBIUFRUUFBQYFhUXFxUZGBUWFxkWFRQYGBQXHyYeGBkjGRYYITssIygpLCwsFSAxNTAqNSYrLCkBCQoKDgwNFw8PGjUjHiUzNTQ1NTA1NS41Miw1MTUqNCw1LSkwNTUuKispLTUvKSk1LCktNTU1NTUsLCkuKTUpMP/AABEIAGMB/AMBIgACEQEDEQH/xAAcAAEAAgIDAQAAAAAAAAAAAAAABwgFBgEDBAL/xABUEAABAwIBBQoKBQkGAwkBAAABAAIDBBEFBgcSITETFxhBUVSRktLTCCIyNVJhcXKBsRQWU5OzQmJzdIKUobLRFSMzhMLwY2SDJTRDRKKjweHxJP/EABoBAQACAwEAAAAAAAAAAAAAAAAEBgECBQP/xAAvEQEAAgEBBAcHBQAAAAAAAAAAAQIDBBExQfASFDRRUlOBExUhIzJhkQUiobHR/9oADAMBAAIRAxEAPwCcVG+eTyab3pflGpIUb55PJpvel+UaIWv7PbnijFERFWERAEBF3NoZDsjefY139Fz/AGfL9lJ1Hf0Rt0bdzoRd/wDZ8v2UnUd/RP7Pl+yk6jv6IdG3c6EXc+je0XdG8DlLXAdJC6UYmJjeLqqfIf7jvkV2rqqfIf7jvkUZp9UI3RF76fAqiRodHTzPadjmxvcDxaiBY6wi6PAiyf1Zq+a1H3MnZT6s1fNaj7mTsoMYiyf1Zq+a1H3MnZXXPgFSxpc+nma0ay50bwAPWSLBB4EREBERAREQEREBERAREQEREBERAREQEREBERAREQEREBERAREQEVj8lcw9A2njdVh1RK9jXOO6PYxpcL2YIyCQL7STfbq2LQM8mbCDDRFPSPcI5XlhiedItcBpAtdtLbA7bkG2s31BF6IiAiIgIiICIiAiIgIiILxqN88nk03vS/KNSQo3zyeTTe9L8o0Qtf2e3PFGK5a2+oLhSpm4yLDGNqp23e4XiaR5DTsdb0iOgesor2n09s9+jDG5K5rnSASVpLGnWIhqeffP5PsGv2LedyoqBo1QwDiJsHO9h8p56V11eKSzyOgoyG6BtNUEXbGfQjbsfL/BvHc6lx9EpKEbrM9oeds0ztKV59Tjr+DRb1I7+LFTFHy49Z5/yH39bGHWyCrePSbTyWPs0gCn1qHNK37h39Vjn50aEHU+Q+sRvt/Gy+d9Si9KX7so26xTzIZP61Dmlb9w7+qfWoc0rfuHf1WM31KL0pfuym+pRelL92UY6xTzIZI5WMGuSCrjbxudTyaI9paDZeLE8kqLEI90i0A52yaLR2/nAanfHX6wuzD84lHM8MbIWucbDTaWgk7BpHUD7bL7xui+jF1ZTixbrqI27Joh5Ti37Ro8YHabEG90bTNclZ2zFqodxzBJKSZ0UwsRrBGxzTsc08n9CFiqnyH+475FTTnJwhtRRGZti6EB7XDjYbaY9lrO/ZULVPkP913yKOFqMHsM0RG7gjdWuzNeZaP3ZfxpVVFWuzNeZaP3ZfxpUWliMpM+lNRVUtNJTzudE7RLmmOx1A6rm/GsbwkaTmtR0xdpRRnY88Vv6X/S1aigsLwkaTmtR0xdpYXLLPrTVlDUUzKedrpmaIc4x2BuDrsb8ShREBc2W45osJiqcVgiqI2yRubNpMdsOjE9w6CAVN+V2aSkko5WUVHAyocGiN+saJL23de+wNueXkQVeRWLoM1+DYXG12IyxSSEX0p3hrXHj3OC+se3SKydHlRk6ToMNA3i1wNY3rOjDf4oKworYYnmuwqtjuKaFocLtlp7R7djgY/Fd8QQoBzkZuJMKmaNLdIJb7lJax1bWPHE8XHqINxxgBp1lZrM9k/TS4PSvlpoHvO7Xc6KNzjaaUC7iLnUAPgvNHPkzYXGH3sPyR/Rb7ky6lNNH/Z+5/R/H3PcxZnlO07D39L43QV0z60EcWKFsMbI27hEdFjWtFzpXNmgC6jyytZlbLgoqP8AtL6Ju+g3/FF3aGvR4tm1RFnhkwox0/8AZX0bS05N03EWNrN0dLVsvdBF6KSs3mZabEGtnqHGCndrabXklHKwHU1v5x+AI1qUKjJHAcIYDVMguRqM95pH24xEb3/ZaAgrKisOc62AA6Ipm25RSR6PQQD/AAWTw+gyfxcFsEVMX2uWsYYJRymzQxzgOUXCCsqKWc42Y19HG6ooXOmhYCXxusZI27S4ECz2jj1Aga9esiLsPYDLGCLgvYCOUFwug6LLhW93tcM5hTfdhaTkhmKpYGbtidpH+UY9LRhiG0AkEaZHGSdH1HaQrwithHVYHF4jX4Wz80GlHT/9qHcKoKaoyoMW5QvpnTzAMaG7k5rYn2sG+La7QdSCMrLhWsyjzWUUlJOyloqZszontidohui8izTpcVjrWAwXMvhlBEJcRkbK4W0nzP3OFp5A24v+0TfkCCuS5srMjLLJ2E6DTRC3oUxI6zIyD0rJUdHgeIgthjoZnEeS1kbZbctgGyBBVNFP+WHg9Qva5+GvMbwLiGQl0bvU158Zh9pcPZtUE4hh8kEr4pmOZIxxa5rhYgj/AH8UHnsllP2ZLI2iqsM3SppYZX7vKNJ7ATYBlhfk1rIZQ5jqeqro3MaympGQjTbCAHSy6b7gcTQG6NyQdoAG0gK4IrVw4DgeH+I5tBE4fbPidJ0zEuUcZ9augfBTfQDSOJkfpug3EmwaLBxj1gXPHyINSyczwYjRxNhjla+NosxsrA/QHEGu1OsOQkgcSwWU+WFViEgfWSl5aCGtsGsYDt0WN1C9hr2mwudSnDM/kTQ1GFQy1FJDJI5013vYC42keBc+oABRxnxwWClxJsdNEyJn0eN2iwWGkXSAmw49Q6EEeLmykrNZmgOJN+kVL3R0wcWtDbacpHlaJOprQdV7HWCBsuJfmyWwTC4wZ4aSMHY6cCR7iNujumk4n3UFVUVn4Mssn5joaVFr9OAMb1pIw3+K5ylzT4TUQulDI6YaOkJ4XNYwDicRfci34D2hBV9F7cZoWQzyRxTMnYxxDZWBwa8cRAdr+Y1aiRYnLZFZCVOJzbnTNAa2xkldcMjB2XPG467AazbkuQGuIrKYVmXwugi3WtcJtAAvknfoRD2MBDQPU4uXlnzj5PU50YoInW1XipG26XNbf+KCuqKyFFldk7XERvipmOdqG7U7Y/8A3dGw6wXkyu8H2mlY5+GuMMlriNzi6J3qDjdzL8t3D1caCvSL1YlhslPK+GdhZJG4tc07QR8xx3Gog3C8qC8ajfPJ5NN70vyjUkLCZS5JxVwYJnPG5lxGgWjyrXvcHkCI2qx2yYbUrvlDeSeE/SauGIi7S67/AHGjScPiBb4qZso6xzI2RQG0s7xHGfQFiXyW/MYCfbZYzCs3UNM/dIJp2PsRe8R1G19ToyOILIvybLpGyGqqC9gcGn+41B9tLVuVrnRCyiaXT3w45rMfGf6eLHsXiwuja2Ntz5MTCfKdtc5x2nbcnjJ9ahzE8VkqJDJM8vceM8Q5ANgHqCmPF8go6otdUT1Dy0EN1xCwJudTYwP/AMWP3o6T05+szsLDy1Wnz5p2V+FY4bUQope3o6T05+szsJvR0npz9ZnYRD925/t+UQope3o6T05+szsJvR0npz9ZnYQ925/t+UQhT5QPP9nMNRt+igyX2/4fjXvx2WLw7NnRwvEhD5NHWBI4FoI13IDRf43C9GJVn00mmpzpRXtUzDyQwazEx2xz3bDbyQTfWidpdNbTxabb53QMFsHG6cx8a/6FQVU+Q/3XfIqZ85uNthpNxaRpz+KAOKMW0zbk2N/a9Ship8h/uu+RRG19o9rSkcEbq12ZnzLR+7L+NKqoq12ZrzLR+7L+NKiwPLj2WWBxVEsdX9H3drrSaVK97tKw2vER0tVuNeD6/ZOf8t+5P7lQxnY88Vv6X/S1aigsr9fsnP8Alv3J/cqPM8OUWGVMVOMM3LSa95k3OB0RsQNG5LG3135VFqIN9zHeeqf3Z/wZFZHKrGxR0dRUEX3GJzgPScB4gPqLrD4qt2Y7z1T+7P8AgyKdc73mas/Rt/EYgq1i+MS1Uz5qiR0kjzdzif4AcTRsAGoBeO64RBNPg44/Lu89IXExbkZmtOxjmvYx2jyaQkF/dC3HP/TtdhJcRrZPC5p5CdJh/g4qO/Bx85zfqcn4sCkjP15nk/Sw/wAyCsV1arMp5kpP+v8AjyqqitVmT8yUn/X/AB5UEQeECf8AtY/q8P8ArWvZssm212JQQyC8dy+QcrIwXFvscQG/tLYPCB87H9Xh/wBax+ZbGG0+LwF5AbKHxXPEZB4nS8NHxQWaxaWSKmkNNEJJGRu3KMWAc8DxG7QAL2+CrViubLG6mV81RSyySPN3OdJDc/8Ar1AbABqA2Ky2NyzNp5XUrWumbG8xNdctc8C7WmxB1nVtG1QDL4RGItJa6npAQSCDHMCCNRBBl1FBrm85i3Mn9eHtruo81GMxSNkipJGPY4Oa5skILXDWCDprN8I3EPsaPqTd6nCMxD7Gj6k3eoLAYLLK+mhdUs0JnRsMrNXiyaI0xqJFtK6q9l5k+2ixqSGMWj3aJ8Y4g2TReGj1NJLf2VsPCMxD7Gj6k3erT8byslxGvjqJ2xteXQttGHBtmkAanEm/xQW9VUM52Xc2IVcoL3fR45HNhiB8XRaS0PI43ute52XsNQVr1SKq8t/vO+ZQdd1umZnz1R+9L+DKtKW65mfPVH70v4MqC0eLYi2nglmkvoRRvkdbbosaXG3rsFUPK7LCoxGodNUvJ1nQjBOhE3iawcXt2naVbXKTCvpVJUQXtu0MkYJ4i9paD8CQVTfEsOkglfFMwskjcWuadoI/38UHmX3DM5jg5ri1zSCCCQQRsII1gr4RBZ3Mpl3JiFK9lQdKamLGufxyMeDubnfneK4HlsDtJWteEZkyzc4K1gAeHiGQj8ppa50ZPulrh+0OQL3eDxkzJBTTVMoLRUmMRg6iY49Px/Y4vNvdvsIXPhGYw1tFDT38eWYPtyMja4E9Z7R8CgyPg++af8xN8mLHZ+8upqSOKlpnmN87XOke02cIwdENaRrGkdK5GuzbcZWR8H3zT/mJvkxaD4SHnCn/AFUfiyoImLjtS64RBaXMZ5lp/fn/ABXqKfCH86t/VYv5pVK2YzzLT+/P+K9RT4Q/nVv6rF/NKgk3MXlDDNhkUDHDdafTbIzVeznue14HG0h23lBXVnXzTPxSRk9PO1krI9z0JL6DmhznAhzQS113HiIOrZbXW+jrJInh8L3xvbra9ji1w9jhrC3jCs+OKQWDpmTAcU0bXH4ubouPxKDqrsymKxXtS7oBxxyROv8As6Qd/Ba7i1HW08bYKplTFGHFzYpBI1mkdrmtd4pPrClLCvCTkBAqqNjhxuie5pHsY/Sv1gphwjE6bE6NsrGiSCZp8SRoOwlrmvYbi4cCOMatSCmoVwshcl2YfQwwMaA4NDpTxvlcAZCT7dQ5A0DiVeM8OR0eHV4bTi0U0YlYzbuZ0nNc0E6yLtuPetxKy+AYuyqpoaiM3bLG149RI1g+sG49oKCFc6mTOM4jWP0KWQ00Ti2BofEGkDUZLF/lONzrFwCAtK3nMW5k/rw9tSHl7ngxLDq2WAwU2gDpQucyW74j5BuJACeI2G0Fa7wjcQ+xo+pN3qDXt5zFuZP68PbU35nKKvp6R1PiMTmbk4bgXOY4mNwN2AtcdTXDj4ngDUNUY8I3EPsaPqTd6nCMxD7Gj6k3eoM74R+TrQKesaAHFxhkPpai+In1gNePZbkUGrdstM7NVicDYKiOBrWyCQGNsgdpBr2jW57hazzxci0lBeNeHE8Hjn0d03Txb20JJI9tr33Nwvs417lHGeJ5DaaxI8aX5Ro8NRkjHim0xt2Nr+p9Pyz/ALzU94n1Pp+Wf95qe8UTZDvjdWxsqGh7JNJlnXIDiPEPt0gB+0pCx/JqmgdDMIGbi15ZO2xsGSWDZD7j7fBzkQ8OauXHN4pHw57mX+p9Pyz/ALzU94n1Pp+Wf95qe8WrZwcjGtgbNRx6O533RrL+Mw/lW4y23QTyKMN1d6R6Sjyz6muC/Rtjjn0Tx9T6fln/AHmp7xPqfT8s/wC81PeKB92d6R6Sm7O9I9JR4e8Mflxz6J4+p9Pyz/vNT3ifU+n5Z/3mp7xQPuzvSPSU3Z3pHpKHvDH5cc+idn5IUu2Rr3AcUk072/Fr3lp+Kx+NZeUlGzQgLJHNFmxxW0G+1zfFaPULn1KGHPJ2kn2rhGtv1HZHy6REvbjGLyVMrpZnXc7oaBsa0cQH+9axtT5D/cd8iu1dVT5D/cd8ijm1mbXiZ70bq12ZrzLR+7L+NKqortZUvAsHuA5ASi5rNZQ5kKKsqZaiWWqD5XaTgx8QaDYDUDGTxcqx/B0w77as68PdKu30x/pv6xT6Y/039YoLE8HTDvtqzrw90viTwdsPAJE1ZqB/Lh7pV5+mP9N/WKfTH+m7rFBu+Y7z1T+7P+DIp1zveZqz9G38RiqhDM5huxxaeUEg9IXdJiUrgQ6WQg7QXuIPwJQeZERBK3g4+c5v1OT8WBSRn68zyfpYf5lWWCpcw3Y5zTsu0kG3JcLsmxCR4s+R7hyFziOglB51arMp5kpP+v8Ajyqqq+2zOGoOI+JQSP4QPnY/q8P+tRs11jcaiuXPJ2kn2r5QT5m5z7RuY2DFHaEjQAKixLHjYN0tra717DtNuPb8oM3WGYsN28Uvd/5ine27veIux59ZBPrVVF30ldJEdKKR8buVjnNPS0oJyn8GmMu8SvkA5HQtcekPHyWewDMVh9IRJUF1QW6/73REQtxmMaj+0SPUoEGXOIWsK+rt+sTdpY+uxieb/Hmll/SPe/8AmJQS1nhqsEc124AOrOJ1KWiO/wDxiBoO/Z8bVtCiPC/8aL9Iz+YLyogvFdUiqvLf7zvmVz9Mf6b+sV0oC3XMz56o/el/BlWlLdczPnqj96X8GVBZ3KHFxS0s1QW6YhjdIWg2Lg0XIB4itNkhwbKBjXXY6XRtqO51LPUW7XAesObtstgzjeaq79Vm/kKqCHWNwgsHN4N1IT4lVUAchETj0ho+SzWA5jMNpnB72yVDm6xuxBYCP+GwBp/auFXmnyyroxaOtqmjkbPKB0By89dlFUzC09TPIOR8sjx0OJQWbytztUGHsLRI2aUCwhhINiNQD3i7Yx7dfICq2ZV5UzYhUuqKg3c7U1ovoxsF9FjQeIXPtJJOsrDIgsv4Pvmn/MTfJi0LwkP+/wBP+qj8WVRSyocBZrnAeokL5klLvKJPtN0HyiIgtJmM8y0/vz/ivUV+EL51b+qxfzyqM2VLgLBzgOQEhfL5C7W4kn1m6CxWaOtwUwBlK1jKh7dGVlQWmZ99TgHEBr2HkYAOVoXvx3MLh1Q4vjElO467REaF/wBG8G3saQFWRZSjypq4haKrqIwOJk0jR0B1kE7UPg5UTXXlqKiQD8kbmwH2kNJ6CFu9Ti1BhFM2N0kVPFG3xI73cdpOizW95JJN9dySSqrzZaVzxZ9dVOHIZ5SOjSWIfIXElxJJ2k6yfig2nOVlt/alaZg0sjY0RxNO0MBJu62rSJcT6rga7XWazW52n4Ydxna6Slc69h5cLjtcy+og8bdXKLG946RBbV8uF43AGl0NS3aBfRljJ2kDVJGei9uNaZiXg3UzjeCrmjHI9rJLewjQPSq/teQbg2I2EcSy8GWdcwWZW1TQOITygdGkgmvCvBwpWOBqKqaUD8lrWxg+om7jb2ELJ5ZUOAUtL9HqmQNDAdCOLXUAnjBadO5sNbzY21qvlXlVVyi0tXUPB4nzSuHQXLGXQd9eY90fuAeI9I6AeWl+jxaRaACbcgXnREF41G+eTyab3pflGpIUb55PJpvel+UaIWv7PbnijOOQtILSQQQQRtBGsEfFTnktlBHX03jBpdo6E0Z2XIsdXouF/wCI4ioKXvwXG5aWUSwus4aiD5Lm8bXDjCOFpNT7C/x3TvTDT1bqAiKoJNNe0M517mPyYpjxW2Bx1EWBsVjMoM2MNQd0pn7i52sgDSjdfXcAEaN/Vq9SyuTeWNPXM0dTZCLOhdbXy6N9T2/7IC7jkvuZJo55Kf8A4YtJDfj/ALp/k/slqO5NKZabulX+Y59GguzQ1PFLB0ydhcb0VV9rB0ydhSDuFeP/ABqQ+swygn4CVNyxD7Wj+5m71Hh1HB4ZR9vRVX2sHTJ2E3oqr7WDpk7CkHcsQ+1o/uZu9TcsQ+1o/uZu9RjqODwyj7eiqvtYOmTsJvRVX2sHTJ2FIO5Yh9rR/czd6m5Yh9rR/czd6h1HB4ZR9vRVX2sHTJ2F8TZn6otcN1p9bSPKk4xb0FIm5Yh9rR/czd6vpkVfcXlpLXF7RTXtx2O67bIzGhwxO3oyg7g4V/OKTrTd2nBwr+cUnWm7tWLRHVV04OFfzik603dpwcK/nFJ1pu7Vi0QV04OFfzik603dpwcK/nFJ1pu7Vi0QV04OFfzik603dpwcK/nFJ1pu7Vi0QV04OFfzik603dpwcK/nFJ1pu7Vi0QV04OFfzik603dpwcK/nFJ1pu7Vi0QV04OFfzik603dpwcK/nFJ1pu7Vi0QV04OFfzik603dpwcK/nFJ1pu7Vi0QV04OFfzik603dpwcK/nFJ1pu7Vi0QV04OFfzik603dpwcK/nFJ1pu7Vi0QV04OFfzik603dpwcK/nFJ1pu7Vi0QV04OFfzik603dpwcK/nFJ1pu7Vi0QV04OFfzik603drYMgcyVZQ4hBUyzUzmRF5c1jpS46Ub2C2kwDa4camtfE0zWDSe4NA4yQB0lBjMq8JdVUVTTxlofNDJG0uvoguaQCbAm3sCgo+DhX84pOtN3asIyvjLS4SMLW+U4OaQPab2C6qHGIZriCaKXRtpbm9j9G97X0SbbCggDg4V/OKTrTd2nBwr+cUnWm7tWEq66OJulLIxjeV7mtHS42XRRY7TzG0NRDIeRkjHHoaSggLg4V/OKTrTd2nBwr+cUnWm7tWKe8AEk2A1knYBx610w18b76EjHWFzouabDl1FBXvg4V/OKTrTd2nBwr+cUnWm7tTyMpaUu0BVU+ne2juselfk0dK698szWguc4NA2kkAD4lBXfg4V/OKTrTd2nBwr+cUnWm7tbhnIzzy4fViCmigmYYmP0y5xN3FwI8Q2/JHSpOwzFGTMYWvYXOY1xa1wNrgE6gb2uUEA8HCv5xSdabu04OFfzik603dqxaIK6cHCv5xSdabu04OFfzik603dqxWkuUFdODhX84pOtN3acHCv5xSdabu1YtcEoK68HCv5xSdabu04OFfzik603dqeZMpaVrtF1VTh3omWMHoLrr3xShwBaQQdhBBB9hG1BXfg4V/OKTrTd2nBwr+cUnWm7tWLXGkgrrwcK/nFJ1pu7Tg4V/OKTrTd2rEySBoJcQANpJsB7SV1RV0br6EjHWFzZzTYcpsdSCvfBwr+cUnWm7taJllkhLhtT9HnfG5+g194y4ts69vKAN9XIrc0eNwSuLIZ4pHAXLWSMc4DZctaSQLkdKrp4QXnf/LxfN6CzCjfPJ5NN70vyjX1FlXUyzxtY8tM24OYLNMLN3jfNGxwMV3WawAndmudclgGpp8Wc6u3amoZQNHdWOfa97abInWvx2uiFr+z254o8RERVnLXWNxtC2DD8v62EANnLgOKQB/8XeN/Fa8iN6ZLUnbWdjdG52az0YD+w/8A+HrnfarPRg6j+2tKRHv1zP4pbrvtVnowdR/bTfarPRg6j+2tKRDrmfxS3XfarPRg6j+2m+1WejB1H9taUiHXM/iluu+1WejB1H9td1FnUq3yRtLYLOexpsx97FwBt4/rWiL1YV/jw/pY/wCdqNq6vPNo/dKxiIiLUIiICIiAiIgIiICIiAiIgIiICIiAiIgIiICIiAtDz4eZan3oPxo1vi1DOxg81VhU8NNGZJHmHRYLAnRlY52skDYCUELZpMgDijJmzVEkdLG9hdHHYGSUg2OsEeK0cYPlara1IWL4HBk1Q1NTQmV0s25RN3Utc1rrus6waNgLjY3uWhd+YvJapoYKltZC6Jz5WFoJabgNIJ8UnjW75WZMx19JJTTXDXgWcNrHNOkxw9hHxFxxoK2ZNYlQVMsk+P1FTK8nxWDTOkNpLnjWG8Qa21rewL1ZYOwJ0BdhbqiGoYWlrSJCx+sXu55JaQNYIPFs16tnwbJbGcEkkFPTRVsDyCQLOBI1BwaSJGOtqOoj22BWYqMqMdqC1tNg8dPrBLpWtNwDsvIWgA+wnkQefNzlpNW4NiUNS4yPpqaXRkcbudHJDLYOP5RBYdZ1kEcijzNTkq7EauSnMz4oTCXz7mbOkY17AGcmtzmnWCPF2bFYmsop5MMnZLFCKmSmmaWQElhe6N7WhpcAdZI27Cdp2qNsyGQ1bRVs0lXTuiY6nLQ4lhBdukTreK4nYD0IPNnKzK0lHQSVNK+UOh0C5r3Nc17XOaw/kgh3jX5NVrca7czTDimG1lBWPe6FjoNGzvGa0kv0WuN7NDoQbfnFSRnOwqWpwuphp2GSR7WBrBa5tIxx2kDYCfgtRzEZI1VCKwVkDot0MGhpFp0tES6VtEnZpDpQRRnYySgw6uEFNp6BhY/x3aR0nF4OsAavFCl3DsAw7J6EYhaoJljZE4Atf/iaMmpp0eNg41rmejIKurMREtLTPljEEbdIFgGkDISPGcDxhTRR0gMEbJWA2YwFrgDYhoGwoNRyXzx0VfUspoGziR4cQXsaG+K0uNyHniB4lrGcSDDnVjjiGM1AZYA0UTi7QeNv+GHBgtbU5ul+dsUrtw2NutkbGOsQHNa0EX1aiAq+4fkJieE1xmFA2vaNINd5YOkQd0AvpMk1cY/KO3agxeUjMGbA5+GPrmztsWOIO5u1i+k42c3VfWONb5mozlPbhdXNiD5JWUb4gH+VIWynRDSSRpWdxk3sfUF85RVGO4pSyxChZSQlhLml397LbWI2hx1XNvyR7eI5HMdkfUUcVWyupzHuj4i0P0HBwaH32E7DbagymBZ7qGrqIqeFtQHyu0W6TGBt7E6yHm2zkUX5d5V1WK4qaCKUxQfSPo7GAkNcQ/QdJJbW/WCbHYLAC9ybER4bE0gtijBGwhjQR7CAogzh5mqh1W6uwp4EjpBK6IuDHNluHF8Tzq1u8axIsb6zewDKU3g7YeIwHy1Ln21vDmN18oZoEAeo39q2TIDNtFhTX6E0srpCblxLWAXuLRNOje1vGNzttYGy0mPLnKONu5vwtr3gW3Tc32J5Tub9A/CwW45v6rFpIpBi0Ucdwdzka5ok8biMbLtAF9RJB1C4O1BqWcKDDnVjziGM1GhYf/xxOLtzeNo/uw4NGzU5od+dsWgZSR4M2Bz8MfXMnboljnA6DtYvdxsW6rm441lMLyGxPCK4zDD2V4AcGu8sG5B3QC+kx+rjH5R27Vs2Uk2O4pSyxChZSQlt3NLv72bRIIjbc6gTbibs28RDw5J5UVFXk5ibaqQymCNzWPcbvLXNBs5x1usQdZ16/UFp+afIt+Jyzwmd8NO1rHThlryEFwibr1ekdYI1bOTd8iMh62DB8Up5qZ7JZ2jcmEsu86JFgQ63TyrIZisjauhkqzWQOiEjYgy5YdItLyfJJ5Qg2vIzNTSYZO6emfOXuiMZEjmOGiXMeTZrAb3YOPlUNeEF53/y8XzerMKs/hBed/8ALxf60G/YtUFmLihZYU0kkOlGA29nN0iGy23RgGkbBrgGgkCw1L3532BsdKGgAAygAagABHYAcQREQtf2e3PFGiIiKsIiICIiAiIgIiIC+ZJixpew2c0FzTyOaLg9IREbU+qGC32sV59L0M7Kb7WK8+l6GdlERdDfaxXn0vQzspvtYrz6XoZ2URA32sV59L0M7Kb7WK8+l6GdlEQN9rFefS9DOym+1ivPpehnZREDfaxXn0vQzspvtYrz6XoZ2URA32sV59L0M7Kb7WK8+l6GdlEQN9rFefS9DOym+1ivPpehnZREDfaxXn0vQzspvtYrz6XoZ2URA32sV59L0M7Kb7WK8+l6GdlEQN9rFefS9DOym+1ivPpehnZREDfaxXn0vQzspvtYrz6XoZ2URA32sV59L0M7Kb7WK8+l6GdlEQN9rFefS9DOym+1ivPpehnZREDfaxXn0vQzspvtYrz6XoZ2URA32sV59L0M7Kb7WK8+l6GdlEQN9rFefS9DOym+1ivPpehnZREDfaxXn0vQzspvtYrz6XoZ2URA32sV59L0M7Kb7WK8+l6GdlEQN9rFefS9DOym+1ivPpehnZREDfaxXn0vQzspvtYrz6XoZ2URA32sV59L0M7Kb7WK8+l6GdlEQN9rFefS9DOym+1ivPpehnZREDfaxXn0vQzspvtYrz6XoZ2URA32sV59L0M7Kb7WK8+l6GdlEQN9rFefS9DOysDjWPT1km61Uplk0Q3Sda+iNg1AcqIg/9k="/>
          <p:cNvSpPr>
            <a:spLocks noChangeAspect="1" noChangeArrowheads="1"/>
          </p:cNvSpPr>
          <p:nvPr/>
        </p:nvSpPr>
        <p:spPr bwMode="auto">
          <a:xfrm>
            <a:off x="1524000" y="-458788"/>
            <a:ext cx="4838700" cy="94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7178" name="Picture 6" descr="http://www.usindoor.com/asset/EnterpriseCa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5565775"/>
            <a:ext cx="28940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9" name="AutoShape 8" descr="data:image/jpeg;base64,/9j/4AAQSkZJRgABAQAAAQABAAD/2wCEAAkGBhQQDxUQEBEVFBIUExQVEBUYFRQWGBgXExoVFBQVFRcaGygeFxojGRcSIC8hIygpLCwsFyAxNTArNSYtLCkBCQoKDgwOGg8PGjUkHiQtLCw1NTIwLDAsLSw1MS4pLywtKTQsLC0sNi4tLDQsNTUsNDUsNSwqNCksLC0pLCwsKf/AABEIAKoBKAMBIgACEQEDEQH/xAAcAAEAAgMBAQEAAAAAAAAAAAAABwgEBQYBAgP/xABMEAACAgEBBQMHBwgGCAcAAAABAgADEQQFBxIhMQYTQQgiNVFhcYEUMnJ0kbKzIzNCUnOSobEVNlOCk6IkNENig8LT4RcmVGOEo8H/xAAbAQEAAgMBAQAAAAAAAAAAAAAABAUCAwYHAf/EADIRAQACAQIEAwQJBQAAAAAAAAABAgMEEQUSITETQbEicZHhBhRRYYGhwdHwIzJScvH/2gAMAwEAAhEDEQA/AJxiIgIiICIiAiIgIiICIiAiIgIiICIiAiIgIiICIiAiIgIiICIiAiIgIiICIiAiIgIiICIiAnL9q95Gi2Y4r1VpFrJxrWqO7FckA8hgcwepHQzqJW/yi/S9X1Ov8S+BYfZmuF9Fd6ZC21pYoPXDgMM+3BmTNR2Q9G6T6rR+Gs+NH200V1ooq1lD2sSFrWxSxIBJAAOeQB+yBuonhM02j7Z6K60UVayh7iSFrWxSxK5JAUHPIA/ZAdre1lOzNN8p1PHwcQQBF4iWbOBjI9RmH2C7cV7X09mopqetEuNQDleI4VHzgch8/GMnpOY8oP0OPrNX8nmL5OPou/64/wCFTAleJpto9stFprDVqNZRVYACUexVYA8wcEzcBsjI+ED2Y+0NatFNlz54Kkax8DJ4UBZsDxOAZrdodtdDp7Gpv1tFdq440exVYZAYZBORyIPxn32v9G6v6pqPw3gc52O3tafautbSaaq0BamtNj8Kg8LIuAoJPPj8cdJ3Urf5Onpez6nZ+JRLIZgInP7U3gbP0zmu/W0pYpwycYLKfUwXJX4zL2N2q0usz8l1NVxAyyo4LAHxK9QPeIG1ifnqNQtaM7sFRQWdicAADJJPgAJrNN2u0dlT316uhqqzi2wWpwqT0DNnAzA28TmKN5uzHbgXX0ZzgZcKP3jgTabX7TabSKH1OpqqVvmcbqOL6I6t8IGziaLY3bjQ6x+702rqss8EDAMcdcKcE/Cb2AiYG1tvafSIH1V9dKk4Uu6rk+pc9T7BNPpd5mzbW4E19HETgZcLk+wtgQOnieKwIyDkHpNZrO0+lpvXT26mpL34eCtnVXPGcLhScnJ5CBtImg2t290GlsNWo1tKWL85OMFlzz85Rkryx1mZsbtJptYC2l1FVwXHFwOGK56cQ6j4wNnERAREQEREBERAREQErf5Rfper6nX+JfLISt/lF+l6vqdf4l8CeeyHo7SfVaPw1lcd2H9ZaP2+o+5dLHdj/R2k+q0fhrK4bsD/AOZaP2+o+5dAtKZV3dp/Wen6xqfuXS0RlXd2n9Z6frGp+5dAlbyg/Q4+s1fyaYvk4ei7/rj/AIVMyvKD9Dj6zV/Jpi+Th6Lv+uP+FTAjffz6bs/ZU/dlmtN8xfor/KVl38+m7P2VP3ZZrTfMX6K/ygVa32entV/wPwapZPtd6N1f1TUfhvK176/T+r/4H4NUsp2u9G6v6pqPw3gQN5Onpez6nZ+JRO0367wbNGiaDSuUuuTjucZDLUSVAVvBmIbn1AHtnF+Tp6Xs+p2fiUTH8oJSNs8+h01RX3Zcfz4oG27A7iBrNImr1l71LaoemusLxcB5q7swI84YIAHQjn4DRdv+wF/Z/UU6nTXs1bMe5txw2JYvMq2ORyM8+hHECPXt9k7ptsW6eq2jaNYpepHqA1WpACMoKgAJgYGBgT71e4zbFwC3a2mwA5AfUahwD0yA1fIwJN2V2o/pLs9ZqiMO2lvW0DoLEVlbHqBxkewiV83f9kX2trBo0t7pOHvbjzPm1kDIXozZfAz0yfjPHZnslbsvs/qNLeyNZ3eqdihYr5ynABIB6AeEjDydvTD/AFS379MD73n7nE2XpRq9Pc9iB1S1bAuRx5CspAGRnAxjxExN2G7Q7aD3ajUutNPDSoXzn6cQVeLIRAD7eslbfz6Dt/a0/fE0vk2/6hqfrI+4kCMt5XYJtiauoVXM1dg7yh/m2K1ZGQSPEHhIYY6+yWA2H2uzsOvad/MrpO9ux+k1akOB7Syn7ZGXlL/ndF9DUfzqm809ZbsRhevyVyfcLWLfwBgRjsfQ6rtNtY97YQSC9j8ytNSkAJWvTHMADxJyfEztO1vk+JRpHu0Wose2tS7V2BMOqglgpUDhbHMZz0xyzmY/k2XKNVq0JHGaayvr4VYh/wCLJJ219ypU7vyVUYsfYASf4QIS8n7ttY1jbMucsnAbNLk54OH59YP6pByB4YPrnPb/ANyu2wykgjT0kEHBBBcgg+Bmv3IUs23dOV6KLmf6PduPvFZneUH6Z/8AjVfzeB1OwfJ5W2gW6zV2d9YA+KwpC8QDeczglzzOTyke6ui/s7tjC2EtSyNxLyFtL4JUqfBlyCD0I5dAZafZX+r1fsq/uiVv8oD00fq9P/NAsvTaGUMOjAEe4jIn3MXZX5ir9kn3RMqAiIgIiICIiAiIgJXbyjtGw2lRaR5j6UIp9bV2WFh8A6fbLEzF2hsurUJ3eoprtTIPDYiuuR0OGBGYHL7p+0a63ZVBUMGpRaLcqQC1QC5U9GBGDy6ZxIP7e9ltXsfaj6ypXFfftfpr1XKrxNxBG8ARnhIPJh7DiWeooWtQiKFUDCqoAAHqAHIT7xArqm9TbW1kOk0tCguOB7NPVYrAHrmxnK15GefL2TUbptj3Vbe0veUuoWy0MxRuHlVYPnYx18ZaFUAGAMCewI9357Le/Yz90pY12V2MAMnhBIY4Hqzn3Ccd5OW23Hf6PuXNbN3wuA8xWAVWRz4EgLgDJ5GTnPAoHQYgQTv77CX2aldo0VtZWa1S8IpZkZM4cgc+EqRz8OHn1mi2Lvs2qak0lFVV9gUKjdzY9xA5A4VuEkcuZX3yymJ8hAOg69YFPu0exdf8psOspubUMQ9rFWYkuAw5qMdCBgdMY5YxLZdoNI12i1FKfPs09yJ9J0ZR/EibGMQKt7ntpW6HbSL8ntdnV6LawpDoGKksVOMcLKuc45Zks7492rbTrTU6UD5VSpULyHe1/O4MnowOSueXnEeORJQUdcc/GMQKvbE3l7U2InyNqxwrngq1NT5Tmc8BDK3Dn2keqdH2b3m7Y2lr9M1dHFQlv5ZKa2WtlOVfvLHJ6KSQC2MgHGQJPrID1APv5z0LA1nakZ0GpAGT8ntwP7jSCfJ+2dbXtZ2sqdB8ksGWRlGeOrlkiWKiBH2/Ohn2LYqKWY204Cgk/OHgJp/J20r16HUCxGQnUggMpU44E585LOIgQd5R+hstt0Xd1u+EvzwqzYyasZwOU7zdns4Wdn9Pp70PC9NiWowxlXewEEH1gztYgVi2z2S2h2c13yrSh2qQnu71UsjVnrXeo5DlgHOPAg5HLzb29zaW1qfkSVIosGLF09dheweK82YhTyyBj1Zxylnp8qgHQAe4QIt3L7tLNnK+r1ahdTavBWmcmuvkx4vDjYgcvAAeszhN/ezrbNscVdTuvyeoZVGYdX5ZAlj4gYuyx/o9X7JPuiV338bOts2wWrqscdxUMqjMP0vECWSiBi7LH5Cr9mn3RMqIgIiICIiAiIgIiICIiAiIgIiICIiAiIgIieZgezzM47tFvV0WjY1h2vtHI10gPgjqGckIvuJz7JxGv34aps/J9JTUM8jY72nHtVQgB+JmFsla95SsOjz5+uOkz6fFNMSBTvi2l+tpf8Cz/qzL0e+3Wr+do01o9S95SftJcfwmHj4/tSrcI1lY38P84/dN2Z7I92Jvp0dxC6lX0rnxfDVf4q8gPawWd9RqFdQ6MGVhlWUggj1gjrNsTExvCuvjvjnlvG0/e/SIifWBERAREQEREBERAREQEREBERAREQEREBERAREQEREBERARE/O+8IpdiFVQSxJwABzJJ9UDD21tqrR0PqNQ4StBzJ9fgqjqzE8gBzMgzthvG1G0SUUtp9L4VKcO49dzA/5FOPXmYvbftg21NT3mSNNWSNLWeXLobmH67eGfmg49efx7Idk7Np6nuEbgrQBtTb1KKThVQHkXbBxnkME88YMPJlte3JjdNo+H4tPh+tav8I+X3/8AWiNiphchc8lHT4ACbPSdnNXd+a0WpYevuXUfAsADLA9nux2l0C401Co36VhHFY3taw+cfHlnHOcD203u2Je+m2eqYrYpbe44ssOTLUucHB5Fm8QcDxmM6elY3vLZXjOq1F/D02OPX9ohxI7A7RIz8gu+2ofw48zH1PZPW1DL6DUgeyo2fczMhu320icnaF3wWgD7O7m+7P74dXQwGsxqaf02CqlqjxYcOFfHqwPfMIrgmdt0nJm4tirz2rExH8+1wbvwtwOCj/qOCjfusAZt+zParU7Ofi0tn5MnNlDZNTevl/s26+cvxB6Sweo0Wm2hp1NldeoosUMnEqupVgCrDPTwkN7xN3f9HY1GnJbSMyoysSzUs3JfOPNkY4HPmCR1zyztgtj9rHKNi4rh1v8AR1dI6+f2T6wlfsh20o2lVx0nhsTHfUtjjrJ6Z9anBww5HHwnQZlXtk7Xt0eoTVac4tr5YzgOh+dU/rU/wIB8JY7s3t+vXaWvU0/Ncc1OOJGHJkb2g5EkYcsZI381PxHh9tHk271ntLaRETcrSIiAiIgIiICIiAiIgIiICIiAiIgIiICIiAiIgIiICRjvr7SGuivQVnDajLX48KUIHD15cbED3K0k6V13i7RN+19S+QRWy0V/RqUcQ/xGsmnPfkpMrLhemjUamtJ7d590OckybjdMo0V9gOWfVMG9gRK1UfzPxMhuSluL2iAdVpT1LJqE9oKip8e4on70haSfbdN9IazOmiY8rR6SlLX2FarGHVUcj3gEiVV0jE1qSckqCSepJ5kn4mWvsr4lKnoQQfjylV7NH3LvQc5psspOev5JmT/8E36yPZhV/R20RnvHnt+ryBE8LYBPqGfsla7WZiI3lPG5y9n2NTxHPC96L9FbXCj4DA+E2e8WgPsfWhug0tzD6SIXU/vAT892mzDp9kaVCMM1feuPU1xNpH+aYe9zaYp2RcvLiv4aEGcZ70gPj3Jxn4S87R1eVzHPk2p5z0QIGzznebnu0J0+uOkY/ktWCUHqvrXIPs4q1YH2os4Qz6TWNQy3pnjpdLVxy51sGx8QCPjKnDflvEvQuJ6bx9Las94jePfH82WriflprxYiuvRlVh7mGRP1lw84IiICIiAiIgIiICIiAiIgIiICIiAiIgIiICIiAiIgJVnaD8WovY9W1OoY+82uTLTSrm19Oa9XqazyKarUD4d45X+BB+Miav8As/F0H0e2+tT/AKz6wxZs+zW3joNZVqxnhQkXAfpUvysGPEgYYD1oJrIErqWmlomHZanBXUYrYrdpWo0962IroQysoZWHMEMMgg+oiQRva2P8n2q1g+Zqq1tXpjvEArtUfAVt/fnWble05ep9nWN51A49P6zSxwVHPnwOce51m03w7D7/AGab1Hn6Ru+H0AMXD3cBLe9BLa8Rlx9HAaW9tDrI5/Kdp93b5oOmXsbZR1eqo0g/21qo3MjzB59pyPVWrzEBklbkdh8d9+uYebWvcU/SfD2ke4d2M+1pXYKc14djxbU+BpbTHeekfj8kvooUAAYAAAHsHQSC97Haf5Xrvk9ZzTpCVyDkNew/KEfQHme/jko7wu1H9H6B7VI75yKtMP8A3HBwceIUBmP0ZXgLjlkk9SSckk8yxPiScmTNVk5a8sebm+BaLxs3jW7V9fl3+D2fLjII9hn1Pi5sIx9Sk/YJWx3dvfaKzusl2DvNmytG7dTpaCffwLN9NN2O0Rp2dpaj1TTUqfeEXM3MvXlBERAREQEREBERAREQEREBERAREQEREBERAREQEREBK/71tknT7WsfHm6lEuT1cSgVWAe0FFJ+nLATh96/ZQ63RC2pc6jTE2VADmykYtrHvABHtRZqy056TCdw/U/VtRXJPbz90oKjM/GzU4CsAWViBkY5cXSZfyOzj7vuLu8/s+5s4/3eHMqYx2ntD0K2swVna14jz69Oje7udS1e2NIV/Teyt/ajVOxB9mVQ/wB2WGtqDqVYZVgQw9YPIiRpuv3c2aa35drQFtCldPTyJrD443sP9oR5oA6AtnJPLve0G3q9DprNTccIi5x4sx5Ki+ticAD2y1wUmlIiXA8Uz01GqtfH26R71aNZpfk9l1GSw0919OT1IodkBPtIUSw273ZA0uzNPVy4jWLLSPGy38o5z72I9wleLrWsZ7LMcdr2WWY6cVrF2A+LGTpuo7TrqtAlDN/pGlVarVJyxVRiuznzIZQOfrBHhNOnmvPbZacZpljT4OfyjafftDk9+uoY6nR15PAKr3x4Fi1S5PrIGf3j65Gsn3eN2H/pLTqa2Camks1DH5p4gA9TnqFbC8x0Kg8+hgzaGyr9PYa9Rp7a3Bxg1sQfoMoKuPaCZr1OO025oSuBa3DTDOK9tp3369N2LMrZOyzq9TRpBz7+5UYf7g8+0/CtXmG5ZbDW1boQAW4gVIz0HCeeT7cSUtyvZgln2lYCFw1Okz4jI7234kBR7m9c1YcU8/XyTuJ6/HXS2nHO/N7MfqltFwMDoOQn1ES1cCREQEREBERAREQEREBERAREQEREBERAREQEREBERATwrPYgQhvQ3fnS2Wa3TrxaWxi2prA/Ms3znA/smOSf1SSeh5arstvK1egQVDh1NAHmV2sQyjwCWjJ4fUGBx4YEsE6ZGDzB6iRP2z3OnLX7M4R1L6UnhU+P5BjyQ/7p832rI98donmx9/Vc6XWYb0jBq43rHafOvyfjqN+lpXFWgUN4l78gH2BUy32icJt7tJqdfYLNXbx8P5tFHDWmRg8Cevr5xyefXEwdZp3os7q+tqbR+hYvCfVy8GHtGRPzxIWTNknpbo6fRcN0VNsuL2vv33J+2i11lFq3aexqrVyFdcZweoIPJlPipBE/HECR6zNZ3hbZcVMtZpeN4lI2zd9+oQBdRparT4vXYaifVlGBH2H4TG23vl1d6lNPUmlB5F+LvbMH9XKhUPt86cEG84IASzclVQWYn1BRzPwnedk90eo1RFmtzpqOR7vI76wdcHH5of5uvIdZOpkzZOkfFy+q0nDdJPNfeZ/x3/n5y0PYjsbZtTUFRxDTq+dZeSSSW85q1Y83tbPM/og5PPANiNHo0prWqpQlaKFRQMBVUYAA90+Nm7Mr01S00VrXWgwiqMAf9/HPjMqS6UikbOb1eqtqb80xtEdIiO0QRETYikREBERAREQEREBERAREQEREBERAREQEREBERAREQEREBPMT2IGFtTY1OqTu9RTXan6roGHwz0nHbR3KaCznV32nJ5/krSR7uGwMAPdid9E+TET3Z0yWpO9J29yMP/Aij/1up+yj/pzK0e47RIc23am4fqtYqL/9aK38ZIsTHw6/Y3Tq9RaNpyW+MtTsXsrpdEMaXT11Z6sqjiP0nPnH4mbXE9iZoxERAREQEREBERAREQEREBERAREQP//Z"/>
          <p:cNvSpPr>
            <a:spLocks noChangeAspect="1" noChangeArrowheads="1"/>
          </p:cNvSpPr>
          <p:nvPr/>
        </p:nvSpPr>
        <p:spPr bwMode="auto">
          <a:xfrm>
            <a:off x="1524000" y="-785813"/>
            <a:ext cx="2819400" cy="161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8268773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153400" cy="15875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CA" sz="2200" b="1" dirty="0">
                <a:cs typeface="Times New Roman" pitchFamily="18" charset="0"/>
              </a:rPr>
              <a:t>Background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CA" sz="2200" dirty="0">
                <a:cs typeface="Times New Roman" pitchFamily="18" charset="0"/>
              </a:rPr>
              <a:t>Make-to-order system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CA" sz="2200" dirty="0">
                <a:cs typeface="Times New Roman" pitchFamily="18" charset="0"/>
              </a:rPr>
              <a:t>Heterogamous customers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CA" sz="2200" dirty="0">
                <a:cs typeface="Times New Roman" pitchFamily="18" charset="0"/>
              </a:rPr>
              <a:t>Dynamic quotation of price and lead-time (delivery)</a:t>
            </a: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609600"/>
          </a:xfrm>
        </p:spPr>
        <p:txBody>
          <a:bodyPr/>
          <a:lstStyle/>
          <a:p>
            <a:pPr algn="ctr"/>
            <a:r>
              <a:rPr lang="en-CA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Negotiation &amp; Production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943600" y="3429000"/>
            <a:ext cx="5105400" cy="1677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CA" sz="2200" b="1" dirty="0"/>
              <a:t>Objectives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CA" sz="2200" dirty="0"/>
              <a:t>Effect of negotiation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CA" sz="2200" dirty="0"/>
              <a:t>Optimal quotation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CA" sz="2200" dirty="0"/>
              <a:t>Optimal production control</a:t>
            </a:r>
          </a:p>
        </p:txBody>
      </p:sp>
      <p:pic>
        <p:nvPicPr>
          <p:cNvPr id="9221" name="Picture 2" descr="http://www.ottawacitizen.com/business/fp/6144875.bin?size=620x400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54400"/>
            <a:ext cx="3149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2" descr="File:Bombardier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5664200"/>
            <a:ext cx="33369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711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534400" cy="46482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CA" sz="2200" b="1" dirty="0">
                <a:cs typeface="Times New Roman" pitchFamily="18" charset="0"/>
              </a:rPr>
              <a:t>Background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200" dirty="0"/>
              <a:t>Nova Scotia’s gold is 99% pure, meaning that it isn’t combined with other minerals when it is found in nature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CA" sz="2200" dirty="0">
                <a:cs typeface="Times New Roman" pitchFamily="18" charset="0"/>
              </a:rPr>
              <a:t>Gold rush years (1860-1900) : Close to 1 million ounces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CA" sz="2200" dirty="0">
                <a:cs typeface="Times New Roman" pitchFamily="18" charset="0"/>
              </a:rPr>
              <a:t>Small gold mines, high cost</a:t>
            </a:r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609600"/>
          </a:xfrm>
        </p:spPr>
        <p:txBody>
          <a:bodyPr/>
          <a:lstStyle/>
          <a:p>
            <a:pPr algn="ctr"/>
            <a:r>
              <a:rPr lang="en-CA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Resource Management</a:t>
            </a:r>
          </a:p>
        </p:txBody>
      </p:sp>
      <p:pic>
        <p:nvPicPr>
          <p:cNvPr id="11268" name="Picture 2" descr="Gold: A Nova Scotia Treas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91" y="3342068"/>
            <a:ext cx="4824681" cy="275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4816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534400" cy="46482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CA" sz="2200" b="1" dirty="0">
                <a:cs typeface="Times New Roman" pitchFamily="18" charset="0"/>
              </a:rPr>
              <a:t>Background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200" dirty="0"/>
              <a:t>Nova Scotia’s gold is 99% pure, meaning that it isn’t combined with other minerals when it is found in nature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CA" sz="2200" dirty="0">
                <a:cs typeface="Times New Roman" pitchFamily="18" charset="0"/>
              </a:rPr>
              <a:t>Gold rush years (1860-1900) : Close to 1 million ounces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CA" sz="2200" dirty="0">
                <a:cs typeface="Times New Roman" pitchFamily="18" charset="0"/>
              </a:rPr>
              <a:t>Small gold mines, high cost</a:t>
            </a: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609600"/>
          </a:xfrm>
        </p:spPr>
        <p:txBody>
          <a:bodyPr/>
          <a:lstStyle/>
          <a:p>
            <a:pPr algn="ctr"/>
            <a:r>
              <a:rPr lang="en-CA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Resource Management</a:t>
            </a:r>
          </a:p>
        </p:txBody>
      </p:sp>
      <p:pic>
        <p:nvPicPr>
          <p:cNvPr id="13316" name="Picture 2" descr="http://www.nrcan.gc.ca/sites/www.nrcan.gc.ca.earth-sciences/files/jpg/org/atlantic/images/gold_3_e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18" y="3214352"/>
            <a:ext cx="4114710" cy="302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40333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575</Words>
  <Application>Microsoft Macintosh PowerPoint</Application>
  <PresentationFormat>Widescreen</PresentationFormat>
  <Paragraphs>121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Times New Roman</vt:lpstr>
      <vt:lpstr>Wingdings</vt:lpstr>
      <vt:lpstr>굴림</vt:lpstr>
      <vt:lpstr>Arial</vt:lpstr>
      <vt:lpstr>Office Theme</vt:lpstr>
      <vt:lpstr>MCDA 5520 Statistics &amp; Business Analytics</vt:lpstr>
      <vt:lpstr>Course Goals</vt:lpstr>
      <vt:lpstr>How to learn / develop skills?</vt:lpstr>
      <vt:lpstr>Grading Scheme</vt:lpstr>
      <vt:lpstr>Analytics</vt:lpstr>
      <vt:lpstr>Pricing &amp; Revenue Management</vt:lpstr>
      <vt:lpstr>Negotiation &amp; Production</vt:lpstr>
      <vt:lpstr>Resource Management</vt:lpstr>
      <vt:lpstr>Resource Management</vt:lpstr>
      <vt:lpstr>Reducing Electronic Waste</vt:lpstr>
      <vt:lpstr>Healthcare Delivery Models </vt:lpstr>
      <vt:lpstr>Location Decision: Integrating Logistics, Technology and Service Quality </vt:lpstr>
      <vt:lpstr>Forming Teams</vt:lpstr>
    </vt:vector>
  </TitlesOfParts>
  <Company>Saint Mary's University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Zhang</dc:creator>
  <cp:lastModifiedBy>Microsoft Office User</cp:lastModifiedBy>
  <cp:revision>45</cp:revision>
  <cp:lastPrinted>2015-11-10T15:25:36Z</cp:lastPrinted>
  <dcterms:created xsi:type="dcterms:W3CDTF">2015-03-07T19:08:32Z</dcterms:created>
  <dcterms:modified xsi:type="dcterms:W3CDTF">2018-09-13T20:02:40Z</dcterms:modified>
</cp:coreProperties>
</file>