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wav" ContentType="audio/wav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2" r:id="rId2"/>
    <p:sldId id="302" r:id="rId3"/>
    <p:sldId id="303" r:id="rId4"/>
    <p:sldId id="304" r:id="rId5"/>
    <p:sldId id="314" r:id="rId6"/>
    <p:sldId id="315" r:id="rId7"/>
    <p:sldId id="316" r:id="rId8"/>
    <p:sldId id="319" r:id="rId9"/>
    <p:sldId id="336" r:id="rId10"/>
    <p:sldId id="329" r:id="rId11"/>
    <p:sldId id="328" r:id="rId12"/>
    <p:sldId id="335" r:id="rId13"/>
    <p:sldId id="292" r:id="rId14"/>
    <p:sldId id="293" r:id="rId15"/>
    <p:sldId id="287" r:id="rId16"/>
    <p:sldId id="288" r:id="rId17"/>
    <p:sldId id="289" r:id="rId18"/>
    <p:sldId id="290" r:id="rId19"/>
    <p:sldId id="291" r:id="rId20"/>
    <p:sldId id="331" r:id="rId21"/>
    <p:sldId id="296" r:id="rId22"/>
    <p:sldId id="332" r:id="rId23"/>
    <p:sldId id="333" r:id="rId24"/>
    <p:sldId id="334" r:id="rId25"/>
    <p:sldId id="297" r:id="rId26"/>
    <p:sldId id="298" r:id="rId27"/>
    <p:sldId id="299" r:id="rId28"/>
    <p:sldId id="300" r:id="rId29"/>
    <p:sldId id="301" r:id="rId30"/>
  </p:sldIdLst>
  <p:sldSz cx="12192000" cy="6858000"/>
  <p:notesSz cx="7010400" cy="9223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>
        <p:scale>
          <a:sx n="100" d="100"/>
          <a:sy n="100" d="100"/>
        </p:scale>
        <p:origin x="440" y="1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2.wmf"/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2771"/>
          </a:xfrm>
          <a:prstGeom prst="rect">
            <a:avLst/>
          </a:prstGeom>
        </p:spPr>
        <p:txBody>
          <a:bodyPr vert="horz" lIns="92757" tIns="46378" rIns="92757" bIns="46378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2771"/>
          </a:xfrm>
          <a:prstGeom prst="rect">
            <a:avLst/>
          </a:prstGeom>
        </p:spPr>
        <p:txBody>
          <a:bodyPr vert="horz" lIns="92757" tIns="46378" rIns="92757" bIns="46378" rtlCol="0"/>
          <a:lstStyle>
            <a:lvl1pPr algn="r">
              <a:defRPr sz="1200"/>
            </a:lvl1pPr>
          </a:lstStyle>
          <a:p>
            <a:fld id="{D982EDE3-5CF4-4D72-A76E-739EF277CB60}" type="datetimeFigureOut">
              <a:rPr lang="en-CA" smtClean="0"/>
              <a:t>2018-09-13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8188" y="1152525"/>
            <a:ext cx="5534025" cy="3113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57" tIns="46378" rIns="92757" bIns="46378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38749"/>
            <a:ext cx="5608320" cy="3631704"/>
          </a:xfrm>
          <a:prstGeom prst="rect">
            <a:avLst/>
          </a:prstGeom>
        </p:spPr>
        <p:txBody>
          <a:bodyPr vert="horz" lIns="92757" tIns="46378" rIns="92757" bIns="4637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0606"/>
            <a:ext cx="3037840" cy="462770"/>
          </a:xfrm>
          <a:prstGeom prst="rect">
            <a:avLst/>
          </a:prstGeom>
        </p:spPr>
        <p:txBody>
          <a:bodyPr vert="horz" lIns="92757" tIns="46378" rIns="92757" bIns="46378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60606"/>
            <a:ext cx="3037840" cy="462770"/>
          </a:xfrm>
          <a:prstGeom prst="rect">
            <a:avLst/>
          </a:prstGeom>
        </p:spPr>
        <p:txBody>
          <a:bodyPr vert="horz" lIns="92757" tIns="46378" rIns="92757" bIns="46378" rtlCol="0" anchor="b"/>
          <a:lstStyle>
            <a:lvl1pPr algn="r">
              <a:defRPr sz="1200"/>
            </a:lvl1pPr>
          </a:lstStyle>
          <a:p>
            <a:fld id="{B02DBFE3-979E-413A-8099-DDE27D5952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504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06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3648" indent="-289865" defTabSz="94206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9459" indent="-231892" defTabSz="94206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3243" indent="-231892" defTabSz="94206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7027" indent="-231892" defTabSz="94206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50810" indent="-231892" defTabSz="94206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14594" indent="-231892" defTabSz="94206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78378" indent="-231892" defTabSz="94206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42161" indent="-231892" defTabSz="94206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70E174A-2B23-41B1-8D47-94585934CEF0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75641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392578E-45DE-4213-9130-C464E2F7A8C6}" type="slidenum">
              <a:rPr lang="en-US" sz="1200" smtClean="0"/>
              <a:pPr eaLnBrk="1" hangingPunct="1"/>
              <a:t>8</a:t>
            </a:fld>
            <a:endParaRPr lang="en-US" sz="1200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nb-NO" smtClean="0"/>
              <a:t>We will learn LATER about the relationship with the MEAN. </a:t>
            </a:r>
          </a:p>
          <a:p>
            <a:pPr eaLnBrk="1" hangingPunct="1"/>
            <a:r>
              <a:rPr lang="nb-NO" smtClean="0"/>
              <a:t>Some more examples (more useful than the die example):</a:t>
            </a:r>
          </a:p>
          <a:p>
            <a:pPr eaLnBrk="1" hangingPunct="1"/>
            <a:r>
              <a:rPr lang="nb-NO" smtClean="0"/>
              <a:t>When winning a lottery, the chance of a first price (valued at 100.000) is </a:t>
            </a:r>
          </a:p>
          <a:p>
            <a:pPr eaLnBrk="1" hangingPunct="1"/>
            <a:r>
              <a:rPr lang="nb-NO" smtClean="0"/>
              <a:t>1% , an second price (valued at 10.000) is 9% and a third price</a:t>
            </a:r>
          </a:p>
          <a:p>
            <a:pPr eaLnBrk="1" hangingPunct="1"/>
            <a:r>
              <a:rPr lang="nb-NO" smtClean="0"/>
              <a:t>(valued at (1.000) is 90%. What is the expected value of the winning</a:t>
            </a:r>
          </a:p>
          <a:p>
            <a:pPr eaLnBrk="1" hangingPunct="1"/>
            <a:r>
              <a:rPr lang="nb-NO" smtClean="0"/>
              <a:t>ticket? </a:t>
            </a:r>
          </a:p>
          <a:p>
            <a:pPr eaLnBrk="1" hangingPunct="1"/>
            <a:r>
              <a:rPr lang="nb-NO" smtClean="0"/>
              <a:t>100.000*0.01 + 10.000*0.09 + 1.000*0.9 = 2800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03943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5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55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98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 cap="flat"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1" y="3331210"/>
            <a:ext cx="5140960" cy="5267960"/>
          </a:xfrm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48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14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47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4721" y="4267306"/>
            <a:ext cx="5140960" cy="4331864"/>
          </a:xfrm>
          <a:ln/>
        </p:spPr>
        <p:txBody>
          <a:bodyPr lIns="92201" tIns="45293" rIns="92201" bIns="45293"/>
          <a:lstStyle/>
          <a:p>
            <a:endParaRPr lang="en-US"/>
          </a:p>
        </p:txBody>
      </p:sp>
      <p:sp>
        <p:nvSpPr>
          <p:cNvPr id="3153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3788" cy="3473450"/>
          </a:xfrm>
          <a:ln cap="flat"/>
        </p:spPr>
      </p:sp>
    </p:spTree>
    <p:extLst>
      <p:ext uri="{BB962C8B-B14F-4D97-AF65-F5344CB8AC3E}">
        <p14:creationId xmlns:p14="http://schemas.microsoft.com/office/powerpoint/2010/main" val="6221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0EDF-57A8-4CE3-882B-97DC933EB058}" type="datetimeFigureOut">
              <a:rPr lang="en-CA" smtClean="0"/>
              <a:t>2018-09-13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234D-2ED5-4DD3-8FA3-33FE330256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900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0EDF-57A8-4CE3-882B-97DC933EB058}" type="datetimeFigureOut">
              <a:rPr lang="en-CA" smtClean="0"/>
              <a:t>2018-09-13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234D-2ED5-4DD3-8FA3-33FE330256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62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0EDF-57A8-4CE3-882B-97DC933EB058}" type="datetimeFigureOut">
              <a:rPr lang="en-CA" smtClean="0"/>
              <a:t>2018-09-13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234D-2ED5-4DD3-8FA3-33FE330256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4125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Michael Zhang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44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Michael Zhang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3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81000"/>
            <a:ext cx="10390717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283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00" y="1600200"/>
            <a:ext cx="5283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448800" y="6400801"/>
            <a:ext cx="2540000" cy="309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Chap 5-</a:t>
            </a:r>
            <a:fld id="{F77015E4-5A39-42E4-871F-55A58353092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3200" y="6400800"/>
            <a:ext cx="61976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A Course In Business Statistics, 4th © 2006 Prentice-Hall, Inc.</a:t>
            </a:r>
          </a:p>
        </p:txBody>
      </p:sp>
    </p:spTree>
    <p:extLst>
      <p:ext uri="{BB962C8B-B14F-4D97-AF65-F5344CB8AC3E}">
        <p14:creationId xmlns:p14="http://schemas.microsoft.com/office/powerpoint/2010/main" val="66757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0EDF-57A8-4CE3-882B-97DC933EB058}" type="datetimeFigureOut">
              <a:rPr lang="en-CA" smtClean="0"/>
              <a:t>2018-09-13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234D-2ED5-4DD3-8FA3-33FE330256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654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0EDF-57A8-4CE3-882B-97DC933EB058}" type="datetimeFigureOut">
              <a:rPr lang="en-CA" smtClean="0"/>
              <a:t>2018-09-13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234D-2ED5-4DD3-8FA3-33FE330256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03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0EDF-57A8-4CE3-882B-97DC933EB058}" type="datetimeFigureOut">
              <a:rPr lang="en-CA" smtClean="0"/>
              <a:t>2018-09-13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234D-2ED5-4DD3-8FA3-33FE330256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903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0EDF-57A8-4CE3-882B-97DC933EB058}" type="datetimeFigureOut">
              <a:rPr lang="en-CA" smtClean="0"/>
              <a:t>2018-09-13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234D-2ED5-4DD3-8FA3-33FE330256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041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0EDF-57A8-4CE3-882B-97DC933EB058}" type="datetimeFigureOut">
              <a:rPr lang="en-CA" smtClean="0"/>
              <a:t>2018-09-13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234D-2ED5-4DD3-8FA3-33FE330256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375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0EDF-57A8-4CE3-882B-97DC933EB058}" type="datetimeFigureOut">
              <a:rPr lang="en-CA" smtClean="0"/>
              <a:t>2018-09-13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234D-2ED5-4DD3-8FA3-33FE330256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446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0EDF-57A8-4CE3-882B-97DC933EB058}" type="datetimeFigureOut">
              <a:rPr lang="en-CA" smtClean="0"/>
              <a:t>2018-09-13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234D-2ED5-4DD3-8FA3-33FE330256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53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0EDF-57A8-4CE3-882B-97DC933EB058}" type="datetimeFigureOut">
              <a:rPr lang="en-CA" smtClean="0"/>
              <a:t>2018-09-13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234D-2ED5-4DD3-8FA3-33FE330256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682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A0EDF-57A8-4CE3-882B-97DC933EB058}" type="datetimeFigureOut">
              <a:rPr lang="en-CA" smtClean="0"/>
              <a:t>2018-09-13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F234D-2ED5-4DD3-8FA3-33FE330256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959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0.w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11.wmf"/><Relationship Id="rId10" Type="http://schemas.openxmlformats.org/officeDocument/2006/relationships/oleObject" Target="../embeddings/oleObject8.bin"/><Relationship Id="rId11" Type="http://schemas.openxmlformats.org/officeDocument/2006/relationships/image" Target="../media/image12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3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4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5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2.wav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audio" Target="../media/audio2.wav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609600"/>
            <a:ext cx="8229600" cy="2209800"/>
          </a:xfrm>
        </p:spPr>
        <p:txBody>
          <a:bodyPr>
            <a:no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ko-KR" sz="4200" b="1" dirty="0" smtClean="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MCDA 5520</a:t>
            </a:r>
            <a:br>
              <a:rPr lang="en-US" altLang="ko-KR" sz="4200" b="1" dirty="0" smtClean="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</a:br>
            <a:r>
              <a:rPr lang="en-US" altLang="ko-KR" sz="4200" b="1" dirty="0" smtClean="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Statistics &amp; Business Analytics</a:t>
            </a:r>
            <a:endParaRPr lang="en-US" altLang="en-US" sz="4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4648200" y="5029201"/>
            <a:ext cx="2819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0" b="1" dirty="0"/>
              <a:t>Michael Zhang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2098431" y="3647301"/>
            <a:ext cx="791893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000" dirty="0">
                <a:latin typeface="Arial" panose="020B0604020202020204" pitchFamily="34" charset="0"/>
              </a:rPr>
              <a:t>Class </a:t>
            </a:r>
            <a:r>
              <a:rPr lang="en-US" altLang="en-US" sz="3000" dirty="0" smtClean="0">
                <a:latin typeface="Arial" panose="020B0604020202020204" pitchFamily="34" charset="0"/>
              </a:rPr>
              <a:t>2 </a:t>
            </a:r>
            <a:r>
              <a:rPr lang="en-US" altLang="en-US" sz="3000" dirty="0">
                <a:latin typeface="Arial" panose="020B0604020202020204" pitchFamily="34" charset="0"/>
              </a:rPr>
              <a:t>– </a:t>
            </a:r>
            <a:r>
              <a:rPr lang="en-US" altLang="en-US" sz="3000" dirty="0" smtClean="0">
                <a:latin typeface="Arial" panose="020B0604020202020204" pitchFamily="34" charset="0"/>
              </a:rPr>
              <a:t>Review of </a:t>
            </a:r>
            <a:r>
              <a:rPr lang="en-US" altLang="en-US" sz="3000" smtClean="0">
                <a:latin typeface="Arial" panose="020B0604020202020204" pitchFamily="34" charset="0"/>
              </a:rPr>
              <a:t>Probability Distribution </a:t>
            </a: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1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237324" y="1524000"/>
            <a:ext cx="7772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/>
              <a:t>A </a:t>
            </a:r>
            <a:r>
              <a:rPr lang="en-US" sz="2400" u="sng" dirty="0"/>
              <a:t>continuous random variable</a:t>
            </a:r>
            <a:r>
              <a:rPr lang="en-US" sz="2400" dirty="0"/>
              <a:t> can assume any value in an interval on the real line or in a collection of intervals.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2237324" y="2743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/>
              <a:t>It is </a:t>
            </a:r>
            <a:r>
              <a:rPr lang="en-US" sz="2400" u="sng" dirty="0"/>
              <a:t>not possible</a:t>
            </a:r>
            <a:r>
              <a:rPr lang="en-US" sz="2400" dirty="0"/>
              <a:t> to talk about the probability of the random variable assuming a particular value.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249199" y="3733800"/>
            <a:ext cx="77724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/>
              <a:t>Instead, we talk about the probability of the random variable assuming a value within a given interval.</a:t>
            </a:r>
            <a:endParaRPr lang="en-US" sz="2400" i="1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212975" y="381000"/>
            <a:ext cx="7772400" cy="814388"/>
          </a:xfrm>
          <a:noFill/>
          <a:ln/>
        </p:spPr>
        <p:txBody>
          <a:bodyPr/>
          <a:lstStyle/>
          <a:p>
            <a:pPr algn="ctr"/>
            <a:r>
              <a:rPr lang="en-US" sz="3200" dirty="0">
                <a:latin typeface="Arial" pitchFamily="34" charset="0"/>
                <a:cs typeface="Arial" pitchFamily="34" charset="0"/>
              </a:rPr>
              <a:t>Continuous Probability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2121936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12975" y="381000"/>
            <a:ext cx="7772400" cy="814388"/>
          </a:xfrm>
          <a:noFill/>
          <a:ln/>
        </p:spPr>
        <p:txBody>
          <a:bodyPr/>
          <a:lstStyle/>
          <a:p>
            <a:pPr algn="ctr"/>
            <a:r>
              <a:rPr lang="en-US" sz="3200" dirty="0">
                <a:latin typeface="Arial" pitchFamily="34" charset="0"/>
                <a:cs typeface="Arial" pitchFamily="34" charset="0"/>
              </a:rPr>
              <a:t>Continuous Probability Distributions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65363" y="1492089"/>
            <a:ext cx="7727950" cy="3894137"/>
          </a:xfrm>
          <a:noFill/>
          <a:ln/>
        </p:spPr>
        <p:txBody>
          <a:bodyPr/>
          <a:lstStyle/>
          <a:p>
            <a:r>
              <a:rPr lang="en-US" sz="2400" dirty="0"/>
              <a:t>Uniform Probability Distribution</a:t>
            </a:r>
          </a:p>
          <a:p>
            <a:r>
              <a:rPr lang="en-US" sz="2400" dirty="0"/>
              <a:t>Normal Probability Distribution</a:t>
            </a:r>
          </a:p>
          <a:p>
            <a:r>
              <a:rPr lang="en-US" sz="2400" dirty="0"/>
              <a:t>Exponential Probability Distribution</a:t>
            </a:r>
          </a:p>
        </p:txBody>
      </p:sp>
      <p:grpSp>
        <p:nvGrpSpPr>
          <p:cNvPr id="5216" name="Group 96"/>
          <p:cNvGrpSpPr>
            <a:grpSpLocks/>
          </p:cNvGrpSpPr>
          <p:nvPr/>
        </p:nvGrpSpPr>
        <p:grpSpPr bwMode="auto">
          <a:xfrm>
            <a:off x="1931988" y="3170075"/>
            <a:ext cx="3028950" cy="2457450"/>
            <a:chOff x="240" y="1764"/>
            <a:chExt cx="1908" cy="1548"/>
          </a:xfrm>
        </p:grpSpPr>
        <p:grpSp>
          <p:nvGrpSpPr>
            <p:cNvPr id="5204" name="Group 84"/>
            <p:cNvGrpSpPr>
              <a:grpSpLocks/>
            </p:cNvGrpSpPr>
            <p:nvPr/>
          </p:nvGrpSpPr>
          <p:grpSpPr bwMode="auto">
            <a:xfrm>
              <a:off x="240" y="1764"/>
              <a:ext cx="1908" cy="1548"/>
              <a:chOff x="240" y="1764"/>
              <a:chExt cx="1908" cy="1548"/>
            </a:xfrm>
          </p:grpSpPr>
          <p:sp>
            <p:nvSpPr>
              <p:cNvPr id="5180" name="AutoShape 60"/>
              <p:cNvSpPr>
                <a:spLocks noChangeArrowheads="1"/>
              </p:cNvSpPr>
              <p:nvPr/>
            </p:nvSpPr>
            <p:spPr bwMode="auto">
              <a:xfrm>
                <a:off x="240" y="1764"/>
                <a:ext cx="1908" cy="154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006699">
                      <a:gamma/>
                      <a:shade val="46275"/>
                      <a:invGamma/>
                    </a:srgbClr>
                  </a:gs>
                  <a:gs pos="5000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5203" name="Group 83"/>
              <p:cNvGrpSpPr>
                <a:grpSpLocks/>
              </p:cNvGrpSpPr>
              <p:nvPr/>
            </p:nvGrpSpPr>
            <p:grpSpPr bwMode="auto">
              <a:xfrm>
                <a:off x="330" y="1911"/>
                <a:ext cx="1710" cy="1308"/>
                <a:chOff x="330" y="1911"/>
                <a:chExt cx="1710" cy="1308"/>
              </a:xfrm>
            </p:grpSpPr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auto">
                <a:xfrm>
                  <a:off x="465" y="2183"/>
                  <a:ext cx="0" cy="9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000000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160" name="Rectangle 40"/>
                <p:cNvSpPr>
                  <a:spLocks noChangeArrowheads="1"/>
                </p:cNvSpPr>
                <p:nvPr/>
              </p:nvSpPr>
              <p:spPr bwMode="auto">
                <a:xfrm>
                  <a:off x="330" y="1911"/>
                  <a:ext cx="379" cy="250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rgbClr val="000000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l"/>
                  <a:r>
                    <a:rPr lang="en-US" sz="2000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f </a:t>
                  </a:r>
                  <a:r>
                    <a:rPr lang="en-US" sz="20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(</a:t>
                  </a:r>
                  <a:r>
                    <a:rPr lang="en-US" sz="2000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x</a:t>
                  </a:r>
                  <a:r>
                    <a:rPr lang="en-US" sz="20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)</a:t>
                  </a:r>
                </a:p>
              </p:txBody>
            </p:sp>
            <p:sp>
              <p:nvSpPr>
                <p:cNvPr id="5161" name="Rectangle 41"/>
                <p:cNvSpPr>
                  <a:spLocks noChangeArrowheads="1"/>
                </p:cNvSpPr>
                <p:nvPr/>
              </p:nvSpPr>
              <p:spPr bwMode="auto">
                <a:xfrm>
                  <a:off x="1812" y="2930"/>
                  <a:ext cx="228" cy="28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rgbClr val="000000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l"/>
                  <a:r>
                    <a:rPr lang="en-US" sz="2400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</a:t>
                  </a:r>
                  <a:r>
                    <a:rPr lang="en-US" sz="2000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x</a:t>
                  </a:r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auto">
                <a:xfrm>
                  <a:off x="467" y="3096"/>
                  <a:ext cx="14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000000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5182" name="Group 62"/>
                <p:cNvGrpSpPr>
                  <a:grpSpLocks/>
                </p:cNvGrpSpPr>
                <p:nvPr/>
              </p:nvGrpSpPr>
              <p:grpSpPr bwMode="auto">
                <a:xfrm>
                  <a:off x="637" y="2793"/>
                  <a:ext cx="1042" cy="318"/>
                  <a:chOff x="625" y="3333"/>
                  <a:chExt cx="1078" cy="414"/>
                </a:xfrm>
              </p:grpSpPr>
              <p:sp>
                <p:nvSpPr>
                  <p:cNvPr id="5166" name="Freeform 46"/>
                  <p:cNvSpPr>
                    <a:spLocks/>
                  </p:cNvSpPr>
                  <p:nvPr/>
                </p:nvSpPr>
                <p:spPr bwMode="auto">
                  <a:xfrm>
                    <a:off x="625" y="3337"/>
                    <a:ext cx="1077" cy="395"/>
                  </a:xfrm>
                  <a:custGeom>
                    <a:avLst/>
                    <a:gdLst>
                      <a:gd name="T0" fmla="*/ 0 w 528"/>
                      <a:gd name="T1" fmla="*/ 528 h 528"/>
                      <a:gd name="T2" fmla="*/ 12 w 528"/>
                      <a:gd name="T3" fmla="*/ 0 h 528"/>
                      <a:gd name="T4" fmla="*/ 528 w 528"/>
                      <a:gd name="T5" fmla="*/ 0 h 528"/>
                      <a:gd name="T6" fmla="*/ 528 w 528"/>
                      <a:gd name="T7" fmla="*/ 528 h 528"/>
                      <a:gd name="T8" fmla="*/ 0 w 528"/>
                      <a:gd name="T9" fmla="*/ 528 h 5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28" h="528">
                        <a:moveTo>
                          <a:pt x="0" y="528"/>
                        </a:moveTo>
                        <a:lnTo>
                          <a:pt x="12" y="0"/>
                        </a:lnTo>
                        <a:lnTo>
                          <a:pt x="528" y="0"/>
                        </a:lnTo>
                        <a:lnTo>
                          <a:pt x="528" y="528"/>
                        </a:lnTo>
                        <a:lnTo>
                          <a:pt x="0" y="528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993366">
                          <a:gamma/>
                          <a:shade val="46275"/>
                          <a:invGamma/>
                        </a:srgbClr>
                      </a:gs>
                      <a:gs pos="50000">
                        <a:srgbClr val="993366"/>
                      </a:gs>
                      <a:gs pos="100000">
                        <a:srgbClr val="993366">
                          <a:gamma/>
                          <a:shade val="46275"/>
                          <a:invGamma/>
                        </a:srgbClr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5167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1702" y="3333"/>
                    <a:ext cx="0" cy="41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7961" dir="2700000" algn="ctr" rotWithShape="0">
                      <a:srgbClr val="000000"/>
                    </a:outerShdw>
                  </a:effec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5168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44" y="3333"/>
                    <a:ext cx="1059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7961" dir="2700000" algn="ctr" rotWithShape="0">
                      <a:srgbClr val="000000"/>
                    </a:outerShdw>
                  </a:effec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</p:grpSp>
        <p:sp>
          <p:nvSpPr>
            <p:cNvPr id="5214" name="Text Box 94"/>
            <p:cNvSpPr txBox="1">
              <a:spLocks noChangeArrowheads="1"/>
            </p:cNvSpPr>
            <p:nvPr/>
          </p:nvSpPr>
          <p:spPr bwMode="auto">
            <a:xfrm>
              <a:off x="822" y="1800"/>
              <a:ext cx="6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Uniform</a:t>
              </a:r>
            </a:p>
          </p:txBody>
        </p:sp>
      </p:grp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4865688" y="4065425"/>
            <a:ext cx="3028950" cy="2457450"/>
            <a:chOff x="2088" y="2328"/>
            <a:chExt cx="1908" cy="1548"/>
          </a:xfrm>
        </p:grpSpPr>
        <p:grpSp>
          <p:nvGrpSpPr>
            <p:cNvPr id="5223" name="Group 103"/>
            <p:cNvGrpSpPr>
              <a:grpSpLocks/>
            </p:cNvGrpSpPr>
            <p:nvPr/>
          </p:nvGrpSpPr>
          <p:grpSpPr bwMode="auto">
            <a:xfrm>
              <a:off x="2088" y="2328"/>
              <a:ext cx="1908" cy="1548"/>
              <a:chOff x="2088" y="2328"/>
              <a:chExt cx="1908" cy="1548"/>
            </a:xfrm>
          </p:grpSpPr>
          <p:sp>
            <p:nvSpPr>
              <p:cNvPr id="5156" name="AutoShape 36"/>
              <p:cNvSpPr>
                <a:spLocks noChangeArrowheads="1"/>
              </p:cNvSpPr>
              <p:nvPr/>
            </p:nvSpPr>
            <p:spPr bwMode="auto">
              <a:xfrm>
                <a:off x="2088" y="2328"/>
                <a:ext cx="1908" cy="154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006699">
                      <a:gamma/>
                      <a:shade val="46275"/>
                      <a:invGamma/>
                    </a:srgbClr>
                  </a:gs>
                  <a:gs pos="5000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125" name="Line 5"/>
              <p:cNvSpPr>
                <a:spLocks noChangeShapeType="1"/>
              </p:cNvSpPr>
              <p:nvPr/>
            </p:nvSpPr>
            <p:spPr bwMode="auto">
              <a:xfrm>
                <a:off x="2331" y="3656"/>
                <a:ext cx="137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135" name="Rectangle 15"/>
              <p:cNvSpPr>
                <a:spLocks noChangeArrowheads="1"/>
              </p:cNvSpPr>
              <p:nvPr/>
            </p:nvSpPr>
            <p:spPr bwMode="auto">
              <a:xfrm>
                <a:off x="3723" y="3529"/>
                <a:ext cx="142" cy="2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5562" tIns="26988" rIns="55562" bIns="26988">
                <a:spAutoFit/>
              </a:bodyPr>
              <a:lstStyle/>
              <a:p>
                <a:pPr defTabSz="330200"/>
                <a:r>
                  <a:rPr lang="en-US" sz="2000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x</a:t>
                </a:r>
              </a:p>
            </p:txBody>
          </p:sp>
          <p:sp>
            <p:nvSpPr>
              <p:cNvPr id="5136" name="Line 16"/>
              <p:cNvSpPr>
                <a:spLocks noChangeShapeType="1"/>
              </p:cNvSpPr>
              <p:nvPr/>
            </p:nvSpPr>
            <p:spPr bwMode="auto">
              <a:xfrm flipH="1" flipV="1">
                <a:off x="2327" y="2707"/>
                <a:ext cx="0" cy="9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137" name="Rectangle 17"/>
              <p:cNvSpPr>
                <a:spLocks noChangeArrowheads="1"/>
              </p:cNvSpPr>
              <p:nvPr/>
            </p:nvSpPr>
            <p:spPr bwMode="auto">
              <a:xfrm>
                <a:off x="2188" y="2472"/>
                <a:ext cx="334" cy="2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5562" tIns="26988" rIns="55562" bIns="26988">
                <a:spAutoFit/>
              </a:bodyPr>
              <a:lstStyle/>
              <a:p>
                <a:pPr defTabSz="330200"/>
                <a:r>
                  <a:rPr lang="en-US" sz="2000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 </a:t>
                </a:r>
                <a:r>
                  <a:rPr lang="en-US" sz="20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(</a:t>
                </a:r>
                <a:r>
                  <a:rPr lang="en-US" sz="2000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x</a:t>
                </a:r>
                <a:r>
                  <a:rPr lang="en-US" sz="20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</a:t>
                </a:r>
              </a:p>
            </p:txBody>
          </p:sp>
          <p:sp>
            <p:nvSpPr>
              <p:cNvPr id="5153" name="Freeform 33"/>
              <p:cNvSpPr>
                <a:spLocks/>
              </p:cNvSpPr>
              <p:nvPr/>
            </p:nvSpPr>
            <p:spPr bwMode="auto">
              <a:xfrm>
                <a:off x="2446" y="2762"/>
                <a:ext cx="1113" cy="896"/>
              </a:xfrm>
              <a:custGeom>
                <a:avLst/>
                <a:gdLst>
                  <a:gd name="T0" fmla="*/ 1209 w 2480"/>
                  <a:gd name="T1" fmla="*/ 12 h 1173"/>
                  <a:gd name="T2" fmla="*/ 1132 w 2480"/>
                  <a:gd name="T3" fmla="*/ 66 h 1173"/>
                  <a:gd name="T4" fmla="*/ 1082 w 2480"/>
                  <a:gd name="T5" fmla="*/ 131 h 1173"/>
                  <a:gd name="T6" fmla="*/ 1040 w 2480"/>
                  <a:gd name="T7" fmla="*/ 197 h 1173"/>
                  <a:gd name="T8" fmla="*/ 1003 w 2480"/>
                  <a:gd name="T9" fmla="*/ 262 h 1173"/>
                  <a:gd name="T10" fmla="*/ 975 w 2480"/>
                  <a:gd name="T11" fmla="*/ 320 h 1173"/>
                  <a:gd name="T12" fmla="*/ 941 w 2480"/>
                  <a:gd name="T13" fmla="*/ 395 h 1173"/>
                  <a:gd name="T14" fmla="*/ 910 w 2480"/>
                  <a:gd name="T15" fmla="*/ 462 h 1173"/>
                  <a:gd name="T16" fmla="*/ 881 w 2480"/>
                  <a:gd name="T17" fmla="*/ 528 h 1173"/>
                  <a:gd name="T18" fmla="*/ 856 w 2480"/>
                  <a:gd name="T19" fmla="*/ 591 h 1173"/>
                  <a:gd name="T20" fmla="*/ 826 w 2480"/>
                  <a:gd name="T21" fmla="*/ 663 h 1173"/>
                  <a:gd name="T22" fmla="*/ 796 w 2480"/>
                  <a:gd name="T23" fmla="*/ 727 h 1173"/>
                  <a:gd name="T24" fmla="*/ 765 w 2480"/>
                  <a:gd name="T25" fmla="*/ 790 h 1173"/>
                  <a:gd name="T26" fmla="*/ 717 w 2480"/>
                  <a:gd name="T27" fmla="*/ 862 h 1173"/>
                  <a:gd name="T28" fmla="*/ 653 w 2480"/>
                  <a:gd name="T29" fmla="*/ 932 h 1173"/>
                  <a:gd name="T30" fmla="*/ 592 w 2480"/>
                  <a:gd name="T31" fmla="*/ 981 h 1173"/>
                  <a:gd name="T32" fmla="*/ 506 w 2480"/>
                  <a:gd name="T33" fmla="*/ 1031 h 1173"/>
                  <a:gd name="T34" fmla="*/ 423 w 2480"/>
                  <a:gd name="T35" fmla="*/ 1063 h 1173"/>
                  <a:gd name="T36" fmla="*/ 333 w 2480"/>
                  <a:gd name="T37" fmla="*/ 1089 h 1173"/>
                  <a:gd name="T38" fmla="*/ 258 w 2480"/>
                  <a:gd name="T39" fmla="*/ 1108 h 1173"/>
                  <a:gd name="T40" fmla="*/ 155 w 2480"/>
                  <a:gd name="T41" fmla="*/ 1129 h 1173"/>
                  <a:gd name="T42" fmla="*/ 54 w 2480"/>
                  <a:gd name="T43" fmla="*/ 1146 h 1173"/>
                  <a:gd name="T44" fmla="*/ 2480 w 2480"/>
                  <a:gd name="T45" fmla="*/ 1170 h 1173"/>
                  <a:gd name="T46" fmla="*/ 2395 w 2480"/>
                  <a:gd name="T47" fmla="*/ 1143 h 1173"/>
                  <a:gd name="T48" fmla="*/ 2341 w 2480"/>
                  <a:gd name="T49" fmla="*/ 1132 h 1173"/>
                  <a:gd name="T50" fmla="*/ 2224 w 2480"/>
                  <a:gd name="T51" fmla="*/ 1104 h 1173"/>
                  <a:gd name="T52" fmla="*/ 2118 w 2480"/>
                  <a:gd name="T53" fmla="*/ 1071 h 1173"/>
                  <a:gd name="T54" fmla="*/ 2011 w 2480"/>
                  <a:gd name="T55" fmla="*/ 1029 h 1173"/>
                  <a:gd name="T56" fmla="*/ 1980 w 2480"/>
                  <a:gd name="T57" fmla="*/ 1013 h 1173"/>
                  <a:gd name="T58" fmla="*/ 1914 w 2480"/>
                  <a:gd name="T59" fmla="*/ 969 h 1173"/>
                  <a:gd name="T60" fmla="*/ 1859 w 2480"/>
                  <a:gd name="T61" fmla="*/ 915 h 1173"/>
                  <a:gd name="T62" fmla="*/ 1801 w 2480"/>
                  <a:gd name="T63" fmla="*/ 845 h 1173"/>
                  <a:gd name="T64" fmla="*/ 1765 w 2480"/>
                  <a:gd name="T65" fmla="*/ 792 h 1173"/>
                  <a:gd name="T66" fmla="*/ 1735 w 2480"/>
                  <a:gd name="T67" fmla="*/ 729 h 1173"/>
                  <a:gd name="T68" fmla="*/ 1710 w 2480"/>
                  <a:gd name="T69" fmla="*/ 674 h 1173"/>
                  <a:gd name="T70" fmla="*/ 1686 w 2480"/>
                  <a:gd name="T71" fmla="*/ 619 h 1173"/>
                  <a:gd name="T72" fmla="*/ 1651 w 2480"/>
                  <a:gd name="T73" fmla="*/ 546 h 1173"/>
                  <a:gd name="T74" fmla="*/ 1618 w 2480"/>
                  <a:gd name="T75" fmla="*/ 476 h 1173"/>
                  <a:gd name="T76" fmla="*/ 1580 w 2480"/>
                  <a:gd name="T77" fmla="*/ 397 h 1173"/>
                  <a:gd name="T78" fmla="*/ 1543 w 2480"/>
                  <a:gd name="T79" fmla="*/ 322 h 1173"/>
                  <a:gd name="T80" fmla="*/ 1506 w 2480"/>
                  <a:gd name="T81" fmla="*/ 251 h 1173"/>
                  <a:gd name="T82" fmla="*/ 1479 w 2480"/>
                  <a:gd name="T83" fmla="*/ 203 h 1173"/>
                  <a:gd name="T84" fmla="*/ 1449 w 2480"/>
                  <a:gd name="T85" fmla="*/ 150 h 1173"/>
                  <a:gd name="T86" fmla="*/ 1423 w 2480"/>
                  <a:gd name="T87" fmla="*/ 114 h 1173"/>
                  <a:gd name="T88" fmla="*/ 1407 w 2480"/>
                  <a:gd name="T89" fmla="*/ 95 h 1173"/>
                  <a:gd name="T90" fmla="*/ 1378 w 2480"/>
                  <a:gd name="T91" fmla="*/ 62 h 1173"/>
                  <a:gd name="T92" fmla="*/ 1341 w 2480"/>
                  <a:gd name="T93" fmla="*/ 30 h 1173"/>
                  <a:gd name="T94" fmla="*/ 1286 w 2480"/>
                  <a:gd name="T95" fmla="*/ 4 h 1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80" h="1173">
                    <a:moveTo>
                      <a:pt x="1260" y="0"/>
                    </a:moveTo>
                    <a:lnTo>
                      <a:pt x="1236" y="5"/>
                    </a:lnTo>
                    <a:lnTo>
                      <a:pt x="1209" y="12"/>
                    </a:lnTo>
                    <a:lnTo>
                      <a:pt x="1179" y="27"/>
                    </a:lnTo>
                    <a:lnTo>
                      <a:pt x="1155" y="45"/>
                    </a:lnTo>
                    <a:lnTo>
                      <a:pt x="1132" y="66"/>
                    </a:lnTo>
                    <a:lnTo>
                      <a:pt x="1114" y="85"/>
                    </a:lnTo>
                    <a:lnTo>
                      <a:pt x="1099" y="106"/>
                    </a:lnTo>
                    <a:lnTo>
                      <a:pt x="1082" y="131"/>
                    </a:lnTo>
                    <a:lnTo>
                      <a:pt x="1070" y="149"/>
                    </a:lnTo>
                    <a:lnTo>
                      <a:pt x="1054" y="175"/>
                    </a:lnTo>
                    <a:lnTo>
                      <a:pt x="1040" y="197"/>
                    </a:lnTo>
                    <a:lnTo>
                      <a:pt x="1024" y="223"/>
                    </a:lnTo>
                    <a:lnTo>
                      <a:pt x="1015" y="240"/>
                    </a:lnTo>
                    <a:lnTo>
                      <a:pt x="1003" y="262"/>
                    </a:lnTo>
                    <a:lnTo>
                      <a:pt x="994" y="282"/>
                    </a:lnTo>
                    <a:lnTo>
                      <a:pt x="984" y="300"/>
                    </a:lnTo>
                    <a:lnTo>
                      <a:pt x="975" y="320"/>
                    </a:lnTo>
                    <a:lnTo>
                      <a:pt x="964" y="344"/>
                    </a:lnTo>
                    <a:lnTo>
                      <a:pt x="951" y="373"/>
                    </a:lnTo>
                    <a:lnTo>
                      <a:pt x="941" y="395"/>
                    </a:lnTo>
                    <a:lnTo>
                      <a:pt x="933" y="412"/>
                    </a:lnTo>
                    <a:lnTo>
                      <a:pt x="921" y="437"/>
                    </a:lnTo>
                    <a:lnTo>
                      <a:pt x="910" y="462"/>
                    </a:lnTo>
                    <a:lnTo>
                      <a:pt x="902" y="479"/>
                    </a:lnTo>
                    <a:lnTo>
                      <a:pt x="890" y="506"/>
                    </a:lnTo>
                    <a:lnTo>
                      <a:pt x="881" y="528"/>
                    </a:lnTo>
                    <a:lnTo>
                      <a:pt x="873" y="549"/>
                    </a:lnTo>
                    <a:lnTo>
                      <a:pt x="865" y="570"/>
                    </a:lnTo>
                    <a:lnTo>
                      <a:pt x="856" y="591"/>
                    </a:lnTo>
                    <a:lnTo>
                      <a:pt x="848" y="612"/>
                    </a:lnTo>
                    <a:lnTo>
                      <a:pt x="839" y="633"/>
                    </a:lnTo>
                    <a:lnTo>
                      <a:pt x="826" y="663"/>
                    </a:lnTo>
                    <a:lnTo>
                      <a:pt x="814" y="690"/>
                    </a:lnTo>
                    <a:lnTo>
                      <a:pt x="805" y="708"/>
                    </a:lnTo>
                    <a:lnTo>
                      <a:pt x="796" y="727"/>
                    </a:lnTo>
                    <a:lnTo>
                      <a:pt x="787" y="747"/>
                    </a:lnTo>
                    <a:lnTo>
                      <a:pt x="778" y="765"/>
                    </a:lnTo>
                    <a:lnTo>
                      <a:pt x="765" y="790"/>
                    </a:lnTo>
                    <a:lnTo>
                      <a:pt x="751" y="814"/>
                    </a:lnTo>
                    <a:lnTo>
                      <a:pt x="735" y="838"/>
                    </a:lnTo>
                    <a:lnTo>
                      <a:pt x="717" y="862"/>
                    </a:lnTo>
                    <a:lnTo>
                      <a:pt x="699" y="885"/>
                    </a:lnTo>
                    <a:lnTo>
                      <a:pt x="677" y="907"/>
                    </a:lnTo>
                    <a:lnTo>
                      <a:pt x="653" y="932"/>
                    </a:lnTo>
                    <a:lnTo>
                      <a:pt x="636" y="947"/>
                    </a:lnTo>
                    <a:lnTo>
                      <a:pt x="616" y="963"/>
                    </a:lnTo>
                    <a:lnTo>
                      <a:pt x="592" y="981"/>
                    </a:lnTo>
                    <a:lnTo>
                      <a:pt x="572" y="994"/>
                    </a:lnTo>
                    <a:lnTo>
                      <a:pt x="546" y="1009"/>
                    </a:lnTo>
                    <a:lnTo>
                      <a:pt x="506" y="1031"/>
                    </a:lnTo>
                    <a:lnTo>
                      <a:pt x="472" y="1045"/>
                    </a:lnTo>
                    <a:lnTo>
                      <a:pt x="446" y="1054"/>
                    </a:lnTo>
                    <a:lnTo>
                      <a:pt x="423" y="1063"/>
                    </a:lnTo>
                    <a:lnTo>
                      <a:pt x="393" y="1073"/>
                    </a:lnTo>
                    <a:lnTo>
                      <a:pt x="363" y="1082"/>
                    </a:lnTo>
                    <a:lnTo>
                      <a:pt x="333" y="1089"/>
                    </a:lnTo>
                    <a:lnTo>
                      <a:pt x="310" y="1095"/>
                    </a:lnTo>
                    <a:lnTo>
                      <a:pt x="282" y="1102"/>
                    </a:lnTo>
                    <a:lnTo>
                      <a:pt x="258" y="1108"/>
                    </a:lnTo>
                    <a:lnTo>
                      <a:pt x="226" y="1115"/>
                    </a:lnTo>
                    <a:lnTo>
                      <a:pt x="183" y="1123"/>
                    </a:lnTo>
                    <a:lnTo>
                      <a:pt x="155" y="1129"/>
                    </a:lnTo>
                    <a:lnTo>
                      <a:pt x="130" y="1134"/>
                    </a:lnTo>
                    <a:lnTo>
                      <a:pt x="109" y="1137"/>
                    </a:lnTo>
                    <a:lnTo>
                      <a:pt x="54" y="1146"/>
                    </a:lnTo>
                    <a:lnTo>
                      <a:pt x="3" y="1158"/>
                    </a:lnTo>
                    <a:lnTo>
                      <a:pt x="0" y="1173"/>
                    </a:lnTo>
                    <a:lnTo>
                      <a:pt x="2480" y="1170"/>
                    </a:lnTo>
                    <a:lnTo>
                      <a:pt x="2454" y="1161"/>
                    </a:lnTo>
                    <a:lnTo>
                      <a:pt x="2427" y="1152"/>
                    </a:lnTo>
                    <a:lnTo>
                      <a:pt x="2395" y="1143"/>
                    </a:lnTo>
                    <a:lnTo>
                      <a:pt x="2361" y="1138"/>
                    </a:lnTo>
                    <a:lnTo>
                      <a:pt x="2320" y="1129"/>
                    </a:lnTo>
                    <a:lnTo>
                      <a:pt x="2341" y="1132"/>
                    </a:lnTo>
                    <a:lnTo>
                      <a:pt x="2295" y="1123"/>
                    </a:lnTo>
                    <a:lnTo>
                      <a:pt x="2268" y="1116"/>
                    </a:lnTo>
                    <a:lnTo>
                      <a:pt x="2224" y="1104"/>
                    </a:lnTo>
                    <a:lnTo>
                      <a:pt x="2184" y="1092"/>
                    </a:lnTo>
                    <a:lnTo>
                      <a:pt x="2150" y="1081"/>
                    </a:lnTo>
                    <a:lnTo>
                      <a:pt x="2118" y="1071"/>
                    </a:lnTo>
                    <a:lnTo>
                      <a:pt x="2082" y="1059"/>
                    </a:lnTo>
                    <a:lnTo>
                      <a:pt x="2051" y="1047"/>
                    </a:lnTo>
                    <a:lnTo>
                      <a:pt x="2011" y="1029"/>
                    </a:lnTo>
                    <a:lnTo>
                      <a:pt x="1994" y="1020"/>
                    </a:lnTo>
                    <a:lnTo>
                      <a:pt x="1993" y="1020"/>
                    </a:lnTo>
                    <a:lnTo>
                      <a:pt x="1980" y="1013"/>
                    </a:lnTo>
                    <a:lnTo>
                      <a:pt x="1956" y="1001"/>
                    </a:lnTo>
                    <a:lnTo>
                      <a:pt x="1936" y="986"/>
                    </a:lnTo>
                    <a:lnTo>
                      <a:pt x="1914" y="969"/>
                    </a:lnTo>
                    <a:lnTo>
                      <a:pt x="1898" y="955"/>
                    </a:lnTo>
                    <a:lnTo>
                      <a:pt x="1880" y="938"/>
                    </a:lnTo>
                    <a:lnTo>
                      <a:pt x="1859" y="915"/>
                    </a:lnTo>
                    <a:lnTo>
                      <a:pt x="1838" y="891"/>
                    </a:lnTo>
                    <a:lnTo>
                      <a:pt x="1820" y="868"/>
                    </a:lnTo>
                    <a:lnTo>
                      <a:pt x="1801" y="845"/>
                    </a:lnTo>
                    <a:lnTo>
                      <a:pt x="1788" y="825"/>
                    </a:lnTo>
                    <a:lnTo>
                      <a:pt x="1776" y="809"/>
                    </a:lnTo>
                    <a:lnTo>
                      <a:pt x="1765" y="792"/>
                    </a:lnTo>
                    <a:lnTo>
                      <a:pt x="1754" y="772"/>
                    </a:lnTo>
                    <a:lnTo>
                      <a:pt x="1744" y="751"/>
                    </a:lnTo>
                    <a:lnTo>
                      <a:pt x="1735" y="729"/>
                    </a:lnTo>
                    <a:lnTo>
                      <a:pt x="1725" y="707"/>
                    </a:lnTo>
                    <a:lnTo>
                      <a:pt x="1718" y="692"/>
                    </a:lnTo>
                    <a:lnTo>
                      <a:pt x="1710" y="674"/>
                    </a:lnTo>
                    <a:lnTo>
                      <a:pt x="1703" y="657"/>
                    </a:lnTo>
                    <a:lnTo>
                      <a:pt x="1695" y="641"/>
                    </a:lnTo>
                    <a:lnTo>
                      <a:pt x="1686" y="619"/>
                    </a:lnTo>
                    <a:lnTo>
                      <a:pt x="1676" y="598"/>
                    </a:lnTo>
                    <a:lnTo>
                      <a:pt x="1663" y="568"/>
                    </a:lnTo>
                    <a:lnTo>
                      <a:pt x="1651" y="546"/>
                    </a:lnTo>
                    <a:lnTo>
                      <a:pt x="1639" y="522"/>
                    </a:lnTo>
                    <a:lnTo>
                      <a:pt x="1627" y="497"/>
                    </a:lnTo>
                    <a:lnTo>
                      <a:pt x="1618" y="476"/>
                    </a:lnTo>
                    <a:lnTo>
                      <a:pt x="1607" y="452"/>
                    </a:lnTo>
                    <a:lnTo>
                      <a:pt x="1597" y="430"/>
                    </a:lnTo>
                    <a:lnTo>
                      <a:pt x="1580" y="397"/>
                    </a:lnTo>
                    <a:lnTo>
                      <a:pt x="1566" y="366"/>
                    </a:lnTo>
                    <a:lnTo>
                      <a:pt x="1553" y="340"/>
                    </a:lnTo>
                    <a:lnTo>
                      <a:pt x="1543" y="322"/>
                    </a:lnTo>
                    <a:lnTo>
                      <a:pt x="1531" y="298"/>
                    </a:lnTo>
                    <a:lnTo>
                      <a:pt x="1517" y="271"/>
                    </a:lnTo>
                    <a:lnTo>
                      <a:pt x="1506" y="251"/>
                    </a:lnTo>
                    <a:lnTo>
                      <a:pt x="1497" y="236"/>
                    </a:lnTo>
                    <a:lnTo>
                      <a:pt x="1490" y="223"/>
                    </a:lnTo>
                    <a:lnTo>
                      <a:pt x="1479" y="203"/>
                    </a:lnTo>
                    <a:lnTo>
                      <a:pt x="1468" y="183"/>
                    </a:lnTo>
                    <a:lnTo>
                      <a:pt x="1459" y="167"/>
                    </a:lnTo>
                    <a:lnTo>
                      <a:pt x="1449" y="150"/>
                    </a:lnTo>
                    <a:lnTo>
                      <a:pt x="1438" y="135"/>
                    </a:lnTo>
                    <a:lnTo>
                      <a:pt x="1429" y="125"/>
                    </a:lnTo>
                    <a:lnTo>
                      <a:pt x="1423" y="114"/>
                    </a:lnTo>
                    <a:lnTo>
                      <a:pt x="1417" y="107"/>
                    </a:lnTo>
                    <a:lnTo>
                      <a:pt x="1411" y="99"/>
                    </a:lnTo>
                    <a:lnTo>
                      <a:pt x="1407" y="95"/>
                    </a:lnTo>
                    <a:lnTo>
                      <a:pt x="1399" y="86"/>
                    </a:lnTo>
                    <a:lnTo>
                      <a:pt x="1389" y="74"/>
                    </a:lnTo>
                    <a:lnTo>
                      <a:pt x="1378" y="62"/>
                    </a:lnTo>
                    <a:lnTo>
                      <a:pt x="1366" y="50"/>
                    </a:lnTo>
                    <a:lnTo>
                      <a:pt x="1354" y="39"/>
                    </a:lnTo>
                    <a:lnTo>
                      <a:pt x="1341" y="30"/>
                    </a:lnTo>
                    <a:lnTo>
                      <a:pt x="1327" y="19"/>
                    </a:lnTo>
                    <a:lnTo>
                      <a:pt x="1306" y="11"/>
                    </a:lnTo>
                    <a:lnTo>
                      <a:pt x="1286" y="4"/>
                    </a:lnTo>
                    <a:lnTo>
                      <a:pt x="1261" y="0"/>
                    </a:lnTo>
                  </a:path>
                </a:pathLst>
              </a:custGeom>
              <a:gradFill rotWithShape="0">
                <a:gsLst>
                  <a:gs pos="0">
                    <a:srgbClr val="993366"/>
                  </a:gs>
                  <a:gs pos="50000">
                    <a:srgbClr val="993366">
                      <a:gamma/>
                      <a:shade val="46275"/>
                      <a:invGamma/>
                    </a:srgbClr>
                  </a:gs>
                  <a:gs pos="100000">
                    <a:srgbClr val="993366"/>
                  </a:gs>
                </a:gsLst>
                <a:lin ang="0" scaled="1"/>
              </a:gra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292929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213" name="Text Box 93"/>
            <p:cNvSpPr txBox="1">
              <a:spLocks noChangeArrowheads="1"/>
            </p:cNvSpPr>
            <p:nvPr/>
          </p:nvSpPr>
          <p:spPr bwMode="auto">
            <a:xfrm>
              <a:off x="2671" y="2364"/>
              <a:ext cx="5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Normal</a:t>
              </a:r>
            </a:p>
          </p:txBody>
        </p:sp>
      </p:grpSp>
      <p:grpSp>
        <p:nvGrpSpPr>
          <p:cNvPr id="5228" name="Group 108"/>
          <p:cNvGrpSpPr>
            <a:grpSpLocks/>
          </p:cNvGrpSpPr>
          <p:nvPr/>
        </p:nvGrpSpPr>
        <p:grpSpPr bwMode="auto">
          <a:xfrm>
            <a:off x="7285038" y="2865275"/>
            <a:ext cx="3028950" cy="2457450"/>
            <a:chOff x="3612" y="1572"/>
            <a:chExt cx="1908" cy="1548"/>
          </a:xfrm>
        </p:grpSpPr>
        <p:grpSp>
          <p:nvGrpSpPr>
            <p:cNvPr id="5227" name="Group 107"/>
            <p:cNvGrpSpPr>
              <a:grpSpLocks/>
            </p:cNvGrpSpPr>
            <p:nvPr/>
          </p:nvGrpSpPr>
          <p:grpSpPr bwMode="auto">
            <a:xfrm>
              <a:off x="3612" y="1572"/>
              <a:ext cx="1908" cy="1548"/>
              <a:chOff x="3612" y="1572"/>
              <a:chExt cx="1908" cy="1548"/>
            </a:xfrm>
          </p:grpSpPr>
          <p:sp>
            <p:nvSpPr>
              <p:cNvPr id="5193" name="AutoShape 73"/>
              <p:cNvSpPr>
                <a:spLocks noChangeArrowheads="1"/>
              </p:cNvSpPr>
              <p:nvPr/>
            </p:nvSpPr>
            <p:spPr bwMode="auto">
              <a:xfrm>
                <a:off x="3612" y="1572"/>
                <a:ext cx="1908" cy="154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006699">
                      <a:gamma/>
                      <a:shade val="46275"/>
                      <a:invGamma/>
                    </a:srgbClr>
                  </a:gs>
                  <a:gs pos="5000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5226" name="Group 106"/>
              <p:cNvGrpSpPr>
                <a:grpSpLocks/>
              </p:cNvGrpSpPr>
              <p:nvPr/>
            </p:nvGrpSpPr>
            <p:grpSpPr bwMode="auto">
              <a:xfrm>
                <a:off x="3708" y="1653"/>
                <a:ext cx="1711" cy="1361"/>
                <a:chOff x="3708" y="1653"/>
                <a:chExt cx="1711" cy="1361"/>
              </a:xfrm>
            </p:grpSpPr>
            <p:sp>
              <p:nvSpPr>
                <p:cNvPr id="5195" name="Rectangle 75"/>
                <p:cNvSpPr>
                  <a:spLocks noChangeArrowheads="1"/>
                </p:cNvSpPr>
                <p:nvPr/>
              </p:nvSpPr>
              <p:spPr bwMode="auto">
                <a:xfrm>
                  <a:off x="5232" y="2764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rgbClr val="000000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l"/>
                  <a:r>
                    <a:rPr lang="en-US" sz="2000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x</a:t>
                  </a:r>
                </a:p>
              </p:txBody>
            </p:sp>
            <p:sp>
              <p:nvSpPr>
                <p:cNvPr id="5196" name="Rectangle 76"/>
                <p:cNvSpPr>
                  <a:spLocks noChangeArrowheads="1"/>
                </p:cNvSpPr>
                <p:nvPr/>
              </p:nvSpPr>
              <p:spPr bwMode="auto">
                <a:xfrm>
                  <a:off x="3708" y="1653"/>
                  <a:ext cx="379" cy="250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rgbClr val="000000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l"/>
                  <a:r>
                    <a:rPr lang="en-US" sz="2000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f </a:t>
                  </a:r>
                  <a:r>
                    <a:rPr lang="en-US" sz="20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(</a:t>
                  </a:r>
                  <a:r>
                    <a:rPr lang="en-US" sz="2000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x</a:t>
                  </a:r>
                  <a:r>
                    <a:rPr lang="en-US" sz="20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)</a:t>
                  </a:r>
                </a:p>
              </p:txBody>
            </p:sp>
            <p:sp>
              <p:nvSpPr>
                <p:cNvPr id="5197" name="Freeform 77"/>
                <p:cNvSpPr>
                  <a:spLocks/>
                </p:cNvSpPr>
                <p:nvPr/>
              </p:nvSpPr>
              <p:spPr bwMode="auto">
                <a:xfrm>
                  <a:off x="3882" y="2207"/>
                  <a:ext cx="1252" cy="683"/>
                </a:xfrm>
                <a:custGeom>
                  <a:avLst/>
                  <a:gdLst>
                    <a:gd name="T0" fmla="*/ 2 w 2853"/>
                    <a:gd name="T1" fmla="*/ 0 h 1070"/>
                    <a:gd name="T2" fmla="*/ 0 w 2853"/>
                    <a:gd name="T3" fmla="*/ 1070 h 1070"/>
                    <a:gd name="T4" fmla="*/ 2853 w 2853"/>
                    <a:gd name="T5" fmla="*/ 1070 h 1070"/>
                    <a:gd name="T6" fmla="*/ 2850 w 2853"/>
                    <a:gd name="T7" fmla="*/ 1013 h 1070"/>
                    <a:gd name="T8" fmla="*/ 2535 w 2853"/>
                    <a:gd name="T9" fmla="*/ 995 h 1070"/>
                    <a:gd name="T10" fmla="*/ 2265 w 2853"/>
                    <a:gd name="T11" fmla="*/ 977 h 1070"/>
                    <a:gd name="T12" fmla="*/ 1923 w 2853"/>
                    <a:gd name="T13" fmla="*/ 950 h 1070"/>
                    <a:gd name="T14" fmla="*/ 1635 w 2853"/>
                    <a:gd name="T15" fmla="*/ 911 h 1070"/>
                    <a:gd name="T16" fmla="*/ 1347 w 2853"/>
                    <a:gd name="T17" fmla="*/ 857 h 1070"/>
                    <a:gd name="T18" fmla="*/ 996 w 2853"/>
                    <a:gd name="T19" fmla="*/ 764 h 1070"/>
                    <a:gd name="T20" fmla="*/ 723 w 2853"/>
                    <a:gd name="T21" fmla="*/ 665 h 1070"/>
                    <a:gd name="T22" fmla="*/ 492 w 2853"/>
                    <a:gd name="T23" fmla="*/ 554 h 1070"/>
                    <a:gd name="T24" fmla="*/ 351 w 2853"/>
                    <a:gd name="T25" fmla="*/ 470 h 1070"/>
                    <a:gd name="T26" fmla="*/ 294 w 2853"/>
                    <a:gd name="T27" fmla="*/ 431 h 1070"/>
                    <a:gd name="T28" fmla="*/ 261 w 2853"/>
                    <a:gd name="T29" fmla="*/ 404 h 1070"/>
                    <a:gd name="T30" fmla="*/ 231 w 2853"/>
                    <a:gd name="T31" fmla="*/ 374 h 1070"/>
                    <a:gd name="T32" fmla="*/ 204 w 2853"/>
                    <a:gd name="T33" fmla="*/ 353 h 1070"/>
                    <a:gd name="T34" fmla="*/ 174 w 2853"/>
                    <a:gd name="T35" fmla="*/ 320 h 1070"/>
                    <a:gd name="T36" fmla="*/ 144 w 2853"/>
                    <a:gd name="T37" fmla="*/ 290 h 1070"/>
                    <a:gd name="T38" fmla="*/ 117 w 2853"/>
                    <a:gd name="T39" fmla="*/ 257 h 1070"/>
                    <a:gd name="T40" fmla="*/ 93 w 2853"/>
                    <a:gd name="T41" fmla="*/ 221 h 1070"/>
                    <a:gd name="T42" fmla="*/ 57 w 2853"/>
                    <a:gd name="T43" fmla="*/ 161 h 1070"/>
                    <a:gd name="T44" fmla="*/ 42 w 2853"/>
                    <a:gd name="T45" fmla="*/ 132 h 1070"/>
                    <a:gd name="T46" fmla="*/ 21 w 2853"/>
                    <a:gd name="T47" fmla="*/ 74 h 1070"/>
                    <a:gd name="T48" fmla="*/ 6 w 2853"/>
                    <a:gd name="T49" fmla="*/ 32 h 10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853" h="1070">
                      <a:moveTo>
                        <a:pt x="2" y="0"/>
                      </a:moveTo>
                      <a:lnTo>
                        <a:pt x="0" y="1070"/>
                      </a:lnTo>
                      <a:lnTo>
                        <a:pt x="2853" y="1070"/>
                      </a:lnTo>
                      <a:lnTo>
                        <a:pt x="2850" y="1013"/>
                      </a:lnTo>
                      <a:lnTo>
                        <a:pt x="2535" y="995"/>
                      </a:lnTo>
                      <a:lnTo>
                        <a:pt x="2265" y="977"/>
                      </a:lnTo>
                      <a:lnTo>
                        <a:pt x="1923" y="950"/>
                      </a:lnTo>
                      <a:lnTo>
                        <a:pt x="1635" y="911"/>
                      </a:lnTo>
                      <a:lnTo>
                        <a:pt x="1347" y="857"/>
                      </a:lnTo>
                      <a:lnTo>
                        <a:pt x="996" y="764"/>
                      </a:lnTo>
                      <a:lnTo>
                        <a:pt x="723" y="665"/>
                      </a:lnTo>
                      <a:lnTo>
                        <a:pt x="492" y="554"/>
                      </a:lnTo>
                      <a:lnTo>
                        <a:pt x="351" y="470"/>
                      </a:lnTo>
                      <a:lnTo>
                        <a:pt x="294" y="431"/>
                      </a:lnTo>
                      <a:lnTo>
                        <a:pt x="261" y="404"/>
                      </a:lnTo>
                      <a:lnTo>
                        <a:pt x="231" y="374"/>
                      </a:lnTo>
                      <a:lnTo>
                        <a:pt x="204" y="353"/>
                      </a:lnTo>
                      <a:lnTo>
                        <a:pt x="174" y="320"/>
                      </a:lnTo>
                      <a:lnTo>
                        <a:pt x="144" y="290"/>
                      </a:lnTo>
                      <a:lnTo>
                        <a:pt x="117" y="257"/>
                      </a:lnTo>
                      <a:lnTo>
                        <a:pt x="93" y="221"/>
                      </a:lnTo>
                      <a:lnTo>
                        <a:pt x="57" y="161"/>
                      </a:lnTo>
                      <a:lnTo>
                        <a:pt x="42" y="132"/>
                      </a:lnTo>
                      <a:lnTo>
                        <a:pt x="21" y="74"/>
                      </a:lnTo>
                      <a:lnTo>
                        <a:pt x="6" y="32"/>
                      </a:lnTo>
                    </a:path>
                  </a:pathLst>
                </a:custGeom>
                <a:gradFill rotWithShape="0">
                  <a:gsLst>
                    <a:gs pos="0">
                      <a:srgbClr val="993366">
                        <a:gamma/>
                        <a:shade val="46275"/>
                        <a:invGamma/>
                      </a:srgbClr>
                    </a:gs>
                    <a:gs pos="50000">
                      <a:srgbClr val="993366"/>
                    </a:gs>
                    <a:gs pos="100000">
                      <a:srgbClr val="993366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198" name="Line 78"/>
                <p:cNvSpPr>
                  <a:spLocks noChangeShapeType="1"/>
                </p:cNvSpPr>
                <p:nvPr/>
              </p:nvSpPr>
              <p:spPr bwMode="auto">
                <a:xfrm>
                  <a:off x="3882" y="1920"/>
                  <a:ext cx="0" cy="96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000000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199" name="Line 79"/>
                <p:cNvSpPr>
                  <a:spLocks noChangeShapeType="1"/>
                </p:cNvSpPr>
                <p:nvPr/>
              </p:nvSpPr>
              <p:spPr bwMode="auto">
                <a:xfrm>
                  <a:off x="3883" y="2890"/>
                  <a:ext cx="135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000000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5206" name="Group 86"/>
                <p:cNvGrpSpPr>
                  <a:grpSpLocks/>
                </p:cNvGrpSpPr>
                <p:nvPr/>
              </p:nvGrpSpPr>
              <p:grpSpPr bwMode="auto">
                <a:xfrm>
                  <a:off x="3864" y="2200"/>
                  <a:ext cx="1264" cy="643"/>
                  <a:chOff x="3864" y="2200"/>
                  <a:chExt cx="1264" cy="643"/>
                </a:xfrm>
              </p:grpSpPr>
              <p:sp>
                <p:nvSpPr>
                  <p:cNvPr id="5201" name="Line 81"/>
                  <p:cNvSpPr>
                    <a:spLocks noChangeShapeType="1"/>
                  </p:cNvSpPr>
                  <p:nvPr/>
                </p:nvSpPr>
                <p:spPr bwMode="auto">
                  <a:xfrm rot="271170">
                    <a:off x="4844" y="2841"/>
                    <a:ext cx="284" cy="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7961" dir="2700000" algn="ctr" rotWithShape="0">
                      <a:srgbClr val="000000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5202" name="Arc 82"/>
                  <p:cNvSpPr>
                    <a:spLocks/>
                  </p:cNvSpPr>
                  <p:nvPr/>
                </p:nvSpPr>
                <p:spPr bwMode="auto">
                  <a:xfrm rot="234569">
                    <a:off x="3864" y="2200"/>
                    <a:ext cx="1006" cy="595"/>
                  </a:xfrm>
                  <a:custGeom>
                    <a:avLst/>
                    <a:gdLst>
                      <a:gd name="G0" fmla="+- 21600 0 0"/>
                      <a:gd name="G1" fmla="+- 0 0 0"/>
                      <a:gd name="G2" fmla="+- 21600 0 0"/>
                      <a:gd name="T0" fmla="*/ 21619 w 21619"/>
                      <a:gd name="T1" fmla="*/ 21600 h 21600"/>
                      <a:gd name="T2" fmla="*/ 0 w 21619"/>
                      <a:gd name="T3" fmla="*/ 0 h 21600"/>
                      <a:gd name="T4" fmla="*/ 21600 w 21619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19" h="21600" fill="none" extrusionOk="0">
                        <a:moveTo>
                          <a:pt x="21618" y="21599"/>
                        </a:moveTo>
                        <a:cubicBezTo>
                          <a:pt x="21612" y="21599"/>
                          <a:pt x="21606" y="21599"/>
                          <a:pt x="21600" y="21600"/>
                        </a:cubicBezTo>
                        <a:cubicBezTo>
                          <a:pt x="9670" y="21600"/>
                          <a:pt x="0" y="11929"/>
                          <a:pt x="0" y="0"/>
                        </a:cubicBezTo>
                      </a:path>
                      <a:path w="21619" h="21600" stroke="0" extrusionOk="0">
                        <a:moveTo>
                          <a:pt x="21618" y="21599"/>
                        </a:moveTo>
                        <a:cubicBezTo>
                          <a:pt x="21612" y="21599"/>
                          <a:pt x="21606" y="21599"/>
                          <a:pt x="21600" y="21600"/>
                        </a:cubicBezTo>
                        <a:cubicBezTo>
                          <a:pt x="9670" y="21600"/>
                          <a:pt x="0" y="11929"/>
                          <a:pt x="0" y="0"/>
                        </a:cubicBez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7961" dir="2700000" algn="ctr" rotWithShape="0">
                      <a:srgbClr val="000000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</p:grpSp>
        <p:sp>
          <p:nvSpPr>
            <p:cNvPr id="5215" name="Text Box 95"/>
            <p:cNvSpPr txBox="1">
              <a:spLocks noChangeArrowheads="1"/>
            </p:cNvSpPr>
            <p:nvPr/>
          </p:nvSpPr>
          <p:spPr bwMode="auto">
            <a:xfrm>
              <a:off x="4132" y="1608"/>
              <a:ext cx="8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Exponential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25144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12975" y="381000"/>
            <a:ext cx="7772400" cy="814388"/>
          </a:xfrm>
          <a:noFill/>
          <a:ln/>
        </p:spPr>
        <p:txBody>
          <a:bodyPr/>
          <a:lstStyle/>
          <a:p>
            <a:pPr algn="ctr"/>
            <a:r>
              <a:rPr lang="en-US" sz="3200" dirty="0">
                <a:latin typeface="Arial" pitchFamily="34" charset="0"/>
                <a:cs typeface="Arial" pitchFamily="34" charset="0"/>
              </a:rPr>
              <a:t>Continuous Probability Distributions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65363" y="1492089"/>
            <a:ext cx="7727950" cy="3894137"/>
          </a:xfrm>
          <a:noFill/>
          <a:ln/>
        </p:spPr>
        <p:txBody>
          <a:bodyPr/>
          <a:lstStyle/>
          <a:p>
            <a:r>
              <a:rPr lang="en-US" sz="2400" dirty="0"/>
              <a:t>Uniform Probability Distribution</a:t>
            </a:r>
          </a:p>
          <a:p>
            <a:r>
              <a:rPr lang="en-US" sz="2400" dirty="0"/>
              <a:t>Normal Probability Distribution</a:t>
            </a:r>
          </a:p>
          <a:p>
            <a:r>
              <a:rPr lang="en-US" sz="2400" dirty="0"/>
              <a:t>Exponential Probability Distribution</a:t>
            </a:r>
          </a:p>
        </p:txBody>
      </p:sp>
      <p:grpSp>
        <p:nvGrpSpPr>
          <p:cNvPr id="5216" name="Group 96"/>
          <p:cNvGrpSpPr>
            <a:grpSpLocks/>
          </p:cNvGrpSpPr>
          <p:nvPr/>
        </p:nvGrpSpPr>
        <p:grpSpPr bwMode="auto">
          <a:xfrm>
            <a:off x="1931988" y="3170075"/>
            <a:ext cx="3028950" cy="2457450"/>
            <a:chOff x="240" y="1764"/>
            <a:chExt cx="1908" cy="1548"/>
          </a:xfrm>
        </p:grpSpPr>
        <p:grpSp>
          <p:nvGrpSpPr>
            <p:cNvPr id="5204" name="Group 84"/>
            <p:cNvGrpSpPr>
              <a:grpSpLocks/>
            </p:cNvGrpSpPr>
            <p:nvPr/>
          </p:nvGrpSpPr>
          <p:grpSpPr bwMode="auto">
            <a:xfrm>
              <a:off x="240" y="1764"/>
              <a:ext cx="1908" cy="1548"/>
              <a:chOff x="240" y="1764"/>
              <a:chExt cx="1908" cy="1548"/>
            </a:xfrm>
          </p:grpSpPr>
          <p:sp>
            <p:nvSpPr>
              <p:cNvPr id="5180" name="AutoShape 60"/>
              <p:cNvSpPr>
                <a:spLocks noChangeArrowheads="1"/>
              </p:cNvSpPr>
              <p:nvPr/>
            </p:nvSpPr>
            <p:spPr bwMode="auto">
              <a:xfrm>
                <a:off x="240" y="1764"/>
                <a:ext cx="1908" cy="154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006699">
                      <a:gamma/>
                      <a:shade val="46275"/>
                      <a:invGamma/>
                    </a:srgbClr>
                  </a:gs>
                  <a:gs pos="5000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5203" name="Group 83"/>
              <p:cNvGrpSpPr>
                <a:grpSpLocks/>
              </p:cNvGrpSpPr>
              <p:nvPr/>
            </p:nvGrpSpPr>
            <p:grpSpPr bwMode="auto">
              <a:xfrm>
                <a:off x="330" y="1911"/>
                <a:ext cx="1710" cy="1308"/>
                <a:chOff x="330" y="1911"/>
                <a:chExt cx="1710" cy="1308"/>
              </a:xfrm>
            </p:grpSpPr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auto">
                <a:xfrm>
                  <a:off x="465" y="2183"/>
                  <a:ext cx="0" cy="9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000000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160" name="Rectangle 40"/>
                <p:cNvSpPr>
                  <a:spLocks noChangeArrowheads="1"/>
                </p:cNvSpPr>
                <p:nvPr/>
              </p:nvSpPr>
              <p:spPr bwMode="auto">
                <a:xfrm>
                  <a:off x="330" y="1911"/>
                  <a:ext cx="379" cy="250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rgbClr val="000000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l"/>
                  <a:r>
                    <a:rPr lang="en-US" sz="2000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f </a:t>
                  </a:r>
                  <a:r>
                    <a:rPr lang="en-US" sz="20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(</a:t>
                  </a:r>
                  <a:r>
                    <a:rPr lang="en-US" sz="2000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x</a:t>
                  </a:r>
                  <a:r>
                    <a:rPr lang="en-US" sz="20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)</a:t>
                  </a:r>
                </a:p>
              </p:txBody>
            </p:sp>
            <p:sp>
              <p:nvSpPr>
                <p:cNvPr id="5161" name="Rectangle 41"/>
                <p:cNvSpPr>
                  <a:spLocks noChangeArrowheads="1"/>
                </p:cNvSpPr>
                <p:nvPr/>
              </p:nvSpPr>
              <p:spPr bwMode="auto">
                <a:xfrm>
                  <a:off x="1812" y="2930"/>
                  <a:ext cx="228" cy="28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rgbClr val="000000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l"/>
                  <a:r>
                    <a:rPr lang="en-US" sz="2400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</a:t>
                  </a:r>
                  <a:r>
                    <a:rPr lang="en-US" sz="2000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x</a:t>
                  </a:r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auto">
                <a:xfrm>
                  <a:off x="467" y="3096"/>
                  <a:ext cx="14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000000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5182" name="Group 62"/>
                <p:cNvGrpSpPr>
                  <a:grpSpLocks/>
                </p:cNvGrpSpPr>
                <p:nvPr/>
              </p:nvGrpSpPr>
              <p:grpSpPr bwMode="auto">
                <a:xfrm>
                  <a:off x="637" y="2793"/>
                  <a:ext cx="1042" cy="318"/>
                  <a:chOff x="625" y="3333"/>
                  <a:chExt cx="1078" cy="414"/>
                </a:xfrm>
              </p:grpSpPr>
              <p:sp>
                <p:nvSpPr>
                  <p:cNvPr id="5166" name="Freeform 46"/>
                  <p:cNvSpPr>
                    <a:spLocks/>
                  </p:cNvSpPr>
                  <p:nvPr/>
                </p:nvSpPr>
                <p:spPr bwMode="auto">
                  <a:xfrm>
                    <a:off x="625" y="3337"/>
                    <a:ext cx="1077" cy="395"/>
                  </a:xfrm>
                  <a:custGeom>
                    <a:avLst/>
                    <a:gdLst>
                      <a:gd name="T0" fmla="*/ 0 w 528"/>
                      <a:gd name="T1" fmla="*/ 528 h 528"/>
                      <a:gd name="T2" fmla="*/ 12 w 528"/>
                      <a:gd name="T3" fmla="*/ 0 h 528"/>
                      <a:gd name="T4" fmla="*/ 528 w 528"/>
                      <a:gd name="T5" fmla="*/ 0 h 528"/>
                      <a:gd name="T6" fmla="*/ 528 w 528"/>
                      <a:gd name="T7" fmla="*/ 528 h 528"/>
                      <a:gd name="T8" fmla="*/ 0 w 528"/>
                      <a:gd name="T9" fmla="*/ 528 h 5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28" h="528">
                        <a:moveTo>
                          <a:pt x="0" y="528"/>
                        </a:moveTo>
                        <a:lnTo>
                          <a:pt x="12" y="0"/>
                        </a:lnTo>
                        <a:lnTo>
                          <a:pt x="528" y="0"/>
                        </a:lnTo>
                        <a:lnTo>
                          <a:pt x="528" y="528"/>
                        </a:lnTo>
                        <a:lnTo>
                          <a:pt x="0" y="528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993366">
                          <a:gamma/>
                          <a:shade val="46275"/>
                          <a:invGamma/>
                        </a:srgbClr>
                      </a:gs>
                      <a:gs pos="50000">
                        <a:srgbClr val="993366"/>
                      </a:gs>
                      <a:gs pos="100000">
                        <a:srgbClr val="993366">
                          <a:gamma/>
                          <a:shade val="46275"/>
                          <a:invGamma/>
                        </a:srgbClr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5167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1702" y="3333"/>
                    <a:ext cx="0" cy="41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7961" dir="2700000" algn="ctr" rotWithShape="0">
                      <a:srgbClr val="000000"/>
                    </a:outerShdw>
                  </a:effec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5168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44" y="3333"/>
                    <a:ext cx="1059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7961" dir="2700000" algn="ctr" rotWithShape="0">
                      <a:srgbClr val="000000"/>
                    </a:outerShdw>
                  </a:effec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</p:grpSp>
        <p:sp>
          <p:nvSpPr>
            <p:cNvPr id="5214" name="Text Box 94"/>
            <p:cNvSpPr txBox="1">
              <a:spLocks noChangeArrowheads="1"/>
            </p:cNvSpPr>
            <p:nvPr/>
          </p:nvSpPr>
          <p:spPr bwMode="auto">
            <a:xfrm>
              <a:off x="822" y="1800"/>
              <a:ext cx="6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Uniform</a:t>
              </a:r>
            </a:p>
          </p:txBody>
        </p:sp>
      </p:grp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4865688" y="4065425"/>
            <a:ext cx="3028950" cy="2457450"/>
            <a:chOff x="2088" y="2328"/>
            <a:chExt cx="1908" cy="1548"/>
          </a:xfrm>
        </p:grpSpPr>
        <p:grpSp>
          <p:nvGrpSpPr>
            <p:cNvPr id="5223" name="Group 103"/>
            <p:cNvGrpSpPr>
              <a:grpSpLocks/>
            </p:cNvGrpSpPr>
            <p:nvPr/>
          </p:nvGrpSpPr>
          <p:grpSpPr bwMode="auto">
            <a:xfrm>
              <a:off x="2088" y="2328"/>
              <a:ext cx="1908" cy="1548"/>
              <a:chOff x="2088" y="2328"/>
              <a:chExt cx="1908" cy="1548"/>
            </a:xfrm>
          </p:grpSpPr>
          <p:sp>
            <p:nvSpPr>
              <p:cNvPr id="5156" name="AutoShape 36"/>
              <p:cNvSpPr>
                <a:spLocks noChangeArrowheads="1"/>
              </p:cNvSpPr>
              <p:nvPr/>
            </p:nvSpPr>
            <p:spPr bwMode="auto">
              <a:xfrm>
                <a:off x="2088" y="2328"/>
                <a:ext cx="1908" cy="154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006699">
                      <a:gamma/>
                      <a:shade val="46275"/>
                      <a:invGamma/>
                    </a:srgbClr>
                  </a:gs>
                  <a:gs pos="5000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125" name="Line 5"/>
              <p:cNvSpPr>
                <a:spLocks noChangeShapeType="1"/>
              </p:cNvSpPr>
              <p:nvPr/>
            </p:nvSpPr>
            <p:spPr bwMode="auto">
              <a:xfrm>
                <a:off x="2331" y="3656"/>
                <a:ext cx="137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135" name="Rectangle 15"/>
              <p:cNvSpPr>
                <a:spLocks noChangeArrowheads="1"/>
              </p:cNvSpPr>
              <p:nvPr/>
            </p:nvSpPr>
            <p:spPr bwMode="auto">
              <a:xfrm>
                <a:off x="3723" y="3529"/>
                <a:ext cx="142" cy="2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5562" tIns="26988" rIns="55562" bIns="26988">
                <a:spAutoFit/>
              </a:bodyPr>
              <a:lstStyle/>
              <a:p>
                <a:pPr defTabSz="330200"/>
                <a:r>
                  <a:rPr lang="en-US" sz="2000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x</a:t>
                </a:r>
              </a:p>
            </p:txBody>
          </p:sp>
          <p:sp>
            <p:nvSpPr>
              <p:cNvPr id="5136" name="Line 16"/>
              <p:cNvSpPr>
                <a:spLocks noChangeShapeType="1"/>
              </p:cNvSpPr>
              <p:nvPr/>
            </p:nvSpPr>
            <p:spPr bwMode="auto">
              <a:xfrm flipH="1" flipV="1">
                <a:off x="2327" y="2707"/>
                <a:ext cx="0" cy="9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137" name="Rectangle 17"/>
              <p:cNvSpPr>
                <a:spLocks noChangeArrowheads="1"/>
              </p:cNvSpPr>
              <p:nvPr/>
            </p:nvSpPr>
            <p:spPr bwMode="auto">
              <a:xfrm>
                <a:off x="2188" y="2472"/>
                <a:ext cx="334" cy="2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5562" tIns="26988" rIns="55562" bIns="26988">
                <a:spAutoFit/>
              </a:bodyPr>
              <a:lstStyle/>
              <a:p>
                <a:pPr defTabSz="330200"/>
                <a:r>
                  <a:rPr lang="en-US" sz="2000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 </a:t>
                </a:r>
                <a:r>
                  <a:rPr lang="en-US" sz="20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(</a:t>
                </a:r>
                <a:r>
                  <a:rPr lang="en-US" sz="2000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x</a:t>
                </a:r>
                <a:r>
                  <a:rPr lang="en-US" sz="20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</a:t>
                </a:r>
              </a:p>
            </p:txBody>
          </p:sp>
          <p:sp>
            <p:nvSpPr>
              <p:cNvPr id="5153" name="Freeform 33"/>
              <p:cNvSpPr>
                <a:spLocks/>
              </p:cNvSpPr>
              <p:nvPr/>
            </p:nvSpPr>
            <p:spPr bwMode="auto">
              <a:xfrm>
                <a:off x="2446" y="2762"/>
                <a:ext cx="1113" cy="896"/>
              </a:xfrm>
              <a:custGeom>
                <a:avLst/>
                <a:gdLst>
                  <a:gd name="T0" fmla="*/ 1209 w 2480"/>
                  <a:gd name="T1" fmla="*/ 12 h 1173"/>
                  <a:gd name="T2" fmla="*/ 1132 w 2480"/>
                  <a:gd name="T3" fmla="*/ 66 h 1173"/>
                  <a:gd name="T4" fmla="*/ 1082 w 2480"/>
                  <a:gd name="T5" fmla="*/ 131 h 1173"/>
                  <a:gd name="T6" fmla="*/ 1040 w 2480"/>
                  <a:gd name="T7" fmla="*/ 197 h 1173"/>
                  <a:gd name="T8" fmla="*/ 1003 w 2480"/>
                  <a:gd name="T9" fmla="*/ 262 h 1173"/>
                  <a:gd name="T10" fmla="*/ 975 w 2480"/>
                  <a:gd name="T11" fmla="*/ 320 h 1173"/>
                  <a:gd name="T12" fmla="*/ 941 w 2480"/>
                  <a:gd name="T13" fmla="*/ 395 h 1173"/>
                  <a:gd name="T14" fmla="*/ 910 w 2480"/>
                  <a:gd name="T15" fmla="*/ 462 h 1173"/>
                  <a:gd name="T16" fmla="*/ 881 w 2480"/>
                  <a:gd name="T17" fmla="*/ 528 h 1173"/>
                  <a:gd name="T18" fmla="*/ 856 w 2480"/>
                  <a:gd name="T19" fmla="*/ 591 h 1173"/>
                  <a:gd name="T20" fmla="*/ 826 w 2480"/>
                  <a:gd name="T21" fmla="*/ 663 h 1173"/>
                  <a:gd name="T22" fmla="*/ 796 w 2480"/>
                  <a:gd name="T23" fmla="*/ 727 h 1173"/>
                  <a:gd name="T24" fmla="*/ 765 w 2480"/>
                  <a:gd name="T25" fmla="*/ 790 h 1173"/>
                  <a:gd name="T26" fmla="*/ 717 w 2480"/>
                  <a:gd name="T27" fmla="*/ 862 h 1173"/>
                  <a:gd name="T28" fmla="*/ 653 w 2480"/>
                  <a:gd name="T29" fmla="*/ 932 h 1173"/>
                  <a:gd name="T30" fmla="*/ 592 w 2480"/>
                  <a:gd name="T31" fmla="*/ 981 h 1173"/>
                  <a:gd name="T32" fmla="*/ 506 w 2480"/>
                  <a:gd name="T33" fmla="*/ 1031 h 1173"/>
                  <a:gd name="T34" fmla="*/ 423 w 2480"/>
                  <a:gd name="T35" fmla="*/ 1063 h 1173"/>
                  <a:gd name="T36" fmla="*/ 333 w 2480"/>
                  <a:gd name="T37" fmla="*/ 1089 h 1173"/>
                  <a:gd name="T38" fmla="*/ 258 w 2480"/>
                  <a:gd name="T39" fmla="*/ 1108 h 1173"/>
                  <a:gd name="T40" fmla="*/ 155 w 2480"/>
                  <a:gd name="T41" fmla="*/ 1129 h 1173"/>
                  <a:gd name="T42" fmla="*/ 54 w 2480"/>
                  <a:gd name="T43" fmla="*/ 1146 h 1173"/>
                  <a:gd name="T44" fmla="*/ 2480 w 2480"/>
                  <a:gd name="T45" fmla="*/ 1170 h 1173"/>
                  <a:gd name="T46" fmla="*/ 2395 w 2480"/>
                  <a:gd name="T47" fmla="*/ 1143 h 1173"/>
                  <a:gd name="T48" fmla="*/ 2341 w 2480"/>
                  <a:gd name="T49" fmla="*/ 1132 h 1173"/>
                  <a:gd name="T50" fmla="*/ 2224 w 2480"/>
                  <a:gd name="T51" fmla="*/ 1104 h 1173"/>
                  <a:gd name="T52" fmla="*/ 2118 w 2480"/>
                  <a:gd name="T53" fmla="*/ 1071 h 1173"/>
                  <a:gd name="T54" fmla="*/ 2011 w 2480"/>
                  <a:gd name="T55" fmla="*/ 1029 h 1173"/>
                  <a:gd name="T56" fmla="*/ 1980 w 2480"/>
                  <a:gd name="T57" fmla="*/ 1013 h 1173"/>
                  <a:gd name="T58" fmla="*/ 1914 w 2480"/>
                  <a:gd name="T59" fmla="*/ 969 h 1173"/>
                  <a:gd name="T60" fmla="*/ 1859 w 2480"/>
                  <a:gd name="T61" fmla="*/ 915 h 1173"/>
                  <a:gd name="T62" fmla="*/ 1801 w 2480"/>
                  <a:gd name="T63" fmla="*/ 845 h 1173"/>
                  <a:gd name="T64" fmla="*/ 1765 w 2480"/>
                  <a:gd name="T65" fmla="*/ 792 h 1173"/>
                  <a:gd name="T66" fmla="*/ 1735 w 2480"/>
                  <a:gd name="T67" fmla="*/ 729 h 1173"/>
                  <a:gd name="T68" fmla="*/ 1710 w 2480"/>
                  <a:gd name="T69" fmla="*/ 674 h 1173"/>
                  <a:gd name="T70" fmla="*/ 1686 w 2480"/>
                  <a:gd name="T71" fmla="*/ 619 h 1173"/>
                  <a:gd name="T72" fmla="*/ 1651 w 2480"/>
                  <a:gd name="T73" fmla="*/ 546 h 1173"/>
                  <a:gd name="T74" fmla="*/ 1618 w 2480"/>
                  <a:gd name="T75" fmla="*/ 476 h 1173"/>
                  <a:gd name="T76" fmla="*/ 1580 w 2480"/>
                  <a:gd name="T77" fmla="*/ 397 h 1173"/>
                  <a:gd name="T78" fmla="*/ 1543 w 2480"/>
                  <a:gd name="T79" fmla="*/ 322 h 1173"/>
                  <a:gd name="T80" fmla="*/ 1506 w 2480"/>
                  <a:gd name="T81" fmla="*/ 251 h 1173"/>
                  <a:gd name="T82" fmla="*/ 1479 w 2480"/>
                  <a:gd name="T83" fmla="*/ 203 h 1173"/>
                  <a:gd name="T84" fmla="*/ 1449 w 2480"/>
                  <a:gd name="T85" fmla="*/ 150 h 1173"/>
                  <a:gd name="T86" fmla="*/ 1423 w 2480"/>
                  <a:gd name="T87" fmla="*/ 114 h 1173"/>
                  <a:gd name="T88" fmla="*/ 1407 w 2480"/>
                  <a:gd name="T89" fmla="*/ 95 h 1173"/>
                  <a:gd name="T90" fmla="*/ 1378 w 2480"/>
                  <a:gd name="T91" fmla="*/ 62 h 1173"/>
                  <a:gd name="T92" fmla="*/ 1341 w 2480"/>
                  <a:gd name="T93" fmla="*/ 30 h 1173"/>
                  <a:gd name="T94" fmla="*/ 1286 w 2480"/>
                  <a:gd name="T95" fmla="*/ 4 h 1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80" h="1173">
                    <a:moveTo>
                      <a:pt x="1260" y="0"/>
                    </a:moveTo>
                    <a:lnTo>
                      <a:pt x="1236" y="5"/>
                    </a:lnTo>
                    <a:lnTo>
                      <a:pt x="1209" y="12"/>
                    </a:lnTo>
                    <a:lnTo>
                      <a:pt x="1179" y="27"/>
                    </a:lnTo>
                    <a:lnTo>
                      <a:pt x="1155" y="45"/>
                    </a:lnTo>
                    <a:lnTo>
                      <a:pt x="1132" y="66"/>
                    </a:lnTo>
                    <a:lnTo>
                      <a:pt x="1114" y="85"/>
                    </a:lnTo>
                    <a:lnTo>
                      <a:pt x="1099" y="106"/>
                    </a:lnTo>
                    <a:lnTo>
                      <a:pt x="1082" y="131"/>
                    </a:lnTo>
                    <a:lnTo>
                      <a:pt x="1070" y="149"/>
                    </a:lnTo>
                    <a:lnTo>
                      <a:pt x="1054" y="175"/>
                    </a:lnTo>
                    <a:lnTo>
                      <a:pt x="1040" y="197"/>
                    </a:lnTo>
                    <a:lnTo>
                      <a:pt x="1024" y="223"/>
                    </a:lnTo>
                    <a:lnTo>
                      <a:pt x="1015" y="240"/>
                    </a:lnTo>
                    <a:lnTo>
                      <a:pt x="1003" y="262"/>
                    </a:lnTo>
                    <a:lnTo>
                      <a:pt x="994" y="282"/>
                    </a:lnTo>
                    <a:lnTo>
                      <a:pt x="984" y="300"/>
                    </a:lnTo>
                    <a:lnTo>
                      <a:pt x="975" y="320"/>
                    </a:lnTo>
                    <a:lnTo>
                      <a:pt x="964" y="344"/>
                    </a:lnTo>
                    <a:lnTo>
                      <a:pt x="951" y="373"/>
                    </a:lnTo>
                    <a:lnTo>
                      <a:pt x="941" y="395"/>
                    </a:lnTo>
                    <a:lnTo>
                      <a:pt x="933" y="412"/>
                    </a:lnTo>
                    <a:lnTo>
                      <a:pt x="921" y="437"/>
                    </a:lnTo>
                    <a:lnTo>
                      <a:pt x="910" y="462"/>
                    </a:lnTo>
                    <a:lnTo>
                      <a:pt x="902" y="479"/>
                    </a:lnTo>
                    <a:lnTo>
                      <a:pt x="890" y="506"/>
                    </a:lnTo>
                    <a:lnTo>
                      <a:pt x="881" y="528"/>
                    </a:lnTo>
                    <a:lnTo>
                      <a:pt x="873" y="549"/>
                    </a:lnTo>
                    <a:lnTo>
                      <a:pt x="865" y="570"/>
                    </a:lnTo>
                    <a:lnTo>
                      <a:pt x="856" y="591"/>
                    </a:lnTo>
                    <a:lnTo>
                      <a:pt x="848" y="612"/>
                    </a:lnTo>
                    <a:lnTo>
                      <a:pt x="839" y="633"/>
                    </a:lnTo>
                    <a:lnTo>
                      <a:pt x="826" y="663"/>
                    </a:lnTo>
                    <a:lnTo>
                      <a:pt x="814" y="690"/>
                    </a:lnTo>
                    <a:lnTo>
                      <a:pt x="805" y="708"/>
                    </a:lnTo>
                    <a:lnTo>
                      <a:pt x="796" y="727"/>
                    </a:lnTo>
                    <a:lnTo>
                      <a:pt x="787" y="747"/>
                    </a:lnTo>
                    <a:lnTo>
                      <a:pt x="778" y="765"/>
                    </a:lnTo>
                    <a:lnTo>
                      <a:pt x="765" y="790"/>
                    </a:lnTo>
                    <a:lnTo>
                      <a:pt x="751" y="814"/>
                    </a:lnTo>
                    <a:lnTo>
                      <a:pt x="735" y="838"/>
                    </a:lnTo>
                    <a:lnTo>
                      <a:pt x="717" y="862"/>
                    </a:lnTo>
                    <a:lnTo>
                      <a:pt x="699" y="885"/>
                    </a:lnTo>
                    <a:lnTo>
                      <a:pt x="677" y="907"/>
                    </a:lnTo>
                    <a:lnTo>
                      <a:pt x="653" y="932"/>
                    </a:lnTo>
                    <a:lnTo>
                      <a:pt x="636" y="947"/>
                    </a:lnTo>
                    <a:lnTo>
                      <a:pt x="616" y="963"/>
                    </a:lnTo>
                    <a:lnTo>
                      <a:pt x="592" y="981"/>
                    </a:lnTo>
                    <a:lnTo>
                      <a:pt x="572" y="994"/>
                    </a:lnTo>
                    <a:lnTo>
                      <a:pt x="546" y="1009"/>
                    </a:lnTo>
                    <a:lnTo>
                      <a:pt x="506" y="1031"/>
                    </a:lnTo>
                    <a:lnTo>
                      <a:pt x="472" y="1045"/>
                    </a:lnTo>
                    <a:lnTo>
                      <a:pt x="446" y="1054"/>
                    </a:lnTo>
                    <a:lnTo>
                      <a:pt x="423" y="1063"/>
                    </a:lnTo>
                    <a:lnTo>
                      <a:pt x="393" y="1073"/>
                    </a:lnTo>
                    <a:lnTo>
                      <a:pt x="363" y="1082"/>
                    </a:lnTo>
                    <a:lnTo>
                      <a:pt x="333" y="1089"/>
                    </a:lnTo>
                    <a:lnTo>
                      <a:pt x="310" y="1095"/>
                    </a:lnTo>
                    <a:lnTo>
                      <a:pt x="282" y="1102"/>
                    </a:lnTo>
                    <a:lnTo>
                      <a:pt x="258" y="1108"/>
                    </a:lnTo>
                    <a:lnTo>
                      <a:pt x="226" y="1115"/>
                    </a:lnTo>
                    <a:lnTo>
                      <a:pt x="183" y="1123"/>
                    </a:lnTo>
                    <a:lnTo>
                      <a:pt x="155" y="1129"/>
                    </a:lnTo>
                    <a:lnTo>
                      <a:pt x="130" y="1134"/>
                    </a:lnTo>
                    <a:lnTo>
                      <a:pt x="109" y="1137"/>
                    </a:lnTo>
                    <a:lnTo>
                      <a:pt x="54" y="1146"/>
                    </a:lnTo>
                    <a:lnTo>
                      <a:pt x="3" y="1158"/>
                    </a:lnTo>
                    <a:lnTo>
                      <a:pt x="0" y="1173"/>
                    </a:lnTo>
                    <a:lnTo>
                      <a:pt x="2480" y="1170"/>
                    </a:lnTo>
                    <a:lnTo>
                      <a:pt x="2454" y="1161"/>
                    </a:lnTo>
                    <a:lnTo>
                      <a:pt x="2427" y="1152"/>
                    </a:lnTo>
                    <a:lnTo>
                      <a:pt x="2395" y="1143"/>
                    </a:lnTo>
                    <a:lnTo>
                      <a:pt x="2361" y="1138"/>
                    </a:lnTo>
                    <a:lnTo>
                      <a:pt x="2320" y="1129"/>
                    </a:lnTo>
                    <a:lnTo>
                      <a:pt x="2341" y="1132"/>
                    </a:lnTo>
                    <a:lnTo>
                      <a:pt x="2295" y="1123"/>
                    </a:lnTo>
                    <a:lnTo>
                      <a:pt x="2268" y="1116"/>
                    </a:lnTo>
                    <a:lnTo>
                      <a:pt x="2224" y="1104"/>
                    </a:lnTo>
                    <a:lnTo>
                      <a:pt x="2184" y="1092"/>
                    </a:lnTo>
                    <a:lnTo>
                      <a:pt x="2150" y="1081"/>
                    </a:lnTo>
                    <a:lnTo>
                      <a:pt x="2118" y="1071"/>
                    </a:lnTo>
                    <a:lnTo>
                      <a:pt x="2082" y="1059"/>
                    </a:lnTo>
                    <a:lnTo>
                      <a:pt x="2051" y="1047"/>
                    </a:lnTo>
                    <a:lnTo>
                      <a:pt x="2011" y="1029"/>
                    </a:lnTo>
                    <a:lnTo>
                      <a:pt x="1994" y="1020"/>
                    </a:lnTo>
                    <a:lnTo>
                      <a:pt x="1993" y="1020"/>
                    </a:lnTo>
                    <a:lnTo>
                      <a:pt x="1980" y="1013"/>
                    </a:lnTo>
                    <a:lnTo>
                      <a:pt x="1956" y="1001"/>
                    </a:lnTo>
                    <a:lnTo>
                      <a:pt x="1936" y="986"/>
                    </a:lnTo>
                    <a:lnTo>
                      <a:pt x="1914" y="969"/>
                    </a:lnTo>
                    <a:lnTo>
                      <a:pt x="1898" y="955"/>
                    </a:lnTo>
                    <a:lnTo>
                      <a:pt x="1880" y="938"/>
                    </a:lnTo>
                    <a:lnTo>
                      <a:pt x="1859" y="915"/>
                    </a:lnTo>
                    <a:lnTo>
                      <a:pt x="1838" y="891"/>
                    </a:lnTo>
                    <a:lnTo>
                      <a:pt x="1820" y="868"/>
                    </a:lnTo>
                    <a:lnTo>
                      <a:pt x="1801" y="845"/>
                    </a:lnTo>
                    <a:lnTo>
                      <a:pt x="1788" y="825"/>
                    </a:lnTo>
                    <a:lnTo>
                      <a:pt x="1776" y="809"/>
                    </a:lnTo>
                    <a:lnTo>
                      <a:pt x="1765" y="792"/>
                    </a:lnTo>
                    <a:lnTo>
                      <a:pt x="1754" y="772"/>
                    </a:lnTo>
                    <a:lnTo>
                      <a:pt x="1744" y="751"/>
                    </a:lnTo>
                    <a:lnTo>
                      <a:pt x="1735" y="729"/>
                    </a:lnTo>
                    <a:lnTo>
                      <a:pt x="1725" y="707"/>
                    </a:lnTo>
                    <a:lnTo>
                      <a:pt x="1718" y="692"/>
                    </a:lnTo>
                    <a:lnTo>
                      <a:pt x="1710" y="674"/>
                    </a:lnTo>
                    <a:lnTo>
                      <a:pt x="1703" y="657"/>
                    </a:lnTo>
                    <a:lnTo>
                      <a:pt x="1695" y="641"/>
                    </a:lnTo>
                    <a:lnTo>
                      <a:pt x="1686" y="619"/>
                    </a:lnTo>
                    <a:lnTo>
                      <a:pt x="1676" y="598"/>
                    </a:lnTo>
                    <a:lnTo>
                      <a:pt x="1663" y="568"/>
                    </a:lnTo>
                    <a:lnTo>
                      <a:pt x="1651" y="546"/>
                    </a:lnTo>
                    <a:lnTo>
                      <a:pt x="1639" y="522"/>
                    </a:lnTo>
                    <a:lnTo>
                      <a:pt x="1627" y="497"/>
                    </a:lnTo>
                    <a:lnTo>
                      <a:pt x="1618" y="476"/>
                    </a:lnTo>
                    <a:lnTo>
                      <a:pt x="1607" y="452"/>
                    </a:lnTo>
                    <a:lnTo>
                      <a:pt x="1597" y="430"/>
                    </a:lnTo>
                    <a:lnTo>
                      <a:pt x="1580" y="397"/>
                    </a:lnTo>
                    <a:lnTo>
                      <a:pt x="1566" y="366"/>
                    </a:lnTo>
                    <a:lnTo>
                      <a:pt x="1553" y="340"/>
                    </a:lnTo>
                    <a:lnTo>
                      <a:pt x="1543" y="322"/>
                    </a:lnTo>
                    <a:lnTo>
                      <a:pt x="1531" y="298"/>
                    </a:lnTo>
                    <a:lnTo>
                      <a:pt x="1517" y="271"/>
                    </a:lnTo>
                    <a:lnTo>
                      <a:pt x="1506" y="251"/>
                    </a:lnTo>
                    <a:lnTo>
                      <a:pt x="1497" y="236"/>
                    </a:lnTo>
                    <a:lnTo>
                      <a:pt x="1490" y="223"/>
                    </a:lnTo>
                    <a:lnTo>
                      <a:pt x="1479" y="203"/>
                    </a:lnTo>
                    <a:lnTo>
                      <a:pt x="1468" y="183"/>
                    </a:lnTo>
                    <a:lnTo>
                      <a:pt x="1459" y="167"/>
                    </a:lnTo>
                    <a:lnTo>
                      <a:pt x="1449" y="150"/>
                    </a:lnTo>
                    <a:lnTo>
                      <a:pt x="1438" y="135"/>
                    </a:lnTo>
                    <a:lnTo>
                      <a:pt x="1429" y="125"/>
                    </a:lnTo>
                    <a:lnTo>
                      <a:pt x="1423" y="114"/>
                    </a:lnTo>
                    <a:lnTo>
                      <a:pt x="1417" y="107"/>
                    </a:lnTo>
                    <a:lnTo>
                      <a:pt x="1411" y="99"/>
                    </a:lnTo>
                    <a:lnTo>
                      <a:pt x="1407" y="95"/>
                    </a:lnTo>
                    <a:lnTo>
                      <a:pt x="1399" y="86"/>
                    </a:lnTo>
                    <a:lnTo>
                      <a:pt x="1389" y="74"/>
                    </a:lnTo>
                    <a:lnTo>
                      <a:pt x="1378" y="62"/>
                    </a:lnTo>
                    <a:lnTo>
                      <a:pt x="1366" y="50"/>
                    </a:lnTo>
                    <a:lnTo>
                      <a:pt x="1354" y="39"/>
                    </a:lnTo>
                    <a:lnTo>
                      <a:pt x="1341" y="30"/>
                    </a:lnTo>
                    <a:lnTo>
                      <a:pt x="1327" y="19"/>
                    </a:lnTo>
                    <a:lnTo>
                      <a:pt x="1306" y="11"/>
                    </a:lnTo>
                    <a:lnTo>
                      <a:pt x="1286" y="4"/>
                    </a:lnTo>
                    <a:lnTo>
                      <a:pt x="1261" y="0"/>
                    </a:lnTo>
                  </a:path>
                </a:pathLst>
              </a:custGeom>
              <a:gradFill rotWithShape="0">
                <a:gsLst>
                  <a:gs pos="0">
                    <a:srgbClr val="993366"/>
                  </a:gs>
                  <a:gs pos="50000">
                    <a:srgbClr val="993366">
                      <a:gamma/>
                      <a:shade val="46275"/>
                      <a:invGamma/>
                    </a:srgbClr>
                  </a:gs>
                  <a:gs pos="100000">
                    <a:srgbClr val="993366"/>
                  </a:gs>
                </a:gsLst>
                <a:lin ang="0" scaled="1"/>
              </a:gra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292929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213" name="Text Box 93"/>
            <p:cNvSpPr txBox="1">
              <a:spLocks noChangeArrowheads="1"/>
            </p:cNvSpPr>
            <p:nvPr/>
          </p:nvSpPr>
          <p:spPr bwMode="auto">
            <a:xfrm>
              <a:off x="2671" y="2364"/>
              <a:ext cx="5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Normal</a:t>
              </a:r>
            </a:p>
          </p:txBody>
        </p:sp>
      </p:grpSp>
      <p:grpSp>
        <p:nvGrpSpPr>
          <p:cNvPr id="5228" name="Group 108"/>
          <p:cNvGrpSpPr>
            <a:grpSpLocks/>
          </p:cNvGrpSpPr>
          <p:nvPr/>
        </p:nvGrpSpPr>
        <p:grpSpPr bwMode="auto">
          <a:xfrm>
            <a:off x="7285038" y="2865275"/>
            <a:ext cx="3028950" cy="2457450"/>
            <a:chOff x="3612" y="1572"/>
            <a:chExt cx="1908" cy="1548"/>
          </a:xfrm>
        </p:grpSpPr>
        <p:grpSp>
          <p:nvGrpSpPr>
            <p:cNvPr id="5227" name="Group 107"/>
            <p:cNvGrpSpPr>
              <a:grpSpLocks/>
            </p:cNvGrpSpPr>
            <p:nvPr/>
          </p:nvGrpSpPr>
          <p:grpSpPr bwMode="auto">
            <a:xfrm>
              <a:off x="3612" y="1572"/>
              <a:ext cx="1908" cy="1548"/>
              <a:chOff x="3612" y="1572"/>
              <a:chExt cx="1908" cy="1548"/>
            </a:xfrm>
          </p:grpSpPr>
          <p:sp>
            <p:nvSpPr>
              <p:cNvPr id="5193" name="AutoShape 73"/>
              <p:cNvSpPr>
                <a:spLocks noChangeArrowheads="1"/>
              </p:cNvSpPr>
              <p:nvPr/>
            </p:nvSpPr>
            <p:spPr bwMode="auto">
              <a:xfrm>
                <a:off x="3612" y="1572"/>
                <a:ext cx="1908" cy="154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006699">
                      <a:gamma/>
                      <a:shade val="46275"/>
                      <a:invGamma/>
                    </a:srgbClr>
                  </a:gs>
                  <a:gs pos="5000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5226" name="Group 106"/>
              <p:cNvGrpSpPr>
                <a:grpSpLocks/>
              </p:cNvGrpSpPr>
              <p:nvPr/>
            </p:nvGrpSpPr>
            <p:grpSpPr bwMode="auto">
              <a:xfrm>
                <a:off x="3708" y="1653"/>
                <a:ext cx="1711" cy="1361"/>
                <a:chOff x="3708" y="1653"/>
                <a:chExt cx="1711" cy="1361"/>
              </a:xfrm>
            </p:grpSpPr>
            <p:sp>
              <p:nvSpPr>
                <p:cNvPr id="5195" name="Rectangle 75"/>
                <p:cNvSpPr>
                  <a:spLocks noChangeArrowheads="1"/>
                </p:cNvSpPr>
                <p:nvPr/>
              </p:nvSpPr>
              <p:spPr bwMode="auto">
                <a:xfrm>
                  <a:off x="5232" y="2764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rgbClr val="000000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l"/>
                  <a:r>
                    <a:rPr lang="en-US" sz="2000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x</a:t>
                  </a:r>
                </a:p>
              </p:txBody>
            </p:sp>
            <p:sp>
              <p:nvSpPr>
                <p:cNvPr id="5196" name="Rectangle 76"/>
                <p:cNvSpPr>
                  <a:spLocks noChangeArrowheads="1"/>
                </p:cNvSpPr>
                <p:nvPr/>
              </p:nvSpPr>
              <p:spPr bwMode="auto">
                <a:xfrm>
                  <a:off x="3708" y="1653"/>
                  <a:ext cx="379" cy="250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rgbClr val="000000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l"/>
                  <a:r>
                    <a:rPr lang="en-US" sz="2000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f </a:t>
                  </a:r>
                  <a:r>
                    <a:rPr lang="en-US" sz="20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(</a:t>
                  </a:r>
                  <a:r>
                    <a:rPr lang="en-US" sz="2000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x</a:t>
                  </a:r>
                  <a:r>
                    <a:rPr lang="en-US" sz="20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)</a:t>
                  </a:r>
                </a:p>
              </p:txBody>
            </p:sp>
            <p:sp>
              <p:nvSpPr>
                <p:cNvPr id="5197" name="Freeform 77"/>
                <p:cNvSpPr>
                  <a:spLocks/>
                </p:cNvSpPr>
                <p:nvPr/>
              </p:nvSpPr>
              <p:spPr bwMode="auto">
                <a:xfrm>
                  <a:off x="3882" y="2207"/>
                  <a:ext cx="1252" cy="683"/>
                </a:xfrm>
                <a:custGeom>
                  <a:avLst/>
                  <a:gdLst>
                    <a:gd name="T0" fmla="*/ 2 w 2853"/>
                    <a:gd name="T1" fmla="*/ 0 h 1070"/>
                    <a:gd name="T2" fmla="*/ 0 w 2853"/>
                    <a:gd name="T3" fmla="*/ 1070 h 1070"/>
                    <a:gd name="T4" fmla="*/ 2853 w 2853"/>
                    <a:gd name="T5" fmla="*/ 1070 h 1070"/>
                    <a:gd name="T6" fmla="*/ 2850 w 2853"/>
                    <a:gd name="T7" fmla="*/ 1013 h 1070"/>
                    <a:gd name="T8" fmla="*/ 2535 w 2853"/>
                    <a:gd name="T9" fmla="*/ 995 h 1070"/>
                    <a:gd name="T10" fmla="*/ 2265 w 2853"/>
                    <a:gd name="T11" fmla="*/ 977 h 1070"/>
                    <a:gd name="T12" fmla="*/ 1923 w 2853"/>
                    <a:gd name="T13" fmla="*/ 950 h 1070"/>
                    <a:gd name="T14" fmla="*/ 1635 w 2853"/>
                    <a:gd name="T15" fmla="*/ 911 h 1070"/>
                    <a:gd name="T16" fmla="*/ 1347 w 2853"/>
                    <a:gd name="T17" fmla="*/ 857 h 1070"/>
                    <a:gd name="T18" fmla="*/ 996 w 2853"/>
                    <a:gd name="T19" fmla="*/ 764 h 1070"/>
                    <a:gd name="T20" fmla="*/ 723 w 2853"/>
                    <a:gd name="T21" fmla="*/ 665 h 1070"/>
                    <a:gd name="T22" fmla="*/ 492 w 2853"/>
                    <a:gd name="T23" fmla="*/ 554 h 1070"/>
                    <a:gd name="T24" fmla="*/ 351 w 2853"/>
                    <a:gd name="T25" fmla="*/ 470 h 1070"/>
                    <a:gd name="T26" fmla="*/ 294 w 2853"/>
                    <a:gd name="T27" fmla="*/ 431 h 1070"/>
                    <a:gd name="T28" fmla="*/ 261 w 2853"/>
                    <a:gd name="T29" fmla="*/ 404 h 1070"/>
                    <a:gd name="T30" fmla="*/ 231 w 2853"/>
                    <a:gd name="T31" fmla="*/ 374 h 1070"/>
                    <a:gd name="T32" fmla="*/ 204 w 2853"/>
                    <a:gd name="T33" fmla="*/ 353 h 1070"/>
                    <a:gd name="T34" fmla="*/ 174 w 2853"/>
                    <a:gd name="T35" fmla="*/ 320 h 1070"/>
                    <a:gd name="T36" fmla="*/ 144 w 2853"/>
                    <a:gd name="T37" fmla="*/ 290 h 1070"/>
                    <a:gd name="T38" fmla="*/ 117 w 2853"/>
                    <a:gd name="T39" fmla="*/ 257 h 1070"/>
                    <a:gd name="T40" fmla="*/ 93 w 2853"/>
                    <a:gd name="T41" fmla="*/ 221 h 1070"/>
                    <a:gd name="T42" fmla="*/ 57 w 2853"/>
                    <a:gd name="T43" fmla="*/ 161 h 1070"/>
                    <a:gd name="T44" fmla="*/ 42 w 2853"/>
                    <a:gd name="T45" fmla="*/ 132 h 1070"/>
                    <a:gd name="T46" fmla="*/ 21 w 2853"/>
                    <a:gd name="T47" fmla="*/ 74 h 1070"/>
                    <a:gd name="T48" fmla="*/ 6 w 2853"/>
                    <a:gd name="T49" fmla="*/ 32 h 10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853" h="1070">
                      <a:moveTo>
                        <a:pt x="2" y="0"/>
                      </a:moveTo>
                      <a:lnTo>
                        <a:pt x="0" y="1070"/>
                      </a:lnTo>
                      <a:lnTo>
                        <a:pt x="2853" y="1070"/>
                      </a:lnTo>
                      <a:lnTo>
                        <a:pt x="2850" y="1013"/>
                      </a:lnTo>
                      <a:lnTo>
                        <a:pt x="2535" y="995"/>
                      </a:lnTo>
                      <a:lnTo>
                        <a:pt x="2265" y="977"/>
                      </a:lnTo>
                      <a:lnTo>
                        <a:pt x="1923" y="950"/>
                      </a:lnTo>
                      <a:lnTo>
                        <a:pt x="1635" y="911"/>
                      </a:lnTo>
                      <a:lnTo>
                        <a:pt x="1347" y="857"/>
                      </a:lnTo>
                      <a:lnTo>
                        <a:pt x="996" y="764"/>
                      </a:lnTo>
                      <a:lnTo>
                        <a:pt x="723" y="665"/>
                      </a:lnTo>
                      <a:lnTo>
                        <a:pt x="492" y="554"/>
                      </a:lnTo>
                      <a:lnTo>
                        <a:pt x="351" y="470"/>
                      </a:lnTo>
                      <a:lnTo>
                        <a:pt x="294" y="431"/>
                      </a:lnTo>
                      <a:lnTo>
                        <a:pt x="261" y="404"/>
                      </a:lnTo>
                      <a:lnTo>
                        <a:pt x="231" y="374"/>
                      </a:lnTo>
                      <a:lnTo>
                        <a:pt x="204" y="353"/>
                      </a:lnTo>
                      <a:lnTo>
                        <a:pt x="174" y="320"/>
                      </a:lnTo>
                      <a:lnTo>
                        <a:pt x="144" y="290"/>
                      </a:lnTo>
                      <a:lnTo>
                        <a:pt x="117" y="257"/>
                      </a:lnTo>
                      <a:lnTo>
                        <a:pt x="93" y="221"/>
                      </a:lnTo>
                      <a:lnTo>
                        <a:pt x="57" y="161"/>
                      </a:lnTo>
                      <a:lnTo>
                        <a:pt x="42" y="132"/>
                      </a:lnTo>
                      <a:lnTo>
                        <a:pt x="21" y="74"/>
                      </a:lnTo>
                      <a:lnTo>
                        <a:pt x="6" y="32"/>
                      </a:lnTo>
                    </a:path>
                  </a:pathLst>
                </a:custGeom>
                <a:gradFill rotWithShape="0">
                  <a:gsLst>
                    <a:gs pos="0">
                      <a:srgbClr val="993366">
                        <a:gamma/>
                        <a:shade val="46275"/>
                        <a:invGamma/>
                      </a:srgbClr>
                    </a:gs>
                    <a:gs pos="50000">
                      <a:srgbClr val="993366"/>
                    </a:gs>
                    <a:gs pos="100000">
                      <a:srgbClr val="993366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198" name="Line 78"/>
                <p:cNvSpPr>
                  <a:spLocks noChangeShapeType="1"/>
                </p:cNvSpPr>
                <p:nvPr/>
              </p:nvSpPr>
              <p:spPr bwMode="auto">
                <a:xfrm>
                  <a:off x="3882" y="1920"/>
                  <a:ext cx="0" cy="96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000000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199" name="Line 79"/>
                <p:cNvSpPr>
                  <a:spLocks noChangeShapeType="1"/>
                </p:cNvSpPr>
                <p:nvPr/>
              </p:nvSpPr>
              <p:spPr bwMode="auto">
                <a:xfrm>
                  <a:off x="3883" y="2890"/>
                  <a:ext cx="135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000000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5206" name="Group 86"/>
                <p:cNvGrpSpPr>
                  <a:grpSpLocks/>
                </p:cNvGrpSpPr>
                <p:nvPr/>
              </p:nvGrpSpPr>
              <p:grpSpPr bwMode="auto">
                <a:xfrm>
                  <a:off x="3864" y="2200"/>
                  <a:ext cx="1264" cy="643"/>
                  <a:chOff x="3864" y="2200"/>
                  <a:chExt cx="1264" cy="643"/>
                </a:xfrm>
              </p:grpSpPr>
              <p:sp>
                <p:nvSpPr>
                  <p:cNvPr id="5201" name="Line 81"/>
                  <p:cNvSpPr>
                    <a:spLocks noChangeShapeType="1"/>
                  </p:cNvSpPr>
                  <p:nvPr/>
                </p:nvSpPr>
                <p:spPr bwMode="auto">
                  <a:xfrm rot="271170">
                    <a:off x="4844" y="2841"/>
                    <a:ext cx="284" cy="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7961" dir="2700000" algn="ctr" rotWithShape="0">
                      <a:srgbClr val="000000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5202" name="Arc 82"/>
                  <p:cNvSpPr>
                    <a:spLocks/>
                  </p:cNvSpPr>
                  <p:nvPr/>
                </p:nvSpPr>
                <p:spPr bwMode="auto">
                  <a:xfrm rot="234569">
                    <a:off x="3864" y="2200"/>
                    <a:ext cx="1006" cy="595"/>
                  </a:xfrm>
                  <a:custGeom>
                    <a:avLst/>
                    <a:gdLst>
                      <a:gd name="G0" fmla="+- 21600 0 0"/>
                      <a:gd name="G1" fmla="+- 0 0 0"/>
                      <a:gd name="G2" fmla="+- 21600 0 0"/>
                      <a:gd name="T0" fmla="*/ 21619 w 21619"/>
                      <a:gd name="T1" fmla="*/ 21600 h 21600"/>
                      <a:gd name="T2" fmla="*/ 0 w 21619"/>
                      <a:gd name="T3" fmla="*/ 0 h 21600"/>
                      <a:gd name="T4" fmla="*/ 21600 w 21619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19" h="21600" fill="none" extrusionOk="0">
                        <a:moveTo>
                          <a:pt x="21618" y="21599"/>
                        </a:moveTo>
                        <a:cubicBezTo>
                          <a:pt x="21612" y="21599"/>
                          <a:pt x="21606" y="21599"/>
                          <a:pt x="21600" y="21600"/>
                        </a:cubicBezTo>
                        <a:cubicBezTo>
                          <a:pt x="9670" y="21600"/>
                          <a:pt x="0" y="11929"/>
                          <a:pt x="0" y="0"/>
                        </a:cubicBezTo>
                      </a:path>
                      <a:path w="21619" h="21600" stroke="0" extrusionOk="0">
                        <a:moveTo>
                          <a:pt x="21618" y="21599"/>
                        </a:moveTo>
                        <a:cubicBezTo>
                          <a:pt x="21612" y="21599"/>
                          <a:pt x="21606" y="21599"/>
                          <a:pt x="21600" y="21600"/>
                        </a:cubicBezTo>
                        <a:cubicBezTo>
                          <a:pt x="9670" y="21600"/>
                          <a:pt x="0" y="11929"/>
                          <a:pt x="0" y="0"/>
                        </a:cubicBez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7961" dir="2700000" algn="ctr" rotWithShape="0">
                      <a:srgbClr val="000000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</p:grpSp>
        <p:sp>
          <p:nvSpPr>
            <p:cNvPr id="5215" name="Text Box 95"/>
            <p:cNvSpPr txBox="1">
              <a:spLocks noChangeArrowheads="1"/>
            </p:cNvSpPr>
            <p:nvPr/>
          </p:nvSpPr>
          <p:spPr bwMode="auto">
            <a:xfrm>
              <a:off x="4132" y="1608"/>
              <a:ext cx="8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Exponential</a:t>
              </a:r>
            </a:p>
          </p:txBody>
        </p:sp>
      </p:grpSp>
      <p:sp>
        <p:nvSpPr>
          <p:cNvPr id="40" name="Rectangle 43"/>
          <p:cNvSpPr>
            <a:spLocks noChangeArrowheads="1"/>
          </p:cNvSpPr>
          <p:nvPr/>
        </p:nvSpPr>
        <p:spPr bwMode="auto">
          <a:xfrm>
            <a:off x="2838451" y="4794251"/>
            <a:ext cx="419100" cy="495253"/>
          </a:xfrm>
          <a:prstGeom prst="rect">
            <a:avLst/>
          </a:prstGeom>
          <a:gradFill rotWithShape="0">
            <a:gsLst>
              <a:gs pos="0">
                <a:srgbClr val="66FFFF">
                  <a:gamma/>
                  <a:shade val="46275"/>
                  <a:invGamma/>
                </a:srgbClr>
              </a:gs>
              <a:gs pos="50000">
                <a:srgbClr val="66FFFF"/>
              </a:gs>
              <a:gs pos="100000">
                <a:srgbClr val="66FFFF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Freeform 55"/>
          <p:cNvSpPr>
            <a:spLocks/>
          </p:cNvSpPr>
          <p:nvPr/>
        </p:nvSpPr>
        <p:spPr bwMode="auto">
          <a:xfrm>
            <a:off x="6564710" y="5169666"/>
            <a:ext cx="631032" cy="1004753"/>
          </a:xfrm>
          <a:custGeom>
            <a:avLst/>
            <a:gdLst>
              <a:gd name="T0" fmla="*/ 6 w 1091"/>
              <a:gd name="T1" fmla="*/ 0 h 1362"/>
              <a:gd name="T2" fmla="*/ 12 w 1091"/>
              <a:gd name="T3" fmla="*/ 24 h 1362"/>
              <a:gd name="T4" fmla="*/ 23 w 1091"/>
              <a:gd name="T5" fmla="*/ 58 h 1362"/>
              <a:gd name="T6" fmla="*/ 37 w 1091"/>
              <a:gd name="T7" fmla="*/ 104 h 1362"/>
              <a:gd name="T8" fmla="*/ 49 w 1091"/>
              <a:gd name="T9" fmla="*/ 136 h 1362"/>
              <a:gd name="T10" fmla="*/ 59 w 1091"/>
              <a:gd name="T11" fmla="*/ 174 h 1362"/>
              <a:gd name="T12" fmla="*/ 71 w 1091"/>
              <a:gd name="T13" fmla="*/ 212 h 1362"/>
              <a:gd name="T14" fmla="*/ 84 w 1091"/>
              <a:gd name="T15" fmla="*/ 246 h 1362"/>
              <a:gd name="T16" fmla="*/ 87 w 1091"/>
              <a:gd name="T17" fmla="*/ 284 h 1362"/>
              <a:gd name="T18" fmla="*/ 99 w 1091"/>
              <a:gd name="T19" fmla="*/ 316 h 1362"/>
              <a:gd name="T20" fmla="*/ 108 w 1091"/>
              <a:gd name="T21" fmla="*/ 354 h 1362"/>
              <a:gd name="T22" fmla="*/ 120 w 1091"/>
              <a:gd name="T23" fmla="*/ 390 h 1362"/>
              <a:gd name="T24" fmla="*/ 125 w 1091"/>
              <a:gd name="T25" fmla="*/ 424 h 1362"/>
              <a:gd name="T26" fmla="*/ 139 w 1091"/>
              <a:gd name="T27" fmla="*/ 462 h 1362"/>
              <a:gd name="T28" fmla="*/ 149 w 1091"/>
              <a:gd name="T29" fmla="*/ 498 h 1362"/>
              <a:gd name="T30" fmla="*/ 161 w 1091"/>
              <a:gd name="T31" fmla="*/ 534 h 1362"/>
              <a:gd name="T32" fmla="*/ 175 w 1091"/>
              <a:gd name="T33" fmla="*/ 572 h 1362"/>
              <a:gd name="T34" fmla="*/ 189 w 1091"/>
              <a:gd name="T35" fmla="*/ 606 h 1362"/>
              <a:gd name="T36" fmla="*/ 204 w 1091"/>
              <a:gd name="T37" fmla="*/ 642 h 1362"/>
              <a:gd name="T38" fmla="*/ 216 w 1091"/>
              <a:gd name="T39" fmla="*/ 678 h 1362"/>
              <a:gd name="T40" fmla="*/ 231 w 1091"/>
              <a:gd name="T41" fmla="*/ 712 h 1362"/>
              <a:gd name="T42" fmla="*/ 252 w 1091"/>
              <a:gd name="T43" fmla="*/ 750 h 1362"/>
              <a:gd name="T44" fmla="*/ 264 w 1091"/>
              <a:gd name="T45" fmla="*/ 786 h 1362"/>
              <a:gd name="T46" fmla="*/ 287 w 1091"/>
              <a:gd name="T47" fmla="*/ 824 h 1362"/>
              <a:gd name="T48" fmla="*/ 301 w 1091"/>
              <a:gd name="T49" fmla="*/ 854 h 1362"/>
              <a:gd name="T50" fmla="*/ 321 w 1091"/>
              <a:gd name="T51" fmla="*/ 886 h 1362"/>
              <a:gd name="T52" fmla="*/ 343 w 1091"/>
              <a:gd name="T53" fmla="*/ 918 h 1362"/>
              <a:gd name="T54" fmla="*/ 363 w 1091"/>
              <a:gd name="T55" fmla="*/ 946 h 1362"/>
              <a:gd name="T56" fmla="*/ 383 w 1091"/>
              <a:gd name="T57" fmla="*/ 978 h 1362"/>
              <a:gd name="T58" fmla="*/ 407 w 1091"/>
              <a:gd name="T59" fmla="*/ 1004 h 1362"/>
              <a:gd name="T60" fmla="*/ 435 w 1091"/>
              <a:gd name="T61" fmla="*/ 1034 h 1362"/>
              <a:gd name="T62" fmla="*/ 465 w 1091"/>
              <a:gd name="T63" fmla="*/ 1068 h 1362"/>
              <a:gd name="T64" fmla="*/ 504 w 1091"/>
              <a:gd name="T65" fmla="*/ 1098 h 1362"/>
              <a:gd name="T66" fmla="*/ 528 w 1091"/>
              <a:gd name="T67" fmla="*/ 1110 h 1362"/>
              <a:gd name="T68" fmla="*/ 559 w 1091"/>
              <a:gd name="T69" fmla="*/ 1130 h 1362"/>
              <a:gd name="T70" fmla="*/ 593 w 1091"/>
              <a:gd name="T71" fmla="*/ 1148 h 1362"/>
              <a:gd name="T72" fmla="*/ 633 w 1091"/>
              <a:gd name="T73" fmla="*/ 1168 h 1362"/>
              <a:gd name="T74" fmla="*/ 675 w 1091"/>
              <a:gd name="T75" fmla="*/ 1188 h 1362"/>
              <a:gd name="T76" fmla="*/ 709 w 1091"/>
              <a:gd name="T77" fmla="*/ 1202 h 1362"/>
              <a:gd name="T78" fmla="*/ 741 w 1091"/>
              <a:gd name="T79" fmla="*/ 1216 h 1362"/>
              <a:gd name="T80" fmla="*/ 771 w 1091"/>
              <a:gd name="T81" fmla="*/ 1226 h 1362"/>
              <a:gd name="T82" fmla="*/ 803 w 1091"/>
              <a:gd name="T83" fmla="*/ 1236 h 1362"/>
              <a:gd name="T84" fmla="*/ 845 w 1091"/>
              <a:gd name="T85" fmla="*/ 1250 h 1362"/>
              <a:gd name="T86" fmla="*/ 825 w 1091"/>
              <a:gd name="T87" fmla="*/ 1244 h 1362"/>
              <a:gd name="T88" fmla="*/ 867 w 1091"/>
              <a:gd name="T89" fmla="*/ 1258 h 1362"/>
              <a:gd name="T90" fmla="*/ 899 w 1091"/>
              <a:gd name="T91" fmla="*/ 1270 h 1362"/>
              <a:gd name="T92" fmla="*/ 954 w 1091"/>
              <a:gd name="T93" fmla="*/ 1290 h 1362"/>
              <a:gd name="T94" fmla="*/ 1038 w 1091"/>
              <a:gd name="T95" fmla="*/ 1308 h 1362"/>
              <a:gd name="T96" fmla="*/ 1086 w 1091"/>
              <a:gd name="T97" fmla="*/ 1320 h 1362"/>
              <a:gd name="T98" fmla="*/ 1087 w 1091"/>
              <a:gd name="T99" fmla="*/ 1336 h 1362"/>
              <a:gd name="T100" fmla="*/ 1091 w 1091"/>
              <a:gd name="T101" fmla="*/ 1356 h 1362"/>
              <a:gd name="T102" fmla="*/ 0 w 1091"/>
              <a:gd name="T103" fmla="*/ 1362 h 1362"/>
              <a:gd name="T104" fmla="*/ 6 w 1091"/>
              <a:gd name="T105" fmla="*/ 0 h 1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91" h="1362">
                <a:moveTo>
                  <a:pt x="6" y="0"/>
                </a:moveTo>
                <a:lnTo>
                  <a:pt x="12" y="24"/>
                </a:lnTo>
                <a:lnTo>
                  <a:pt x="23" y="58"/>
                </a:lnTo>
                <a:lnTo>
                  <a:pt x="37" y="104"/>
                </a:lnTo>
                <a:lnTo>
                  <a:pt x="49" y="136"/>
                </a:lnTo>
                <a:lnTo>
                  <a:pt x="59" y="174"/>
                </a:lnTo>
                <a:lnTo>
                  <a:pt x="71" y="212"/>
                </a:lnTo>
                <a:lnTo>
                  <a:pt x="84" y="246"/>
                </a:lnTo>
                <a:lnTo>
                  <a:pt x="87" y="284"/>
                </a:lnTo>
                <a:lnTo>
                  <a:pt x="99" y="316"/>
                </a:lnTo>
                <a:lnTo>
                  <a:pt x="108" y="354"/>
                </a:lnTo>
                <a:lnTo>
                  <a:pt x="120" y="390"/>
                </a:lnTo>
                <a:lnTo>
                  <a:pt x="125" y="424"/>
                </a:lnTo>
                <a:lnTo>
                  <a:pt x="139" y="462"/>
                </a:lnTo>
                <a:lnTo>
                  <a:pt x="149" y="498"/>
                </a:lnTo>
                <a:lnTo>
                  <a:pt x="161" y="534"/>
                </a:lnTo>
                <a:lnTo>
                  <a:pt x="175" y="572"/>
                </a:lnTo>
                <a:lnTo>
                  <a:pt x="189" y="606"/>
                </a:lnTo>
                <a:lnTo>
                  <a:pt x="204" y="642"/>
                </a:lnTo>
                <a:lnTo>
                  <a:pt x="216" y="678"/>
                </a:lnTo>
                <a:lnTo>
                  <a:pt x="231" y="712"/>
                </a:lnTo>
                <a:lnTo>
                  <a:pt x="252" y="750"/>
                </a:lnTo>
                <a:lnTo>
                  <a:pt x="264" y="786"/>
                </a:lnTo>
                <a:lnTo>
                  <a:pt x="287" y="824"/>
                </a:lnTo>
                <a:lnTo>
                  <a:pt x="301" y="854"/>
                </a:lnTo>
                <a:lnTo>
                  <a:pt x="321" y="886"/>
                </a:lnTo>
                <a:lnTo>
                  <a:pt x="343" y="918"/>
                </a:lnTo>
                <a:lnTo>
                  <a:pt x="363" y="946"/>
                </a:lnTo>
                <a:lnTo>
                  <a:pt x="383" y="978"/>
                </a:lnTo>
                <a:lnTo>
                  <a:pt x="407" y="1004"/>
                </a:lnTo>
                <a:lnTo>
                  <a:pt x="435" y="1034"/>
                </a:lnTo>
                <a:lnTo>
                  <a:pt x="465" y="1068"/>
                </a:lnTo>
                <a:lnTo>
                  <a:pt x="504" y="1098"/>
                </a:lnTo>
                <a:lnTo>
                  <a:pt x="528" y="1110"/>
                </a:lnTo>
                <a:lnTo>
                  <a:pt x="559" y="1130"/>
                </a:lnTo>
                <a:lnTo>
                  <a:pt x="593" y="1148"/>
                </a:lnTo>
                <a:lnTo>
                  <a:pt x="633" y="1168"/>
                </a:lnTo>
                <a:lnTo>
                  <a:pt x="675" y="1188"/>
                </a:lnTo>
                <a:lnTo>
                  <a:pt x="709" y="1202"/>
                </a:lnTo>
                <a:lnTo>
                  <a:pt x="741" y="1216"/>
                </a:lnTo>
                <a:lnTo>
                  <a:pt x="771" y="1226"/>
                </a:lnTo>
                <a:lnTo>
                  <a:pt x="803" y="1236"/>
                </a:lnTo>
                <a:lnTo>
                  <a:pt x="845" y="1250"/>
                </a:lnTo>
                <a:lnTo>
                  <a:pt x="825" y="1244"/>
                </a:lnTo>
                <a:lnTo>
                  <a:pt x="867" y="1258"/>
                </a:lnTo>
                <a:lnTo>
                  <a:pt x="899" y="1270"/>
                </a:lnTo>
                <a:lnTo>
                  <a:pt x="954" y="1290"/>
                </a:lnTo>
                <a:lnTo>
                  <a:pt x="1038" y="1308"/>
                </a:lnTo>
                <a:lnTo>
                  <a:pt x="1086" y="1320"/>
                </a:lnTo>
                <a:lnTo>
                  <a:pt x="1087" y="1336"/>
                </a:lnTo>
                <a:lnTo>
                  <a:pt x="1091" y="1356"/>
                </a:lnTo>
                <a:lnTo>
                  <a:pt x="0" y="1362"/>
                </a:lnTo>
                <a:lnTo>
                  <a:pt x="6" y="0"/>
                </a:lnTo>
              </a:path>
            </a:pathLst>
          </a:custGeom>
          <a:gradFill rotWithShape="0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Freeform 61"/>
          <p:cNvSpPr>
            <a:spLocks/>
          </p:cNvSpPr>
          <p:nvPr/>
        </p:nvSpPr>
        <p:spPr bwMode="auto">
          <a:xfrm>
            <a:off x="7904164" y="4235920"/>
            <a:ext cx="561975" cy="733787"/>
          </a:xfrm>
          <a:custGeom>
            <a:avLst/>
            <a:gdLst>
              <a:gd name="T0" fmla="*/ 2 w 576"/>
              <a:gd name="T1" fmla="*/ 0 h 1070"/>
              <a:gd name="T2" fmla="*/ 0 w 576"/>
              <a:gd name="T3" fmla="*/ 1070 h 1070"/>
              <a:gd name="T4" fmla="*/ 576 w 576"/>
              <a:gd name="T5" fmla="*/ 1070 h 1070"/>
              <a:gd name="T6" fmla="*/ 564 w 576"/>
              <a:gd name="T7" fmla="*/ 602 h 1070"/>
              <a:gd name="T8" fmla="*/ 562 w 576"/>
              <a:gd name="T9" fmla="*/ 598 h 1070"/>
              <a:gd name="T10" fmla="*/ 536 w 576"/>
              <a:gd name="T11" fmla="*/ 584 h 1070"/>
              <a:gd name="T12" fmla="*/ 512 w 576"/>
              <a:gd name="T13" fmla="*/ 574 h 1070"/>
              <a:gd name="T14" fmla="*/ 486 w 576"/>
              <a:gd name="T15" fmla="*/ 558 h 1070"/>
              <a:gd name="T16" fmla="*/ 454 w 576"/>
              <a:gd name="T17" fmla="*/ 540 h 1070"/>
              <a:gd name="T18" fmla="*/ 424 w 576"/>
              <a:gd name="T19" fmla="*/ 520 h 1070"/>
              <a:gd name="T20" fmla="*/ 396 w 576"/>
              <a:gd name="T21" fmla="*/ 506 h 1070"/>
              <a:gd name="T22" fmla="*/ 360 w 576"/>
              <a:gd name="T23" fmla="*/ 482 h 1070"/>
              <a:gd name="T24" fmla="*/ 324 w 576"/>
              <a:gd name="T25" fmla="*/ 458 h 1070"/>
              <a:gd name="T26" fmla="*/ 292 w 576"/>
              <a:gd name="T27" fmla="*/ 438 h 1070"/>
              <a:gd name="T28" fmla="*/ 264 w 576"/>
              <a:gd name="T29" fmla="*/ 410 h 1070"/>
              <a:gd name="T30" fmla="*/ 230 w 576"/>
              <a:gd name="T31" fmla="*/ 388 h 1070"/>
              <a:gd name="T32" fmla="*/ 206 w 576"/>
              <a:gd name="T33" fmla="*/ 364 h 1070"/>
              <a:gd name="T34" fmla="*/ 180 w 576"/>
              <a:gd name="T35" fmla="*/ 338 h 1070"/>
              <a:gd name="T36" fmla="*/ 144 w 576"/>
              <a:gd name="T37" fmla="*/ 300 h 1070"/>
              <a:gd name="T38" fmla="*/ 118 w 576"/>
              <a:gd name="T39" fmla="*/ 262 h 1070"/>
              <a:gd name="T40" fmla="*/ 96 w 576"/>
              <a:gd name="T41" fmla="*/ 232 h 1070"/>
              <a:gd name="T42" fmla="*/ 70 w 576"/>
              <a:gd name="T43" fmla="*/ 190 h 1070"/>
              <a:gd name="T44" fmla="*/ 42 w 576"/>
              <a:gd name="T45" fmla="*/ 132 h 1070"/>
              <a:gd name="T46" fmla="*/ 26 w 576"/>
              <a:gd name="T47" fmla="*/ 74 h 1070"/>
              <a:gd name="T48" fmla="*/ 16 w 576"/>
              <a:gd name="T49" fmla="*/ 24 h 1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76" h="1070">
                <a:moveTo>
                  <a:pt x="2" y="0"/>
                </a:moveTo>
                <a:lnTo>
                  <a:pt x="0" y="1070"/>
                </a:lnTo>
                <a:lnTo>
                  <a:pt x="576" y="1070"/>
                </a:lnTo>
                <a:lnTo>
                  <a:pt x="564" y="602"/>
                </a:lnTo>
                <a:lnTo>
                  <a:pt x="562" y="598"/>
                </a:lnTo>
                <a:lnTo>
                  <a:pt x="536" y="584"/>
                </a:lnTo>
                <a:lnTo>
                  <a:pt x="512" y="574"/>
                </a:lnTo>
                <a:lnTo>
                  <a:pt x="486" y="558"/>
                </a:lnTo>
                <a:lnTo>
                  <a:pt x="454" y="540"/>
                </a:lnTo>
                <a:lnTo>
                  <a:pt x="424" y="520"/>
                </a:lnTo>
                <a:lnTo>
                  <a:pt x="396" y="506"/>
                </a:lnTo>
                <a:lnTo>
                  <a:pt x="360" y="482"/>
                </a:lnTo>
                <a:lnTo>
                  <a:pt x="324" y="458"/>
                </a:lnTo>
                <a:lnTo>
                  <a:pt x="292" y="438"/>
                </a:lnTo>
                <a:lnTo>
                  <a:pt x="264" y="410"/>
                </a:lnTo>
                <a:lnTo>
                  <a:pt x="230" y="388"/>
                </a:lnTo>
                <a:lnTo>
                  <a:pt x="206" y="364"/>
                </a:lnTo>
                <a:lnTo>
                  <a:pt x="180" y="338"/>
                </a:lnTo>
                <a:lnTo>
                  <a:pt x="144" y="300"/>
                </a:lnTo>
                <a:lnTo>
                  <a:pt x="118" y="262"/>
                </a:lnTo>
                <a:lnTo>
                  <a:pt x="96" y="232"/>
                </a:lnTo>
                <a:lnTo>
                  <a:pt x="70" y="190"/>
                </a:lnTo>
                <a:lnTo>
                  <a:pt x="42" y="132"/>
                </a:lnTo>
                <a:lnTo>
                  <a:pt x="26" y="74"/>
                </a:lnTo>
                <a:lnTo>
                  <a:pt x="16" y="24"/>
                </a:lnTo>
              </a:path>
            </a:pathLst>
          </a:custGeom>
          <a:gradFill rotWithShape="0">
            <a:gsLst>
              <a:gs pos="0">
                <a:srgbClr val="66FFFF">
                  <a:gamma/>
                  <a:shade val="46275"/>
                  <a:invGamma/>
                </a:srgbClr>
              </a:gs>
              <a:gs pos="50000">
                <a:srgbClr val="66FFFF"/>
              </a:gs>
              <a:gs pos="100000">
                <a:srgbClr val="66FFFF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9429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Properties of Probability Density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Functions (PDF)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5862" y="1825625"/>
            <a:ext cx="10167937" cy="4351338"/>
          </a:xfrm>
        </p:spPr>
        <p:txBody>
          <a:bodyPr/>
          <a:lstStyle/>
          <a:p>
            <a:r>
              <a:rPr lang="en-US" i="1" dirty="0">
                <a:cs typeface="Times New Roman" panose="02020603050405020304" pitchFamily="18" charset="0"/>
              </a:rPr>
              <a:t>f</a:t>
            </a:r>
            <a:r>
              <a:rPr lang="en-US" dirty="0">
                <a:cs typeface="Times New Roman" panose="02020603050405020304" pitchFamily="18" charset="0"/>
              </a:rPr>
              <a:t>(</a:t>
            </a:r>
            <a:r>
              <a:rPr lang="en-US" i="1" dirty="0">
                <a:cs typeface="Times New Roman" panose="02020603050405020304" pitchFamily="18" charset="0"/>
              </a:rPr>
              <a:t>x</a:t>
            </a:r>
            <a:r>
              <a:rPr lang="en-US" dirty="0">
                <a:cs typeface="Times New Roman" panose="02020603050405020304" pitchFamily="18" charset="0"/>
              </a:rPr>
              <a:t>) </a:t>
            </a:r>
            <a:r>
              <a:rPr lang="en-US" dirty="0">
                <a:cs typeface="Times New Roman" panose="02020603050405020304" pitchFamily="18" charset="0"/>
                <a:sym typeface="Symbol" pitchFamily="18" charset="2"/>
              </a:rPr>
              <a:t> 0 for all x</a:t>
            </a:r>
          </a:p>
          <a:p>
            <a:r>
              <a:rPr lang="en-US" dirty="0">
                <a:cs typeface="Times New Roman" panose="02020603050405020304" pitchFamily="18" charset="0"/>
                <a:sym typeface="Symbol" pitchFamily="18" charset="2"/>
              </a:rPr>
              <a:t>Total area under </a:t>
            </a:r>
            <a:r>
              <a:rPr lang="en-US" i="1" dirty="0"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dirty="0"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i="1" dirty="0"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anose="02020603050405020304" pitchFamily="18" charset="0"/>
                <a:sym typeface="Symbol" pitchFamily="18" charset="2"/>
              </a:rPr>
              <a:t>) = 1</a:t>
            </a:r>
          </a:p>
          <a:p>
            <a:r>
              <a:rPr lang="en-US" dirty="0">
                <a:cs typeface="Times New Roman" panose="02020603050405020304" pitchFamily="18" charset="0"/>
                <a:sym typeface="Symbol" pitchFamily="18" charset="2"/>
              </a:rPr>
              <a:t>There are always infinitely many values for </a:t>
            </a:r>
            <a:r>
              <a:rPr lang="en-US" i="1" dirty="0">
                <a:cs typeface="Times New Roman" panose="02020603050405020304" pitchFamily="18" charset="0"/>
                <a:sym typeface="Symbol" pitchFamily="18" charset="2"/>
              </a:rPr>
              <a:t>X</a:t>
            </a:r>
          </a:p>
          <a:p>
            <a:r>
              <a:rPr lang="en-US" dirty="0">
                <a:cs typeface="Times New Roman" panose="02020603050405020304" pitchFamily="18" charset="0"/>
                <a:sym typeface="Symbol" pitchFamily="18" charset="2"/>
              </a:rPr>
              <a:t>P(</a:t>
            </a:r>
            <a:r>
              <a:rPr lang="en-US" i="1" dirty="0"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i="1" dirty="0"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anose="02020603050405020304" pitchFamily="18" charset="0"/>
                <a:sym typeface="Symbol" pitchFamily="18" charset="2"/>
              </a:rPr>
              <a:t>) = 0</a:t>
            </a:r>
          </a:p>
          <a:p>
            <a:r>
              <a:rPr lang="en-US" dirty="0">
                <a:cs typeface="Times New Roman" panose="02020603050405020304" pitchFamily="18" charset="0"/>
                <a:sym typeface="Symbol" pitchFamily="18" charset="2"/>
              </a:rPr>
              <a:t>We can only define probabilities over intervals: e.g., 		</a:t>
            </a:r>
          </a:p>
          <a:p>
            <a:pPr lvl="1" algn="ctr">
              <a:buFont typeface="Wingdings" pitchFamily="2" charset="2"/>
              <a:buNone/>
            </a:pPr>
            <a:r>
              <a:rPr lang="en-US" dirty="0">
                <a:cs typeface="Times New Roman" panose="02020603050405020304" pitchFamily="18" charset="0"/>
                <a:sym typeface="Symbol" pitchFamily="18" charset="2"/>
              </a:rPr>
              <a:t>P( c &lt; </a:t>
            </a:r>
            <a:r>
              <a:rPr lang="en-US" i="1" dirty="0"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anose="02020603050405020304" pitchFamily="18" charset="0"/>
                <a:sym typeface="Symbol" pitchFamily="18" charset="2"/>
              </a:rPr>
              <a:t> &lt; d), P(</a:t>
            </a:r>
            <a:r>
              <a:rPr lang="en-US" i="1" dirty="0"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anose="02020603050405020304" pitchFamily="18" charset="0"/>
                <a:sym typeface="Symbol" pitchFamily="18" charset="2"/>
              </a:rPr>
              <a:t> &lt; c), or P(</a:t>
            </a:r>
            <a:r>
              <a:rPr lang="en-US" i="1" dirty="0"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anose="02020603050405020304" pitchFamily="18" charset="0"/>
                <a:sym typeface="Symbol" pitchFamily="18" charset="2"/>
              </a:rPr>
              <a:t> &gt; d)</a:t>
            </a:r>
          </a:p>
          <a:p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42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Cumulative Distribution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 (CDF)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825625"/>
            <a:ext cx="9901238" cy="4351338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F(</a:t>
            </a:r>
            <a:r>
              <a:rPr lang="en-US" i="1" dirty="0">
                <a:cs typeface="Times New Roman" panose="02020603050405020304" pitchFamily="18" charset="0"/>
              </a:rPr>
              <a:t>x</a:t>
            </a:r>
            <a:r>
              <a:rPr lang="en-US" dirty="0">
                <a:cs typeface="Times New Roman" panose="02020603050405020304" pitchFamily="18" charset="0"/>
              </a:rPr>
              <a:t>) specifies the probability that the random variable X will be less than or equal to x; that is, P(</a:t>
            </a:r>
            <a:r>
              <a:rPr lang="en-US" i="1" dirty="0">
                <a:cs typeface="Times New Roman" panose="02020603050405020304" pitchFamily="18" charset="0"/>
              </a:rPr>
              <a:t>X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i="1" dirty="0"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anose="02020603050405020304" pitchFamily="18" charset="0"/>
                <a:sym typeface="Symbol" pitchFamily="18" charset="2"/>
              </a:rPr>
              <a:t>). </a:t>
            </a:r>
          </a:p>
          <a:p>
            <a:r>
              <a:rPr lang="en-US" dirty="0">
                <a:cs typeface="Times New Roman" panose="02020603050405020304" pitchFamily="18" charset="0"/>
                <a:sym typeface="Symbol" pitchFamily="18" charset="2"/>
              </a:rPr>
              <a:t>F(</a:t>
            </a:r>
            <a:r>
              <a:rPr lang="en-US" i="1" dirty="0"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anose="02020603050405020304" pitchFamily="18" charset="0"/>
                <a:sym typeface="Symbol" pitchFamily="18" charset="2"/>
              </a:rPr>
              <a:t>) is equal to the </a:t>
            </a:r>
            <a:r>
              <a:rPr lang="en-US" dirty="0">
                <a:cs typeface="Times New Roman" panose="02020603050405020304" pitchFamily="18" charset="0"/>
              </a:rPr>
              <a:t>area under f(</a:t>
            </a:r>
            <a:r>
              <a:rPr lang="en-US" i="1" dirty="0">
                <a:cs typeface="Times New Roman" panose="02020603050405020304" pitchFamily="18" charset="0"/>
              </a:rPr>
              <a:t>x</a:t>
            </a:r>
            <a:r>
              <a:rPr lang="en-US" dirty="0">
                <a:cs typeface="Times New Roman" panose="02020603050405020304" pitchFamily="18" charset="0"/>
              </a:rPr>
              <a:t>) to the left of </a:t>
            </a:r>
            <a:r>
              <a:rPr lang="en-US" i="1" dirty="0">
                <a:cs typeface="Times New Roman" panose="02020603050405020304" pitchFamily="18" charset="0"/>
              </a:rPr>
              <a:t>x</a:t>
            </a:r>
          </a:p>
          <a:p>
            <a:r>
              <a:rPr lang="en-US" dirty="0">
                <a:cs typeface="Times New Roman" panose="02020603050405020304" pitchFamily="18" charset="0"/>
              </a:rPr>
              <a:t>The probability that</a:t>
            </a:r>
            <a:r>
              <a:rPr lang="en-US" i="1" dirty="0">
                <a:cs typeface="Times New Roman" panose="02020603050405020304" pitchFamily="18" charset="0"/>
              </a:rPr>
              <a:t> X </a:t>
            </a:r>
            <a:r>
              <a:rPr lang="en-US" dirty="0">
                <a:cs typeface="Times New Roman" panose="02020603050405020304" pitchFamily="18" charset="0"/>
              </a:rPr>
              <a:t>is between a and b is the area under </a:t>
            </a:r>
            <a:r>
              <a:rPr lang="en-US" i="1" dirty="0">
                <a:cs typeface="Times New Roman" panose="02020603050405020304" pitchFamily="18" charset="0"/>
              </a:rPr>
              <a:t>f</a:t>
            </a:r>
            <a:r>
              <a:rPr lang="en-US" dirty="0">
                <a:cs typeface="Times New Roman" panose="02020603050405020304" pitchFamily="18" charset="0"/>
              </a:rPr>
              <a:t>(</a:t>
            </a:r>
            <a:r>
              <a:rPr lang="en-US" i="1" dirty="0">
                <a:cs typeface="Times New Roman" panose="02020603050405020304" pitchFamily="18" charset="0"/>
              </a:rPr>
              <a:t>x</a:t>
            </a:r>
            <a:r>
              <a:rPr lang="en-US" dirty="0">
                <a:cs typeface="Times New Roman" panose="02020603050405020304" pitchFamily="18" charset="0"/>
              </a:rPr>
              <a:t>) from a to b = F(b) – F(a)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cs typeface="Times New Roman" panose="02020603050405020304" pitchFamily="18" charset="0"/>
              </a:rPr>
              <a:t>           or: P(a</a:t>
            </a:r>
            <a:r>
              <a:rPr lang="en-US" dirty="0"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i="1" dirty="0"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anose="02020603050405020304" pitchFamily="18" charset="0"/>
                <a:sym typeface="Symbol" pitchFamily="18" charset="2"/>
              </a:rPr>
              <a:t> b)= </a:t>
            </a:r>
            <a:r>
              <a:rPr lang="en-US" dirty="0">
                <a:cs typeface="Times New Roman" panose="02020603050405020304" pitchFamily="18" charset="0"/>
              </a:rPr>
              <a:t>F(b) – F(a)</a:t>
            </a:r>
          </a:p>
        </p:txBody>
      </p:sp>
    </p:spTree>
    <p:extLst>
      <p:ext uri="{BB962C8B-B14F-4D97-AF65-F5344CB8AC3E}">
        <p14:creationId xmlns:p14="http://schemas.microsoft.com/office/powerpoint/2010/main" val="6669833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828800"/>
            <a:ext cx="8077200" cy="4419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cs typeface="Times New Roman" panose="02020603050405020304" pitchFamily="18" charset="0"/>
              </a:rPr>
              <a:t>Standard Deviation of a discrete distribution</a:t>
            </a:r>
          </a:p>
          <a:p>
            <a:pPr>
              <a:lnSpc>
                <a:spcPct val="90000"/>
              </a:lnSpc>
            </a:pPr>
            <a:endParaRPr lang="en-US" sz="24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anose="02020603050405020304" pitchFamily="18" charset="0"/>
              </a:rPr>
              <a:t>where:</a:t>
            </a:r>
            <a:endParaRPr lang="en-US" sz="2400" i="1" baseline="-250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i="1" dirty="0">
                <a:cs typeface="Times New Roman" panose="02020603050405020304" pitchFamily="18" charset="0"/>
              </a:rPr>
              <a:t>x</a:t>
            </a:r>
            <a:r>
              <a:rPr lang="en-US" sz="2400" dirty="0">
                <a:cs typeface="Times New Roman" panose="02020603050405020304" pitchFamily="18" charset="0"/>
              </a:rPr>
              <a:t> = Values of the random variable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anose="02020603050405020304" pitchFamily="18" charset="0"/>
              </a:rPr>
              <a:t>E(</a:t>
            </a:r>
            <a:r>
              <a:rPr lang="en-US" sz="2400" i="1" dirty="0">
                <a:cs typeface="Times New Roman" panose="02020603050405020304" pitchFamily="18" charset="0"/>
              </a:rPr>
              <a:t>x</a:t>
            </a:r>
            <a:r>
              <a:rPr lang="en-US" sz="2400" dirty="0">
                <a:cs typeface="Times New Roman" panose="02020603050405020304" pitchFamily="18" charset="0"/>
              </a:rPr>
              <a:t>) = Expected value of the random variable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anose="02020603050405020304" pitchFamily="18" charset="0"/>
              </a:rPr>
              <a:t>P(</a:t>
            </a:r>
            <a:r>
              <a:rPr lang="en-US" sz="2400" i="1" dirty="0">
                <a:cs typeface="Times New Roman" panose="02020603050405020304" pitchFamily="18" charset="0"/>
              </a:rPr>
              <a:t>x</a:t>
            </a:r>
            <a:r>
              <a:rPr lang="en-US" sz="2400" dirty="0">
                <a:cs typeface="Times New Roman" panose="02020603050405020304" pitchFamily="18" charset="0"/>
              </a:rPr>
              <a:t>) = Probability of the random variable having the value of </a:t>
            </a:r>
            <a:r>
              <a:rPr lang="en-US" sz="2400" i="1" dirty="0"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944" y="571501"/>
            <a:ext cx="8915256" cy="1143000"/>
          </a:xfrm>
          <a:noFill/>
          <a:ln/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Discrete Random 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Summary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Measures</a:t>
            </a:r>
          </a:p>
        </p:txBody>
      </p:sp>
      <p:graphicFrame>
        <p:nvGraphicFramePr>
          <p:cNvPr id="229382" name="Object 6"/>
          <p:cNvGraphicFramePr>
            <a:graphicFrameLocks noChangeAspect="1"/>
          </p:cNvGraphicFramePr>
          <p:nvPr>
            <p:extLst/>
          </p:nvPr>
        </p:nvGraphicFramePr>
        <p:xfrm>
          <a:off x="2971801" y="2743201"/>
          <a:ext cx="490696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3" imgW="1600200" imgH="304560" progId="Equation.3">
                  <p:embed/>
                </p:oleObj>
              </mc:Choice>
              <mc:Fallback>
                <p:oleObj name="Equation" r:id="rId3" imgW="16002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2743201"/>
                        <a:ext cx="4906963" cy="930275"/>
                      </a:xfrm>
                      <a:prstGeom prst="rect">
                        <a:avLst/>
                      </a:prstGeom>
                      <a:solidFill>
                        <a:srgbClr val="FFFFD5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7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7" name="Line 9"/>
          <p:cNvSpPr>
            <a:spLocks noChangeShapeType="1"/>
          </p:cNvSpPr>
          <p:nvPr/>
        </p:nvSpPr>
        <p:spPr bwMode="auto">
          <a:xfrm flipH="1" flipV="1">
            <a:off x="3200400" y="4648200"/>
            <a:ext cx="1752600" cy="68580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458" name="Line 10"/>
          <p:cNvSpPr>
            <a:spLocks noChangeShapeType="1"/>
          </p:cNvSpPr>
          <p:nvPr/>
        </p:nvSpPr>
        <p:spPr bwMode="auto">
          <a:xfrm flipV="1">
            <a:off x="5029200" y="4648200"/>
            <a:ext cx="0" cy="68580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459" name="Line 11"/>
          <p:cNvSpPr>
            <a:spLocks noChangeShapeType="1"/>
          </p:cNvSpPr>
          <p:nvPr/>
        </p:nvSpPr>
        <p:spPr bwMode="auto">
          <a:xfrm flipV="1">
            <a:off x="5181600" y="4648200"/>
            <a:ext cx="1447800" cy="68580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8305800" cy="35814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800" dirty="0">
                <a:cs typeface="Times New Roman" panose="02020603050405020304" pitchFamily="18" charset="0"/>
              </a:rPr>
              <a:t>Example: Toss 2 coins, </a:t>
            </a:r>
            <a:r>
              <a:rPr lang="en-US" sz="2800" i="1" dirty="0">
                <a:cs typeface="Times New Roman" panose="02020603050405020304" pitchFamily="18" charset="0"/>
              </a:rPr>
              <a:t>x</a:t>
            </a:r>
            <a:r>
              <a:rPr lang="en-US" sz="2800" dirty="0">
                <a:cs typeface="Times New Roman" panose="02020603050405020304" pitchFamily="18" charset="0"/>
              </a:rPr>
              <a:t> = # </a:t>
            </a:r>
            <a:r>
              <a:rPr lang="en-US" sz="2800" dirty="0" smtClean="0">
                <a:cs typeface="Times New Roman" panose="02020603050405020304" pitchFamily="18" charset="0"/>
              </a:rPr>
              <a:t>heads; Compute </a:t>
            </a:r>
            <a:r>
              <a:rPr lang="en-US" sz="2800" dirty="0">
                <a:cs typeface="Times New Roman" panose="02020603050405020304" pitchFamily="18" charset="0"/>
              </a:rPr>
              <a:t>standard deviation (recall E(</a:t>
            </a:r>
            <a:r>
              <a:rPr lang="en-US" sz="2800" i="1" dirty="0">
                <a:cs typeface="Times New Roman" panose="02020603050405020304" pitchFamily="18" charset="0"/>
              </a:rPr>
              <a:t>x</a:t>
            </a:r>
            <a:r>
              <a:rPr lang="en-US" sz="2800" dirty="0">
                <a:cs typeface="Times New Roman" panose="02020603050405020304" pitchFamily="18" charset="0"/>
              </a:rPr>
              <a:t>) = 1)</a:t>
            </a:r>
          </a:p>
        </p:txBody>
      </p:sp>
      <p:graphicFrame>
        <p:nvGraphicFramePr>
          <p:cNvPr id="232454" name="Object 6"/>
          <p:cNvGraphicFramePr>
            <a:graphicFrameLocks noChangeAspect="1"/>
          </p:cNvGraphicFramePr>
          <p:nvPr>
            <p:extLst/>
          </p:nvPr>
        </p:nvGraphicFramePr>
        <p:xfrm>
          <a:off x="2057401" y="4191001"/>
          <a:ext cx="80946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3" imgW="3987720" imgH="279360" progId="Equation.3">
                  <p:embed/>
                </p:oleObj>
              </mc:Choice>
              <mc:Fallback>
                <p:oleObj name="Equation" r:id="rId3" imgW="39877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4191001"/>
                        <a:ext cx="809466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6" name="Rectangle 8"/>
          <p:cNvSpPr>
            <a:spLocks noChangeArrowheads="1"/>
          </p:cNvSpPr>
          <p:nvPr/>
        </p:nvSpPr>
        <p:spPr bwMode="auto">
          <a:xfrm>
            <a:off x="4953000" y="5257800"/>
            <a:ext cx="28194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Possible number of heads = 0, 1, or 2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2971801" y="2743201"/>
          <a:ext cx="490696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5" imgW="1600200" imgH="304560" progId="Equation.3">
                  <p:embed/>
                </p:oleObj>
              </mc:Choice>
              <mc:Fallback>
                <p:oleObj name="Equation" r:id="rId5" imgW="16002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2743201"/>
                        <a:ext cx="4906963" cy="930275"/>
                      </a:xfrm>
                      <a:prstGeom prst="rect">
                        <a:avLst/>
                      </a:prstGeom>
                      <a:solidFill>
                        <a:srgbClr val="FFFFD5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944" y="571501"/>
            <a:ext cx="8915256" cy="1143000"/>
          </a:xfrm>
          <a:noFill/>
          <a:ln/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Discrete Random 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Summary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Measures</a:t>
            </a:r>
          </a:p>
        </p:txBody>
      </p:sp>
    </p:spTree>
    <p:extLst>
      <p:ext uri="{BB962C8B-B14F-4D97-AF65-F5344CB8AC3E}">
        <p14:creationId xmlns:p14="http://schemas.microsoft.com/office/powerpoint/2010/main" val="68908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7" grpId="0" animBg="1"/>
      <p:bldP spid="232458" grpId="0" animBg="1"/>
      <p:bldP spid="232459" grpId="0" animBg="1"/>
      <p:bldP spid="2324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134100" y="2084388"/>
            <a:ext cx="3841750" cy="1981200"/>
            <a:chOff x="6134100" y="2084388"/>
            <a:chExt cx="3841750" cy="1981200"/>
          </a:xfrm>
        </p:grpSpPr>
        <p:sp>
          <p:nvSpPr>
            <p:cNvPr id="233475" name="Rectangle 3"/>
            <p:cNvSpPr>
              <a:spLocks noChangeArrowheads="1"/>
            </p:cNvSpPr>
            <p:nvPr/>
          </p:nvSpPr>
          <p:spPr bwMode="auto">
            <a:xfrm>
              <a:off x="6134100" y="2084388"/>
              <a:ext cx="3841750" cy="1981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33476" name="Rectangle 4"/>
            <p:cNvSpPr>
              <a:spLocks noChangeArrowheads="1"/>
            </p:cNvSpPr>
            <p:nvPr/>
          </p:nvSpPr>
          <p:spPr bwMode="auto">
            <a:xfrm>
              <a:off x="6935789" y="2135189"/>
              <a:ext cx="2663825" cy="515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/>
                <a:t>n = 5  p = 0.1</a:t>
              </a:r>
            </a:p>
          </p:txBody>
        </p:sp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6792913" y="3217863"/>
              <a:ext cx="2589212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3480" name="Line 8"/>
            <p:cNvSpPr>
              <a:spLocks noChangeShapeType="1"/>
            </p:cNvSpPr>
            <p:nvPr/>
          </p:nvSpPr>
          <p:spPr bwMode="auto">
            <a:xfrm>
              <a:off x="6792913" y="2913063"/>
              <a:ext cx="2589212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3481" name="Line 9"/>
            <p:cNvSpPr>
              <a:spLocks noChangeShapeType="1"/>
            </p:cNvSpPr>
            <p:nvPr/>
          </p:nvSpPr>
          <p:spPr bwMode="auto">
            <a:xfrm>
              <a:off x="6792913" y="2611438"/>
              <a:ext cx="2589212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3482" name="Freeform 10"/>
            <p:cNvSpPr>
              <a:spLocks/>
            </p:cNvSpPr>
            <p:nvPr/>
          </p:nvSpPr>
          <p:spPr bwMode="auto">
            <a:xfrm>
              <a:off x="6610350" y="2641601"/>
              <a:ext cx="488950" cy="879475"/>
            </a:xfrm>
            <a:custGeom>
              <a:avLst/>
              <a:gdLst>
                <a:gd name="T0" fmla="*/ 0 w 308"/>
                <a:gd name="T1" fmla="*/ 0 h 554"/>
                <a:gd name="T2" fmla="*/ 307 w 308"/>
                <a:gd name="T3" fmla="*/ 0 h 554"/>
                <a:gd name="T4" fmla="*/ 307 w 308"/>
                <a:gd name="T5" fmla="*/ 553 h 554"/>
                <a:gd name="T6" fmla="*/ 0 w 308"/>
                <a:gd name="T7" fmla="*/ 553 h 554"/>
                <a:gd name="T8" fmla="*/ 0 w 308"/>
                <a:gd name="T9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554">
                  <a:moveTo>
                    <a:pt x="0" y="0"/>
                  </a:moveTo>
                  <a:lnTo>
                    <a:pt x="307" y="0"/>
                  </a:lnTo>
                  <a:lnTo>
                    <a:pt x="307" y="553"/>
                  </a:lnTo>
                  <a:lnTo>
                    <a:pt x="0" y="553"/>
                  </a:lnTo>
                  <a:lnTo>
                    <a:pt x="0" y="0"/>
                  </a:lnTo>
                </a:path>
              </a:pathLst>
            </a:custGeom>
            <a:solidFill>
              <a:srgbClr val="DC0081"/>
            </a:solidFill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3483" name="Freeform 11"/>
            <p:cNvSpPr>
              <a:spLocks/>
            </p:cNvSpPr>
            <p:nvPr/>
          </p:nvSpPr>
          <p:spPr bwMode="auto">
            <a:xfrm>
              <a:off x="7097714" y="3035301"/>
              <a:ext cx="485775" cy="485775"/>
            </a:xfrm>
            <a:custGeom>
              <a:avLst/>
              <a:gdLst>
                <a:gd name="T0" fmla="*/ 0 w 306"/>
                <a:gd name="T1" fmla="*/ 0 h 306"/>
                <a:gd name="T2" fmla="*/ 305 w 306"/>
                <a:gd name="T3" fmla="*/ 0 h 306"/>
                <a:gd name="T4" fmla="*/ 305 w 306"/>
                <a:gd name="T5" fmla="*/ 305 h 306"/>
                <a:gd name="T6" fmla="*/ 0 w 306"/>
                <a:gd name="T7" fmla="*/ 305 h 306"/>
                <a:gd name="T8" fmla="*/ 0 w 306"/>
                <a:gd name="T9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306">
                  <a:moveTo>
                    <a:pt x="0" y="0"/>
                  </a:moveTo>
                  <a:lnTo>
                    <a:pt x="305" y="0"/>
                  </a:lnTo>
                  <a:lnTo>
                    <a:pt x="305" y="305"/>
                  </a:lnTo>
                  <a:lnTo>
                    <a:pt x="0" y="305"/>
                  </a:lnTo>
                  <a:lnTo>
                    <a:pt x="0" y="0"/>
                  </a:lnTo>
                </a:path>
              </a:pathLst>
            </a:custGeom>
            <a:solidFill>
              <a:srgbClr val="DC0081"/>
            </a:solidFill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3484" name="Freeform 12"/>
            <p:cNvSpPr>
              <a:spLocks/>
            </p:cNvSpPr>
            <p:nvPr/>
          </p:nvSpPr>
          <p:spPr bwMode="auto">
            <a:xfrm>
              <a:off x="7581900" y="3397251"/>
              <a:ext cx="488950" cy="123825"/>
            </a:xfrm>
            <a:custGeom>
              <a:avLst/>
              <a:gdLst>
                <a:gd name="T0" fmla="*/ 0 w 308"/>
                <a:gd name="T1" fmla="*/ 0 h 78"/>
                <a:gd name="T2" fmla="*/ 307 w 308"/>
                <a:gd name="T3" fmla="*/ 0 h 78"/>
                <a:gd name="T4" fmla="*/ 307 w 308"/>
                <a:gd name="T5" fmla="*/ 77 h 78"/>
                <a:gd name="T6" fmla="*/ 0 w 308"/>
                <a:gd name="T7" fmla="*/ 77 h 78"/>
                <a:gd name="T8" fmla="*/ 0 w 308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78">
                  <a:moveTo>
                    <a:pt x="0" y="0"/>
                  </a:moveTo>
                  <a:lnTo>
                    <a:pt x="307" y="0"/>
                  </a:lnTo>
                  <a:lnTo>
                    <a:pt x="307" y="77"/>
                  </a:ln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solidFill>
              <a:srgbClr val="DC0081"/>
            </a:solidFill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3485" name="Freeform 13"/>
            <p:cNvSpPr>
              <a:spLocks/>
            </p:cNvSpPr>
            <p:nvPr/>
          </p:nvSpPr>
          <p:spPr bwMode="auto">
            <a:xfrm>
              <a:off x="8069263" y="3489325"/>
              <a:ext cx="488950" cy="31750"/>
            </a:xfrm>
            <a:custGeom>
              <a:avLst/>
              <a:gdLst>
                <a:gd name="T0" fmla="*/ 0 w 308"/>
                <a:gd name="T1" fmla="*/ 0 h 20"/>
                <a:gd name="T2" fmla="*/ 307 w 308"/>
                <a:gd name="T3" fmla="*/ 0 h 20"/>
                <a:gd name="T4" fmla="*/ 307 w 308"/>
                <a:gd name="T5" fmla="*/ 19 h 20"/>
                <a:gd name="T6" fmla="*/ 0 w 308"/>
                <a:gd name="T7" fmla="*/ 19 h 20"/>
                <a:gd name="T8" fmla="*/ 0 w 308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0">
                  <a:moveTo>
                    <a:pt x="0" y="0"/>
                  </a:moveTo>
                  <a:lnTo>
                    <a:pt x="307" y="0"/>
                  </a:lnTo>
                  <a:lnTo>
                    <a:pt x="307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solidFill>
              <a:srgbClr val="DC0081"/>
            </a:solidFill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3486" name="Line 14"/>
            <p:cNvSpPr>
              <a:spLocks noChangeShapeType="1"/>
            </p:cNvSpPr>
            <p:nvPr/>
          </p:nvSpPr>
          <p:spPr bwMode="auto">
            <a:xfrm>
              <a:off x="6610350" y="2794000"/>
              <a:ext cx="0" cy="579438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3487" name="Line 15"/>
            <p:cNvSpPr>
              <a:spLocks noChangeShapeType="1"/>
            </p:cNvSpPr>
            <p:nvPr/>
          </p:nvSpPr>
          <p:spPr bwMode="auto">
            <a:xfrm>
              <a:off x="6577014" y="3519488"/>
              <a:ext cx="1587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3488" name="Line 16"/>
            <p:cNvSpPr>
              <a:spLocks noChangeShapeType="1"/>
            </p:cNvSpPr>
            <p:nvPr/>
          </p:nvSpPr>
          <p:spPr bwMode="auto">
            <a:xfrm>
              <a:off x="6577014" y="3217863"/>
              <a:ext cx="1587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3489" name="Line 17"/>
            <p:cNvSpPr>
              <a:spLocks noChangeShapeType="1"/>
            </p:cNvSpPr>
            <p:nvPr/>
          </p:nvSpPr>
          <p:spPr bwMode="auto">
            <a:xfrm>
              <a:off x="6577014" y="2913063"/>
              <a:ext cx="1587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3490" name="Line 18"/>
            <p:cNvSpPr>
              <a:spLocks noChangeShapeType="1"/>
            </p:cNvSpPr>
            <p:nvPr/>
          </p:nvSpPr>
          <p:spPr bwMode="auto">
            <a:xfrm>
              <a:off x="6577014" y="2611438"/>
              <a:ext cx="1587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3491" name="Line 19"/>
            <p:cNvSpPr>
              <a:spLocks noChangeShapeType="1"/>
            </p:cNvSpPr>
            <p:nvPr/>
          </p:nvSpPr>
          <p:spPr bwMode="auto">
            <a:xfrm>
              <a:off x="6792913" y="3519488"/>
              <a:ext cx="2589212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3492" name="Line 20"/>
            <p:cNvSpPr>
              <a:spLocks noChangeShapeType="1"/>
            </p:cNvSpPr>
            <p:nvPr/>
          </p:nvSpPr>
          <p:spPr bwMode="auto">
            <a:xfrm flipV="1">
              <a:off x="6610350" y="3392488"/>
              <a:ext cx="0" cy="32861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3493" name="Line 21"/>
            <p:cNvSpPr>
              <a:spLocks noChangeShapeType="1"/>
            </p:cNvSpPr>
            <p:nvPr/>
          </p:nvSpPr>
          <p:spPr bwMode="auto">
            <a:xfrm flipV="1">
              <a:off x="7097713" y="3392488"/>
              <a:ext cx="0" cy="32861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3494" name="Line 22"/>
            <p:cNvSpPr>
              <a:spLocks noChangeShapeType="1"/>
            </p:cNvSpPr>
            <p:nvPr/>
          </p:nvSpPr>
          <p:spPr bwMode="auto">
            <a:xfrm flipV="1">
              <a:off x="7581900" y="3392488"/>
              <a:ext cx="0" cy="32861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3495" name="Line 23"/>
            <p:cNvSpPr>
              <a:spLocks noChangeShapeType="1"/>
            </p:cNvSpPr>
            <p:nvPr/>
          </p:nvSpPr>
          <p:spPr bwMode="auto">
            <a:xfrm flipV="1">
              <a:off x="8069263" y="3392488"/>
              <a:ext cx="0" cy="32861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3496" name="Line 24"/>
            <p:cNvSpPr>
              <a:spLocks noChangeShapeType="1"/>
            </p:cNvSpPr>
            <p:nvPr/>
          </p:nvSpPr>
          <p:spPr bwMode="auto">
            <a:xfrm flipV="1">
              <a:off x="8556625" y="3392488"/>
              <a:ext cx="0" cy="32861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3497" name="Line 25"/>
            <p:cNvSpPr>
              <a:spLocks noChangeShapeType="1"/>
            </p:cNvSpPr>
            <p:nvPr/>
          </p:nvSpPr>
          <p:spPr bwMode="auto">
            <a:xfrm flipV="1">
              <a:off x="9040813" y="3392488"/>
              <a:ext cx="0" cy="32861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3498" name="Line 26"/>
            <p:cNvSpPr>
              <a:spLocks noChangeShapeType="1"/>
            </p:cNvSpPr>
            <p:nvPr/>
          </p:nvSpPr>
          <p:spPr bwMode="auto">
            <a:xfrm flipV="1">
              <a:off x="9528175" y="3392488"/>
              <a:ext cx="0" cy="32861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3499" name="Rectangle 27"/>
            <p:cNvSpPr>
              <a:spLocks noChangeArrowheads="1"/>
            </p:cNvSpPr>
            <p:nvPr/>
          </p:nvSpPr>
          <p:spPr bwMode="auto">
            <a:xfrm>
              <a:off x="6148388" y="3344864"/>
              <a:ext cx="352662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b="1"/>
                <a:t> 0</a:t>
              </a:r>
            </a:p>
          </p:txBody>
        </p:sp>
        <p:sp>
          <p:nvSpPr>
            <p:cNvPr id="233500" name="Rectangle 28"/>
            <p:cNvSpPr>
              <a:spLocks noChangeArrowheads="1"/>
            </p:cNvSpPr>
            <p:nvPr/>
          </p:nvSpPr>
          <p:spPr bwMode="auto">
            <a:xfrm>
              <a:off x="6148389" y="3043239"/>
              <a:ext cx="371475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b="1"/>
                <a:t>.2</a:t>
              </a:r>
            </a:p>
          </p:txBody>
        </p:sp>
        <p:sp>
          <p:nvSpPr>
            <p:cNvPr id="233501" name="Rectangle 29"/>
            <p:cNvSpPr>
              <a:spLocks noChangeArrowheads="1"/>
            </p:cNvSpPr>
            <p:nvPr/>
          </p:nvSpPr>
          <p:spPr bwMode="auto">
            <a:xfrm>
              <a:off x="6148389" y="2738439"/>
              <a:ext cx="371475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b="1"/>
                <a:t>.4</a:t>
              </a:r>
            </a:p>
          </p:txBody>
        </p:sp>
        <p:sp>
          <p:nvSpPr>
            <p:cNvPr id="233502" name="Rectangle 30"/>
            <p:cNvSpPr>
              <a:spLocks noChangeArrowheads="1"/>
            </p:cNvSpPr>
            <p:nvPr/>
          </p:nvSpPr>
          <p:spPr bwMode="auto">
            <a:xfrm>
              <a:off x="6148389" y="2436814"/>
              <a:ext cx="371475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b="1"/>
                <a:t>.6</a:t>
              </a:r>
            </a:p>
          </p:txBody>
        </p:sp>
        <p:sp>
          <p:nvSpPr>
            <p:cNvPr id="233503" name="Rectangle 31"/>
            <p:cNvSpPr>
              <a:spLocks noChangeArrowheads="1"/>
            </p:cNvSpPr>
            <p:nvPr/>
          </p:nvSpPr>
          <p:spPr bwMode="auto">
            <a:xfrm>
              <a:off x="6699251" y="3687764"/>
              <a:ext cx="307975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b="1"/>
                <a:t>0</a:t>
              </a:r>
            </a:p>
          </p:txBody>
        </p:sp>
        <p:sp>
          <p:nvSpPr>
            <p:cNvPr id="233504" name="Rectangle 32"/>
            <p:cNvSpPr>
              <a:spLocks noChangeArrowheads="1"/>
            </p:cNvSpPr>
            <p:nvPr/>
          </p:nvSpPr>
          <p:spPr bwMode="auto">
            <a:xfrm>
              <a:off x="7186614" y="3687764"/>
              <a:ext cx="307975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b="1"/>
                <a:t>1</a:t>
              </a:r>
            </a:p>
          </p:txBody>
        </p:sp>
        <p:sp>
          <p:nvSpPr>
            <p:cNvPr id="233505" name="Rectangle 33"/>
            <p:cNvSpPr>
              <a:spLocks noChangeArrowheads="1"/>
            </p:cNvSpPr>
            <p:nvPr/>
          </p:nvSpPr>
          <p:spPr bwMode="auto">
            <a:xfrm>
              <a:off x="7670801" y="3687764"/>
              <a:ext cx="307975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b="1"/>
                <a:t>2</a:t>
              </a:r>
            </a:p>
          </p:txBody>
        </p:sp>
        <p:sp>
          <p:nvSpPr>
            <p:cNvPr id="233506" name="Rectangle 34"/>
            <p:cNvSpPr>
              <a:spLocks noChangeArrowheads="1"/>
            </p:cNvSpPr>
            <p:nvPr/>
          </p:nvSpPr>
          <p:spPr bwMode="auto">
            <a:xfrm>
              <a:off x="8158164" y="3687764"/>
              <a:ext cx="307975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b="1"/>
                <a:t>3</a:t>
              </a:r>
            </a:p>
          </p:txBody>
        </p:sp>
        <p:sp>
          <p:nvSpPr>
            <p:cNvPr id="233507" name="Rectangle 35"/>
            <p:cNvSpPr>
              <a:spLocks noChangeArrowheads="1"/>
            </p:cNvSpPr>
            <p:nvPr/>
          </p:nvSpPr>
          <p:spPr bwMode="auto">
            <a:xfrm>
              <a:off x="8645526" y="3687764"/>
              <a:ext cx="307975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b="1"/>
                <a:t>4</a:t>
              </a:r>
            </a:p>
          </p:txBody>
        </p:sp>
        <p:sp>
          <p:nvSpPr>
            <p:cNvPr id="233508" name="Rectangle 36"/>
            <p:cNvSpPr>
              <a:spLocks noChangeArrowheads="1"/>
            </p:cNvSpPr>
            <p:nvPr/>
          </p:nvSpPr>
          <p:spPr bwMode="auto">
            <a:xfrm>
              <a:off x="9131301" y="3687764"/>
              <a:ext cx="307975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b="1"/>
                <a:t>5</a:t>
              </a:r>
            </a:p>
          </p:txBody>
        </p:sp>
        <p:sp>
          <p:nvSpPr>
            <p:cNvPr id="233509" name="Rectangle 37"/>
            <p:cNvSpPr>
              <a:spLocks noChangeArrowheads="1"/>
            </p:cNvSpPr>
            <p:nvPr/>
          </p:nvSpPr>
          <p:spPr bwMode="auto">
            <a:xfrm>
              <a:off x="9542464" y="3344864"/>
              <a:ext cx="309381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b="1"/>
                <a:t>X</a:t>
              </a:r>
            </a:p>
          </p:txBody>
        </p:sp>
        <p:sp>
          <p:nvSpPr>
            <p:cNvPr id="233510" name="Rectangle 38"/>
            <p:cNvSpPr>
              <a:spLocks noChangeArrowheads="1"/>
            </p:cNvSpPr>
            <p:nvPr/>
          </p:nvSpPr>
          <p:spPr bwMode="auto">
            <a:xfrm>
              <a:off x="6340475" y="2208214"/>
              <a:ext cx="577082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b="1"/>
                <a:t>P(X)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34100" y="4384675"/>
            <a:ext cx="3841750" cy="1981200"/>
            <a:chOff x="6134100" y="4384675"/>
            <a:chExt cx="3841750" cy="1981200"/>
          </a:xfrm>
        </p:grpSpPr>
        <p:sp>
          <p:nvSpPr>
            <p:cNvPr id="233474" name="Rectangle 2"/>
            <p:cNvSpPr>
              <a:spLocks noChangeArrowheads="1"/>
            </p:cNvSpPr>
            <p:nvPr/>
          </p:nvSpPr>
          <p:spPr bwMode="auto">
            <a:xfrm>
              <a:off x="6134100" y="4384675"/>
              <a:ext cx="3841750" cy="1981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33477" name="Rectangle 5"/>
            <p:cNvSpPr>
              <a:spLocks noChangeArrowheads="1"/>
            </p:cNvSpPr>
            <p:nvPr/>
          </p:nvSpPr>
          <p:spPr bwMode="auto">
            <a:xfrm>
              <a:off x="6935789" y="4421189"/>
              <a:ext cx="2663825" cy="515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/>
                <a:t>n = 5  p = 0.5</a:t>
              </a:r>
            </a:p>
          </p:txBody>
        </p:sp>
        <p:sp>
          <p:nvSpPr>
            <p:cNvPr id="233511" name="Line 39"/>
            <p:cNvSpPr>
              <a:spLocks noChangeShapeType="1"/>
            </p:cNvSpPr>
            <p:nvPr/>
          </p:nvSpPr>
          <p:spPr bwMode="auto">
            <a:xfrm>
              <a:off x="6791325" y="5505450"/>
              <a:ext cx="2592388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3512" name="Line 40"/>
            <p:cNvSpPr>
              <a:spLocks noChangeShapeType="1"/>
            </p:cNvSpPr>
            <p:nvPr/>
          </p:nvSpPr>
          <p:spPr bwMode="auto">
            <a:xfrm>
              <a:off x="6791325" y="5200650"/>
              <a:ext cx="2592388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3513" name="Line 41"/>
            <p:cNvSpPr>
              <a:spLocks noChangeShapeType="1"/>
            </p:cNvSpPr>
            <p:nvPr/>
          </p:nvSpPr>
          <p:spPr bwMode="auto">
            <a:xfrm>
              <a:off x="6791325" y="4897438"/>
              <a:ext cx="2592388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3514" name="Freeform 42"/>
            <p:cNvSpPr>
              <a:spLocks/>
            </p:cNvSpPr>
            <p:nvPr/>
          </p:nvSpPr>
          <p:spPr bwMode="auto">
            <a:xfrm>
              <a:off x="6608763" y="5761039"/>
              <a:ext cx="488950" cy="47625"/>
            </a:xfrm>
            <a:custGeom>
              <a:avLst/>
              <a:gdLst>
                <a:gd name="T0" fmla="*/ 0 w 308"/>
                <a:gd name="T1" fmla="*/ 0 h 30"/>
                <a:gd name="T2" fmla="*/ 307 w 308"/>
                <a:gd name="T3" fmla="*/ 0 h 30"/>
                <a:gd name="T4" fmla="*/ 307 w 308"/>
                <a:gd name="T5" fmla="*/ 29 h 30"/>
                <a:gd name="T6" fmla="*/ 0 w 308"/>
                <a:gd name="T7" fmla="*/ 29 h 30"/>
                <a:gd name="T8" fmla="*/ 0 w 308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30">
                  <a:moveTo>
                    <a:pt x="0" y="0"/>
                  </a:moveTo>
                  <a:lnTo>
                    <a:pt x="307" y="0"/>
                  </a:lnTo>
                  <a:lnTo>
                    <a:pt x="307" y="29"/>
                  </a:lnTo>
                  <a:lnTo>
                    <a:pt x="0" y="29"/>
                  </a:lnTo>
                  <a:lnTo>
                    <a:pt x="0" y="0"/>
                  </a:lnTo>
                </a:path>
              </a:pathLst>
            </a:custGeom>
            <a:solidFill>
              <a:srgbClr val="DC0081"/>
            </a:solidFill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3515" name="Freeform 43"/>
            <p:cNvSpPr>
              <a:spLocks/>
            </p:cNvSpPr>
            <p:nvPr/>
          </p:nvSpPr>
          <p:spPr bwMode="auto">
            <a:xfrm>
              <a:off x="7096126" y="5568951"/>
              <a:ext cx="487363" cy="239713"/>
            </a:xfrm>
            <a:custGeom>
              <a:avLst/>
              <a:gdLst>
                <a:gd name="T0" fmla="*/ 0 w 307"/>
                <a:gd name="T1" fmla="*/ 0 h 151"/>
                <a:gd name="T2" fmla="*/ 306 w 307"/>
                <a:gd name="T3" fmla="*/ 0 h 151"/>
                <a:gd name="T4" fmla="*/ 306 w 307"/>
                <a:gd name="T5" fmla="*/ 150 h 151"/>
                <a:gd name="T6" fmla="*/ 0 w 307"/>
                <a:gd name="T7" fmla="*/ 150 h 151"/>
                <a:gd name="T8" fmla="*/ 0 w 307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151">
                  <a:moveTo>
                    <a:pt x="0" y="0"/>
                  </a:moveTo>
                  <a:lnTo>
                    <a:pt x="306" y="0"/>
                  </a:lnTo>
                  <a:lnTo>
                    <a:pt x="306" y="150"/>
                  </a:lnTo>
                  <a:lnTo>
                    <a:pt x="0" y="150"/>
                  </a:lnTo>
                  <a:lnTo>
                    <a:pt x="0" y="0"/>
                  </a:lnTo>
                </a:path>
              </a:pathLst>
            </a:custGeom>
            <a:solidFill>
              <a:srgbClr val="DC0081"/>
            </a:solidFill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3516" name="Freeform 44"/>
            <p:cNvSpPr>
              <a:spLocks/>
            </p:cNvSpPr>
            <p:nvPr/>
          </p:nvSpPr>
          <p:spPr bwMode="auto">
            <a:xfrm>
              <a:off x="7581900" y="5334001"/>
              <a:ext cx="488950" cy="474663"/>
            </a:xfrm>
            <a:custGeom>
              <a:avLst/>
              <a:gdLst>
                <a:gd name="T0" fmla="*/ 0 w 308"/>
                <a:gd name="T1" fmla="*/ 0 h 299"/>
                <a:gd name="T2" fmla="*/ 307 w 308"/>
                <a:gd name="T3" fmla="*/ 0 h 299"/>
                <a:gd name="T4" fmla="*/ 307 w 308"/>
                <a:gd name="T5" fmla="*/ 298 h 299"/>
                <a:gd name="T6" fmla="*/ 0 w 308"/>
                <a:gd name="T7" fmla="*/ 298 h 299"/>
                <a:gd name="T8" fmla="*/ 0 w 30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99">
                  <a:moveTo>
                    <a:pt x="0" y="0"/>
                  </a:moveTo>
                  <a:lnTo>
                    <a:pt x="307" y="0"/>
                  </a:lnTo>
                  <a:lnTo>
                    <a:pt x="307" y="298"/>
                  </a:lnTo>
                  <a:lnTo>
                    <a:pt x="0" y="298"/>
                  </a:lnTo>
                  <a:lnTo>
                    <a:pt x="0" y="0"/>
                  </a:lnTo>
                </a:path>
              </a:pathLst>
            </a:custGeom>
            <a:solidFill>
              <a:srgbClr val="DC0081"/>
            </a:solidFill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3517" name="Freeform 45"/>
            <p:cNvSpPr>
              <a:spLocks/>
            </p:cNvSpPr>
            <p:nvPr/>
          </p:nvSpPr>
          <p:spPr bwMode="auto">
            <a:xfrm>
              <a:off x="8069264" y="5334001"/>
              <a:ext cx="490537" cy="474663"/>
            </a:xfrm>
            <a:custGeom>
              <a:avLst/>
              <a:gdLst>
                <a:gd name="T0" fmla="*/ 0 w 309"/>
                <a:gd name="T1" fmla="*/ 0 h 299"/>
                <a:gd name="T2" fmla="*/ 308 w 309"/>
                <a:gd name="T3" fmla="*/ 0 h 299"/>
                <a:gd name="T4" fmla="*/ 308 w 309"/>
                <a:gd name="T5" fmla="*/ 298 h 299"/>
                <a:gd name="T6" fmla="*/ 0 w 309"/>
                <a:gd name="T7" fmla="*/ 298 h 299"/>
                <a:gd name="T8" fmla="*/ 0 w 309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299">
                  <a:moveTo>
                    <a:pt x="0" y="0"/>
                  </a:moveTo>
                  <a:lnTo>
                    <a:pt x="308" y="0"/>
                  </a:lnTo>
                  <a:lnTo>
                    <a:pt x="308" y="298"/>
                  </a:lnTo>
                  <a:lnTo>
                    <a:pt x="0" y="298"/>
                  </a:lnTo>
                  <a:lnTo>
                    <a:pt x="0" y="0"/>
                  </a:lnTo>
                </a:path>
              </a:pathLst>
            </a:custGeom>
            <a:solidFill>
              <a:srgbClr val="DC0081"/>
            </a:solidFill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3518" name="Freeform 46"/>
            <p:cNvSpPr>
              <a:spLocks/>
            </p:cNvSpPr>
            <p:nvPr/>
          </p:nvSpPr>
          <p:spPr bwMode="auto">
            <a:xfrm>
              <a:off x="8558214" y="5568951"/>
              <a:ext cx="485775" cy="239713"/>
            </a:xfrm>
            <a:custGeom>
              <a:avLst/>
              <a:gdLst>
                <a:gd name="T0" fmla="*/ 0 w 306"/>
                <a:gd name="T1" fmla="*/ 0 h 151"/>
                <a:gd name="T2" fmla="*/ 305 w 306"/>
                <a:gd name="T3" fmla="*/ 0 h 151"/>
                <a:gd name="T4" fmla="*/ 305 w 306"/>
                <a:gd name="T5" fmla="*/ 150 h 151"/>
                <a:gd name="T6" fmla="*/ 0 w 306"/>
                <a:gd name="T7" fmla="*/ 150 h 151"/>
                <a:gd name="T8" fmla="*/ 0 w 306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151">
                  <a:moveTo>
                    <a:pt x="0" y="0"/>
                  </a:moveTo>
                  <a:lnTo>
                    <a:pt x="305" y="0"/>
                  </a:lnTo>
                  <a:lnTo>
                    <a:pt x="305" y="150"/>
                  </a:lnTo>
                  <a:lnTo>
                    <a:pt x="0" y="150"/>
                  </a:lnTo>
                  <a:lnTo>
                    <a:pt x="0" y="0"/>
                  </a:lnTo>
                </a:path>
              </a:pathLst>
            </a:custGeom>
            <a:solidFill>
              <a:srgbClr val="DC0081"/>
            </a:solidFill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3519" name="Freeform 47"/>
            <p:cNvSpPr>
              <a:spLocks/>
            </p:cNvSpPr>
            <p:nvPr/>
          </p:nvSpPr>
          <p:spPr bwMode="auto">
            <a:xfrm>
              <a:off x="9042400" y="5761039"/>
              <a:ext cx="488950" cy="47625"/>
            </a:xfrm>
            <a:custGeom>
              <a:avLst/>
              <a:gdLst>
                <a:gd name="T0" fmla="*/ 0 w 308"/>
                <a:gd name="T1" fmla="*/ 0 h 30"/>
                <a:gd name="T2" fmla="*/ 307 w 308"/>
                <a:gd name="T3" fmla="*/ 0 h 30"/>
                <a:gd name="T4" fmla="*/ 307 w 308"/>
                <a:gd name="T5" fmla="*/ 29 h 30"/>
                <a:gd name="T6" fmla="*/ 0 w 308"/>
                <a:gd name="T7" fmla="*/ 29 h 30"/>
                <a:gd name="T8" fmla="*/ 0 w 308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30">
                  <a:moveTo>
                    <a:pt x="0" y="0"/>
                  </a:moveTo>
                  <a:lnTo>
                    <a:pt x="307" y="0"/>
                  </a:lnTo>
                  <a:lnTo>
                    <a:pt x="307" y="29"/>
                  </a:lnTo>
                  <a:lnTo>
                    <a:pt x="0" y="29"/>
                  </a:lnTo>
                  <a:lnTo>
                    <a:pt x="0" y="0"/>
                  </a:lnTo>
                </a:path>
              </a:pathLst>
            </a:custGeom>
            <a:solidFill>
              <a:srgbClr val="DC0081"/>
            </a:solidFill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3520" name="Line 48"/>
            <p:cNvSpPr>
              <a:spLocks noChangeShapeType="1"/>
            </p:cNvSpPr>
            <p:nvPr/>
          </p:nvSpPr>
          <p:spPr bwMode="auto">
            <a:xfrm>
              <a:off x="6608763" y="5080001"/>
              <a:ext cx="0" cy="581025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3521" name="Line 49"/>
            <p:cNvSpPr>
              <a:spLocks noChangeShapeType="1"/>
            </p:cNvSpPr>
            <p:nvPr/>
          </p:nvSpPr>
          <p:spPr bwMode="auto">
            <a:xfrm>
              <a:off x="6575425" y="5807075"/>
              <a:ext cx="1588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3522" name="Line 50"/>
            <p:cNvSpPr>
              <a:spLocks noChangeShapeType="1"/>
            </p:cNvSpPr>
            <p:nvPr/>
          </p:nvSpPr>
          <p:spPr bwMode="auto">
            <a:xfrm>
              <a:off x="6575425" y="5505450"/>
              <a:ext cx="1588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3523" name="Line 51"/>
            <p:cNvSpPr>
              <a:spLocks noChangeShapeType="1"/>
            </p:cNvSpPr>
            <p:nvPr/>
          </p:nvSpPr>
          <p:spPr bwMode="auto">
            <a:xfrm>
              <a:off x="6575425" y="5200650"/>
              <a:ext cx="1588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3524" name="Line 52"/>
            <p:cNvSpPr>
              <a:spLocks noChangeShapeType="1"/>
            </p:cNvSpPr>
            <p:nvPr/>
          </p:nvSpPr>
          <p:spPr bwMode="auto">
            <a:xfrm>
              <a:off x="6575425" y="4897438"/>
              <a:ext cx="1588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3525" name="Line 53"/>
            <p:cNvSpPr>
              <a:spLocks noChangeShapeType="1"/>
            </p:cNvSpPr>
            <p:nvPr/>
          </p:nvSpPr>
          <p:spPr bwMode="auto">
            <a:xfrm>
              <a:off x="6791325" y="5807075"/>
              <a:ext cx="2592388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3526" name="Line 54"/>
            <p:cNvSpPr>
              <a:spLocks noChangeShapeType="1"/>
            </p:cNvSpPr>
            <p:nvPr/>
          </p:nvSpPr>
          <p:spPr bwMode="auto">
            <a:xfrm flipV="1">
              <a:off x="6608763" y="5680076"/>
              <a:ext cx="0" cy="328613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3527" name="Line 55"/>
            <p:cNvSpPr>
              <a:spLocks noChangeShapeType="1"/>
            </p:cNvSpPr>
            <p:nvPr/>
          </p:nvSpPr>
          <p:spPr bwMode="auto">
            <a:xfrm flipV="1">
              <a:off x="7096125" y="5680076"/>
              <a:ext cx="0" cy="328613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3528" name="Line 56"/>
            <p:cNvSpPr>
              <a:spLocks noChangeShapeType="1"/>
            </p:cNvSpPr>
            <p:nvPr/>
          </p:nvSpPr>
          <p:spPr bwMode="auto">
            <a:xfrm flipV="1">
              <a:off x="7581900" y="5680076"/>
              <a:ext cx="0" cy="328613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3529" name="Line 57"/>
            <p:cNvSpPr>
              <a:spLocks noChangeShapeType="1"/>
            </p:cNvSpPr>
            <p:nvPr/>
          </p:nvSpPr>
          <p:spPr bwMode="auto">
            <a:xfrm flipV="1">
              <a:off x="8069263" y="5680076"/>
              <a:ext cx="0" cy="328613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3530" name="Line 58"/>
            <p:cNvSpPr>
              <a:spLocks noChangeShapeType="1"/>
            </p:cNvSpPr>
            <p:nvPr/>
          </p:nvSpPr>
          <p:spPr bwMode="auto">
            <a:xfrm flipV="1">
              <a:off x="8558213" y="5680076"/>
              <a:ext cx="0" cy="328613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3531" name="Line 59"/>
            <p:cNvSpPr>
              <a:spLocks noChangeShapeType="1"/>
            </p:cNvSpPr>
            <p:nvPr/>
          </p:nvSpPr>
          <p:spPr bwMode="auto">
            <a:xfrm flipV="1">
              <a:off x="9042400" y="5680076"/>
              <a:ext cx="0" cy="328613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3532" name="Line 60"/>
            <p:cNvSpPr>
              <a:spLocks noChangeShapeType="1"/>
            </p:cNvSpPr>
            <p:nvPr/>
          </p:nvSpPr>
          <p:spPr bwMode="auto">
            <a:xfrm flipV="1">
              <a:off x="9529763" y="5680076"/>
              <a:ext cx="0" cy="328613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3533" name="Rectangle 61"/>
            <p:cNvSpPr>
              <a:spLocks noChangeArrowheads="1"/>
            </p:cNvSpPr>
            <p:nvPr/>
          </p:nvSpPr>
          <p:spPr bwMode="auto">
            <a:xfrm>
              <a:off x="6146801" y="5329239"/>
              <a:ext cx="371475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b="1"/>
                <a:t>.2</a:t>
              </a:r>
            </a:p>
          </p:txBody>
        </p:sp>
        <p:sp>
          <p:nvSpPr>
            <p:cNvPr id="233534" name="Rectangle 62"/>
            <p:cNvSpPr>
              <a:spLocks noChangeArrowheads="1"/>
            </p:cNvSpPr>
            <p:nvPr/>
          </p:nvSpPr>
          <p:spPr bwMode="auto">
            <a:xfrm>
              <a:off x="6146801" y="5024439"/>
              <a:ext cx="371475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b="1"/>
                <a:t>.4</a:t>
              </a:r>
            </a:p>
          </p:txBody>
        </p:sp>
        <p:sp>
          <p:nvSpPr>
            <p:cNvPr id="233535" name="Rectangle 63"/>
            <p:cNvSpPr>
              <a:spLocks noChangeArrowheads="1"/>
            </p:cNvSpPr>
            <p:nvPr/>
          </p:nvSpPr>
          <p:spPr bwMode="auto">
            <a:xfrm>
              <a:off x="6146801" y="4722814"/>
              <a:ext cx="371475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b="1"/>
                <a:t>.6</a:t>
              </a:r>
            </a:p>
          </p:txBody>
        </p:sp>
        <p:sp>
          <p:nvSpPr>
            <p:cNvPr id="233536" name="Rectangle 64"/>
            <p:cNvSpPr>
              <a:spLocks noChangeArrowheads="1"/>
            </p:cNvSpPr>
            <p:nvPr/>
          </p:nvSpPr>
          <p:spPr bwMode="auto">
            <a:xfrm>
              <a:off x="6697664" y="5975350"/>
              <a:ext cx="307975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b="1"/>
                <a:t>0</a:t>
              </a:r>
            </a:p>
          </p:txBody>
        </p:sp>
        <p:sp>
          <p:nvSpPr>
            <p:cNvPr id="233537" name="Rectangle 65"/>
            <p:cNvSpPr>
              <a:spLocks noChangeArrowheads="1"/>
            </p:cNvSpPr>
            <p:nvPr/>
          </p:nvSpPr>
          <p:spPr bwMode="auto">
            <a:xfrm>
              <a:off x="7186614" y="5975350"/>
              <a:ext cx="307975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b="1"/>
                <a:t>1</a:t>
              </a:r>
            </a:p>
          </p:txBody>
        </p:sp>
        <p:sp>
          <p:nvSpPr>
            <p:cNvPr id="233538" name="Rectangle 66"/>
            <p:cNvSpPr>
              <a:spLocks noChangeArrowheads="1"/>
            </p:cNvSpPr>
            <p:nvPr/>
          </p:nvSpPr>
          <p:spPr bwMode="auto">
            <a:xfrm>
              <a:off x="7670801" y="5975350"/>
              <a:ext cx="307975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b="1"/>
                <a:t>2</a:t>
              </a:r>
            </a:p>
          </p:txBody>
        </p:sp>
        <p:sp>
          <p:nvSpPr>
            <p:cNvPr id="233539" name="Rectangle 67"/>
            <p:cNvSpPr>
              <a:spLocks noChangeArrowheads="1"/>
            </p:cNvSpPr>
            <p:nvPr/>
          </p:nvSpPr>
          <p:spPr bwMode="auto">
            <a:xfrm>
              <a:off x="8159751" y="5975350"/>
              <a:ext cx="307975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b="1"/>
                <a:t>3</a:t>
              </a:r>
            </a:p>
          </p:txBody>
        </p:sp>
        <p:sp>
          <p:nvSpPr>
            <p:cNvPr id="233540" name="Rectangle 68"/>
            <p:cNvSpPr>
              <a:spLocks noChangeArrowheads="1"/>
            </p:cNvSpPr>
            <p:nvPr/>
          </p:nvSpPr>
          <p:spPr bwMode="auto">
            <a:xfrm>
              <a:off x="8647114" y="5975350"/>
              <a:ext cx="307975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b="1"/>
                <a:t>4</a:t>
              </a:r>
            </a:p>
          </p:txBody>
        </p:sp>
        <p:sp>
          <p:nvSpPr>
            <p:cNvPr id="233541" name="Rectangle 69"/>
            <p:cNvSpPr>
              <a:spLocks noChangeArrowheads="1"/>
            </p:cNvSpPr>
            <p:nvPr/>
          </p:nvSpPr>
          <p:spPr bwMode="auto">
            <a:xfrm>
              <a:off x="9131301" y="5975350"/>
              <a:ext cx="307975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b="1"/>
                <a:t>5</a:t>
              </a:r>
            </a:p>
          </p:txBody>
        </p:sp>
        <p:sp>
          <p:nvSpPr>
            <p:cNvPr id="233542" name="Rectangle 70"/>
            <p:cNvSpPr>
              <a:spLocks noChangeArrowheads="1"/>
            </p:cNvSpPr>
            <p:nvPr/>
          </p:nvSpPr>
          <p:spPr bwMode="auto">
            <a:xfrm>
              <a:off x="9544051" y="5630864"/>
              <a:ext cx="309381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b="1"/>
                <a:t>X</a:t>
              </a:r>
            </a:p>
          </p:txBody>
        </p:sp>
        <p:sp>
          <p:nvSpPr>
            <p:cNvPr id="233543" name="Rectangle 71"/>
            <p:cNvSpPr>
              <a:spLocks noChangeArrowheads="1"/>
            </p:cNvSpPr>
            <p:nvPr/>
          </p:nvSpPr>
          <p:spPr bwMode="auto">
            <a:xfrm>
              <a:off x="6353175" y="4494214"/>
              <a:ext cx="577082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b="1"/>
                <a:t>P(X)</a:t>
              </a:r>
            </a:p>
          </p:txBody>
        </p:sp>
        <p:sp>
          <p:nvSpPr>
            <p:cNvPr id="233544" name="Rectangle 72"/>
            <p:cNvSpPr>
              <a:spLocks noChangeArrowheads="1"/>
            </p:cNvSpPr>
            <p:nvPr/>
          </p:nvSpPr>
          <p:spPr bwMode="auto">
            <a:xfrm>
              <a:off x="6200776" y="5648325"/>
              <a:ext cx="307975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b="1"/>
                <a:t>0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09800" y="2133600"/>
            <a:ext cx="3619501" cy="1703388"/>
            <a:chOff x="2209800" y="2133600"/>
            <a:chExt cx="3619501" cy="1703388"/>
          </a:xfrm>
        </p:grpSpPr>
        <p:sp>
          <p:nvSpPr>
            <p:cNvPr id="233478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1650" cy="515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800" b="1">
                  <a:solidFill>
                    <a:schemeClr val="bg1"/>
                  </a:solidFill>
                </a:rPr>
                <a:t>Mean</a:t>
              </a:r>
            </a:p>
          </p:txBody>
        </p:sp>
        <p:graphicFrame>
          <p:nvGraphicFramePr>
            <p:cNvPr id="233550" name="Object 78"/>
            <p:cNvGraphicFramePr>
              <a:graphicFrameLocks noChangeAspect="1"/>
            </p:cNvGraphicFramePr>
            <p:nvPr>
              <p:extLst/>
            </p:nvPr>
          </p:nvGraphicFramePr>
          <p:xfrm>
            <a:off x="2473326" y="2133600"/>
            <a:ext cx="3084513" cy="45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2" name="Equation" r:id="rId4" imgW="1384200" imgH="203040" progId="Equation.3">
                    <p:embed/>
                  </p:oleObj>
                </mc:Choice>
                <mc:Fallback>
                  <p:oleObj name="Equation" r:id="rId4" imgW="13842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3326" y="2133600"/>
                          <a:ext cx="3084513" cy="450850"/>
                        </a:xfrm>
                        <a:prstGeom prst="rect">
                          <a:avLst/>
                        </a:prstGeom>
                        <a:solidFill>
                          <a:srgbClr val="FFFFCD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3553" name="Object 81"/>
            <p:cNvGraphicFramePr>
              <a:graphicFrameLocks noChangeAspect="1"/>
            </p:cNvGraphicFramePr>
            <p:nvPr>
              <p:extLst/>
            </p:nvPr>
          </p:nvGraphicFramePr>
          <p:xfrm>
            <a:off x="2430464" y="2871788"/>
            <a:ext cx="3398837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3" name="Equation" r:id="rId6" imgW="1777680" imgH="507960" progId="Equation.3">
                    <p:embed/>
                  </p:oleObj>
                </mc:Choice>
                <mc:Fallback>
                  <p:oleObj name="Equation" r:id="rId6" imgW="1777680" imgH="507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0464" y="2871788"/>
                          <a:ext cx="3398837" cy="965200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"/>
          <p:cNvGrpSpPr/>
          <p:nvPr/>
        </p:nvGrpSpPr>
        <p:grpSpPr>
          <a:xfrm>
            <a:off x="2430464" y="4419600"/>
            <a:ext cx="3398837" cy="1703388"/>
            <a:chOff x="2430464" y="4419600"/>
            <a:chExt cx="3398837" cy="1703388"/>
          </a:xfrm>
        </p:grpSpPr>
        <p:graphicFrame>
          <p:nvGraphicFramePr>
            <p:cNvPr id="233555" name="Object 83"/>
            <p:cNvGraphicFramePr>
              <a:graphicFrameLocks noChangeAspect="1"/>
            </p:cNvGraphicFramePr>
            <p:nvPr>
              <p:extLst/>
            </p:nvPr>
          </p:nvGraphicFramePr>
          <p:xfrm>
            <a:off x="2473326" y="4419600"/>
            <a:ext cx="3084513" cy="45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4" name="Equation" r:id="rId8" imgW="1384200" imgH="203040" progId="Equation.3">
                    <p:embed/>
                  </p:oleObj>
                </mc:Choice>
                <mc:Fallback>
                  <p:oleObj name="Equation" r:id="rId8" imgW="13842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3326" y="4419600"/>
                          <a:ext cx="3084513" cy="450850"/>
                        </a:xfrm>
                        <a:prstGeom prst="rect">
                          <a:avLst/>
                        </a:prstGeom>
                        <a:solidFill>
                          <a:srgbClr val="FFFFCD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3556" name="Object 84"/>
            <p:cNvGraphicFramePr>
              <a:graphicFrameLocks noChangeAspect="1"/>
            </p:cNvGraphicFramePr>
            <p:nvPr>
              <p:extLst/>
            </p:nvPr>
          </p:nvGraphicFramePr>
          <p:xfrm>
            <a:off x="2430464" y="5157788"/>
            <a:ext cx="3398837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5" name="Equation" r:id="rId10" imgW="1777680" imgH="507960" progId="Equation.3">
                    <p:embed/>
                  </p:oleObj>
                </mc:Choice>
                <mc:Fallback>
                  <p:oleObj name="Equation" r:id="rId10" imgW="1777680" imgH="507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0464" y="5157788"/>
                          <a:ext cx="3398837" cy="965200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3557" name="Line 85"/>
          <p:cNvSpPr>
            <a:spLocks noChangeShapeType="1"/>
          </p:cNvSpPr>
          <p:nvPr/>
        </p:nvSpPr>
        <p:spPr bwMode="auto">
          <a:xfrm>
            <a:off x="2209800" y="4191000"/>
            <a:ext cx="78486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33559" name="Rectangle 87"/>
          <p:cNvSpPr>
            <a:spLocks noGrp="1" noChangeArrowheads="1"/>
          </p:cNvSpPr>
          <p:nvPr>
            <p:ph type="title"/>
          </p:nvPr>
        </p:nvSpPr>
        <p:spPr>
          <a:xfrm>
            <a:off x="2638858" y="450852"/>
            <a:ext cx="7315200" cy="762000"/>
          </a:xfrm>
          <a:noFill/>
          <a:ln/>
        </p:spPr>
        <p:txBody>
          <a:bodyPr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Binomial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Distribution Characteristics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2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57" name="Rectangle 157"/>
          <p:cNvSpPr>
            <a:spLocks noChangeArrowheads="1"/>
          </p:cNvSpPr>
          <p:nvPr/>
        </p:nvSpPr>
        <p:spPr bwMode="auto">
          <a:xfrm>
            <a:off x="2971800" y="2819400"/>
            <a:ext cx="4114800" cy="228600"/>
          </a:xfrm>
          <a:prstGeom prst="rect">
            <a:avLst/>
          </a:prstGeom>
          <a:solidFill>
            <a:srgbClr val="FFFF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30558" name="Rectangle 158"/>
          <p:cNvSpPr>
            <a:spLocks noChangeArrowheads="1"/>
          </p:cNvSpPr>
          <p:nvPr/>
        </p:nvSpPr>
        <p:spPr bwMode="auto">
          <a:xfrm>
            <a:off x="6477000" y="1905000"/>
            <a:ext cx="609600" cy="1143000"/>
          </a:xfrm>
          <a:prstGeom prst="rect">
            <a:avLst/>
          </a:prstGeom>
          <a:solidFill>
            <a:srgbClr val="FFFF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30559" name="Rectangle 159"/>
          <p:cNvSpPr>
            <a:spLocks noChangeArrowheads="1"/>
          </p:cNvSpPr>
          <p:nvPr/>
        </p:nvSpPr>
        <p:spPr bwMode="auto">
          <a:xfrm>
            <a:off x="6477000" y="2819400"/>
            <a:ext cx="609600" cy="228600"/>
          </a:xfrm>
          <a:prstGeom prst="rect">
            <a:avLst/>
          </a:prstGeom>
          <a:solidFill>
            <a:srgbClr val="FFFFCD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30560" name="Rectangle 160"/>
          <p:cNvSpPr>
            <a:spLocks noChangeArrowheads="1"/>
          </p:cNvSpPr>
          <p:nvPr/>
        </p:nvSpPr>
        <p:spPr bwMode="auto">
          <a:xfrm>
            <a:off x="5029200" y="3886200"/>
            <a:ext cx="4800600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30561" name="Rectangle 161"/>
          <p:cNvSpPr>
            <a:spLocks noChangeArrowheads="1"/>
          </p:cNvSpPr>
          <p:nvPr/>
        </p:nvSpPr>
        <p:spPr bwMode="auto">
          <a:xfrm flipV="1">
            <a:off x="5029200" y="3962400"/>
            <a:ext cx="609600" cy="9144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30562" name="Rectangle 162"/>
          <p:cNvSpPr>
            <a:spLocks noChangeArrowheads="1"/>
          </p:cNvSpPr>
          <p:nvPr/>
        </p:nvSpPr>
        <p:spPr bwMode="auto">
          <a:xfrm flipV="1">
            <a:off x="5029200" y="3886201"/>
            <a:ext cx="609600" cy="258763"/>
          </a:xfrm>
          <a:prstGeom prst="rect">
            <a:avLst/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30566" name="Rectangle 166"/>
          <p:cNvSpPr>
            <a:spLocks noChangeArrowheads="1"/>
          </p:cNvSpPr>
          <p:nvPr/>
        </p:nvSpPr>
        <p:spPr bwMode="auto">
          <a:xfrm>
            <a:off x="2819400" y="5943600"/>
            <a:ext cx="6553200" cy="3810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30565" name="Rectangle 165"/>
          <p:cNvSpPr>
            <a:spLocks noChangeArrowheads="1"/>
          </p:cNvSpPr>
          <p:nvPr/>
        </p:nvSpPr>
        <p:spPr bwMode="auto">
          <a:xfrm>
            <a:off x="2819400" y="5486400"/>
            <a:ext cx="6553200" cy="381000"/>
          </a:xfrm>
          <a:prstGeom prst="rect">
            <a:avLst/>
          </a:prstGeom>
          <a:solidFill>
            <a:srgbClr val="FFFFC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Examples – Using Binomial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</a:p>
        </p:txBody>
      </p:sp>
      <p:graphicFrame>
        <p:nvGraphicFramePr>
          <p:cNvPr id="230569" name="Group 169"/>
          <p:cNvGraphicFramePr>
            <a:graphicFrameLocks noGrp="1"/>
          </p:cNvGraphicFramePr>
          <p:nvPr>
            <p:extLst/>
          </p:nvPr>
        </p:nvGraphicFramePr>
        <p:xfrm>
          <a:off x="2819400" y="1600201"/>
          <a:ext cx="7162800" cy="3377883"/>
        </p:xfrm>
        <a:graphic>
          <a:graphicData uri="http://schemas.openxmlformats.org/drawingml/2006/table">
            <a:tbl>
              <a:tblPr/>
              <a:tblGrid>
                <a:gridCol w="715963"/>
                <a:gridCol w="715962"/>
                <a:gridCol w="717550"/>
                <a:gridCol w="715963"/>
                <a:gridCol w="715962"/>
                <a:gridCol w="715963"/>
                <a:gridCol w="715962"/>
                <a:gridCol w="717550"/>
                <a:gridCol w="669925"/>
                <a:gridCol w="762000"/>
              </a:tblGrid>
              <a:tr h="127000">
                <a:tc gridSpan="10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 = 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906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0.1969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0.3474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0.2759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0.1298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0.0401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0.0085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0.0012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0.1074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0.2684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0.3020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0.2013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0.0881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0.0264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0.0055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0.0563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0.1877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0.2816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0.2503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0.1460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0.0584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0.0162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0.0031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0.0282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0.1211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0.2335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0.2668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0.2001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0.1029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0.0368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0.0090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0.0014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0.0135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0.0725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0.1757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0.2522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0.2377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0.1536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0.0689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0.0212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0.0043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0.0060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0.0403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0.1209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0.2150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0.2508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0.2007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0.1115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0.0425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0.0106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0.0016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0.0025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0.0207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0.0763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0.1665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0.2384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0.2340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0.1596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0.0746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0.0229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0.0042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0.0010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0.0098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0.0439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0.1172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0.2051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0.2461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0.2051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0.1172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0.0439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0.0098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0564" name="Text Box 164"/>
          <p:cNvSpPr txBox="1">
            <a:spLocks noChangeArrowheads="1"/>
          </p:cNvSpPr>
          <p:nvPr/>
        </p:nvSpPr>
        <p:spPr bwMode="auto">
          <a:xfrm>
            <a:off x="2819400" y="5029200"/>
            <a:ext cx="708660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Examples: 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000" dirty="0"/>
              <a:t>n = 10, p = .35, x = 3:       P(x = 3|n =10, p = .35) = ?</a:t>
            </a:r>
          </a:p>
          <a:p>
            <a:pPr algn="l">
              <a:spcBef>
                <a:spcPct val="50000"/>
              </a:spcBef>
            </a:pPr>
            <a:r>
              <a:rPr lang="en-US" sz="2000" dirty="0"/>
              <a:t>n = 10, p = .75, x = 2:       P(x = 2|n =10, p = .75) = ?</a:t>
            </a:r>
          </a:p>
        </p:txBody>
      </p:sp>
    </p:spTree>
    <p:extLst>
      <p:ext uri="{BB962C8B-B14F-4D97-AF65-F5344CB8AC3E}">
        <p14:creationId xmlns:p14="http://schemas.microsoft.com/office/powerpoint/2010/main" val="9313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57" name="Rectangle 157"/>
          <p:cNvSpPr>
            <a:spLocks noChangeArrowheads="1"/>
          </p:cNvSpPr>
          <p:nvPr/>
        </p:nvSpPr>
        <p:spPr bwMode="auto">
          <a:xfrm>
            <a:off x="2971800" y="2819400"/>
            <a:ext cx="4114800" cy="228600"/>
          </a:xfrm>
          <a:prstGeom prst="rect">
            <a:avLst/>
          </a:prstGeom>
          <a:solidFill>
            <a:srgbClr val="FFFF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30558" name="Rectangle 158"/>
          <p:cNvSpPr>
            <a:spLocks noChangeArrowheads="1"/>
          </p:cNvSpPr>
          <p:nvPr/>
        </p:nvSpPr>
        <p:spPr bwMode="auto">
          <a:xfrm>
            <a:off x="6477000" y="1905000"/>
            <a:ext cx="609600" cy="1143000"/>
          </a:xfrm>
          <a:prstGeom prst="rect">
            <a:avLst/>
          </a:prstGeom>
          <a:solidFill>
            <a:srgbClr val="FFFF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30559" name="Rectangle 159"/>
          <p:cNvSpPr>
            <a:spLocks noChangeArrowheads="1"/>
          </p:cNvSpPr>
          <p:nvPr/>
        </p:nvSpPr>
        <p:spPr bwMode="auto">
          <a:xfrm>
            <a:off x="6477000" y="2819400"/>
            <a:ext cx="609600" cy="228600"/>
          </a:xfrm>
          <a:prstGeom prst="rect">
            <a:avLst/>
          </a:prstGeom>
          <a:solidFill>
            <a:srgbClr val="FFFFCD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30560" name="Rectangle 160"/>
          <p:cNvSpPr>
            <a:spLocks noChangeArrowheads="1"/>
          </p:cNvSpPr>
          <p:nvPr/>
        </p:nvSpPr>
        <p:spPr bwMode="auto">
          <a:xfrm>
            <a:off x="5029200" y="3886200"/>
            <a:ext cx="4800600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30561" name="Rectangle 161"/>
          <p:cNvSpPr>
            <a:spLocks noChangeArrowheads="1"/>
          </p:cNvSpPr>
          <p:nvPr/>
        </p:nvSpPr>
        <p:spPr bwMode="auto">
          <a:xfrm flipV="1">
            <a:off x="5029200" y="3962400"/>
            <a:ext cx="609600" cy="9144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30562" name="Rectangle 162"/>
          <p:cNvSpPr>
            <a:spLocks noChangeArrowheads="1"/>
          </p:cNvSpPr>
          <p:nvPr/>
        </p:nvSpPr>
        <p:spPr bwMode="auto">
          <a:xfrm flipV="1">
            <a:off x="5029200" y="3886201"/>
            <a:ext cx="609600" cy="258763"/>
          </a:xfrm>
          <a:prstGeom prst="rect">
            <a:avLst/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graphicFrame>
        <p:nvGraphicFramePr>
          <p:cNvPr id="230569" name="Group 169"/>
          <p:cNvGraphicFramePr>
            <a:graphicFrameLocks noGrp="1"/>
          </p:cNvGraphicFramePr>
          <p:nvPr/>
        </p:nvGraphicFramePr>
        <p:xfrm>
          <a:off x="2819400" y="1600201"/>
          <a:ext cx="7162800" cy="3377883"/>
        </p:xfrm>
        <a:graphic>
          <a:graphicData uri="http://schemas.openxmlformats.org/drawingml/2006/table">
            <a:tbl>
              <a:tblPr/>
              <a:tblGrid>
                <a:gridCol w="715963"/>
                <a:gridCol w="715962"/>
                <a:gridCol w="717550"/>
                <a:gridCol w="715963"/>
                <a:gridCol w="715962"/>
                <a:gridCol w="715963"/>
                <a:gridCol w="715962"/>
                <a:gridCol w="717550"/>
                <a:gridCol w="669925"/>
                <a:gridCol w="762000"/>
              </a:tblGrid>
              <a:tr h="127000">
                <a:tc gridSpan="10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 = 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06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0.1969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0.3474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0.2759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0.1298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0.0401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0.0085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0.0012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0.1074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0.2684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0.3020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0.2013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0.0881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0.0264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0.0055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0.0563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0.1877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0.2816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0.2503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0.1460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0.0584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0.0162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0.0031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0.0282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0.1211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0.2335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0.2668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0.2001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0.1029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0.0368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0.0090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0.0014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0.0135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0.0725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0.1757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0.2522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0.2377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0.1536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0.0689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0.0212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0.0043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0.0060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0.0403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0.1209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0.2150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0.2508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0.2007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0.1115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0.0425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0.0106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0.0016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0.0025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0.0207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0.0763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0.1665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0.2384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0.2340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0.1596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0.0746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0.0229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0.0042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0.0010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0.0098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0.0439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0.1172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0.2051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0.2461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0.2051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0.1172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0.0439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0.0098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Using Binomial Tables</a:t>
            </a:r>
          </a:p>
        </p:txBody>
      </p:sp>
      <p:sp>
        <p:nvSpPr>
          <p:cNvPr id="15" name="Rectangle 166"/>
          <p:cNvSpPr>
            <a:spLocks noChangeArrowheads="1"/>
          </p:cNvSpPr>
          <p:nvPr/>
        </p:nvSpPr>
        <p:spPr bwMode="auto">
          <a:xfrm>
            <a:off x="2819400" y="5943600"/>
            <a:ext cx="6553200" cy="3810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6" name="Rectangle 165"/>
          <p:cNvSpPr>
            <a:spLocks noChangeArrowheads="1"/>
          </p:cNvSpPr>
          <p:nvPr/>
        </p:nvSpPr>
        <p:spPr bwMode="auto">
          <a:xfrm>
            <a:off x="2819400" y="5486400"/>
            <a:ext cx="6553200" cy="381000"/>
          </a:xfrm>
          <a:prstGeom prst="rect">
            <a:avLst/>
          </a:prstGeom>
          <a:solidFill>
            <a:srgbClr val="FFFFC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7" name="Text Box 164"/>
          <p:cNvSpPr txBox="1">
            <a:spLocks noChangeArrowheads="1"/>
          </p:cNvSpPr>
          <p:nvPr/>
        </p:nvSpPr>
        <p:spPr bwMode="auto">
          <a:xfrm>
            <a:off x="2819400" y="5029200"/>
            <a:ext cx="708660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Examples: 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000" dirty="0"/>
              <a:t>n = 10, p = .35, x = 3:       P(x = 3|n =10, p = .35) = ?</a:t>
            </a:r>
          </a:p>
          <a:p>
            <a:pPr algn="l">
              <a:spcBef>
                <a:spcPct val="50000"/>
              </a:spcBef>
            </a:pPr>
            <a:r>
              <a:rPr lang="en-US" sz="2000" dirty="0"/>
              <a:t>n = 10, p = .75, x = 2:       P(x = 2|n =10, p = .75) = ?</a:t>
            </a:r>
          </a:p>
        </p:txBody>
      </p:sp>
    </p:spTree>
    <p:extLst>
      <p:ext uri="{BB962C8B-B14F-4D97-AF65-F5344CB8AC3E}">
        <p14:creationId xmlns:p14="http://schemas.microsoft.com/office/powerpoint/2010/main" val="19087568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7772400" cy="1143000"/>
          </a:xfrm>
        </p:spPr>
        <p:txBody>
          <a:bodyPr/>
          <a:lstStyle/>
          <a:p>
            <a:pPr algn="ctr"/>
            <a:r>
              <a:rPr lang="en-US" sz="3200" dirty="0">
                <a:latin typeface="Arial" pitchFamily="34" charset="0"/>
              </a:rPr>
              <a:t>Risk</a:t>
            </a:r>
          </a:p>
        </p:txBody>
      </p:sp>
      <p:sp>
        <p:nvSpPr>
          <p:cNvPr id="110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8200" y="1371600"/>
            <a:ext cx="5791200" cy="3733800"/>
          </a:xfrm>
        </p:spPr>
        <p:txBody>
          <a:bodyPr/>
          <a:lstStyle/>
          <a:p>
            <a:pPr lvl="1">
              <a:lnSpc>
                <a:spcPct val="105000"/>
              </a:lnSpc>
              <a:buFont typeface="Wingdings" pitchFamily="2" charset="2"/>
              <a:buChar char="§"/>
            </a:pPr>
            <a:r>
              <a:rPr lang="en-US" dirty="0"/>
              <a:t>Possibility of loss or injury, peril, a dangerous of factor</a:t>
            </a:r>
          </a:p>
          <a:p>
            <a:pPr lvl="1">
              <a:lnSpc>
                <a:spcPct val="105000"/>
              </a:lnSpc>
              <a:buFont typeface="Wingdings" pitchFamily="2" charset="2"/>
              <a:buChar char="§"/>
            </a:pPr>
            <a:r>
              <a:rPr lang="en-US" dirty="0"/>
              <a:t>Exposure to possible economic loss or gain arising from involvement in construction process</a:t>
            </a:r>
          </a:p>
          <a:p>
            <a:pPr lvl="1">
              <a:lnSpc>
                <a:spcPct val="105000"/>
              </a:lnSpc>
              <a:buFont typeface="Wingdings" pitchFamily="2" charset="2"/>
              <a:buChar char="§"/>
            </a:pPr>
            <a:r>
              <a:rPr lang="en-US" dirty="0"/>
              <a:t>A variable in the process of constructing a project whose results in uncertainty in the final cost to the owner</a:t>
            </a:r>
          </a:p>
          <a:p>
            <a:pPr lvl="1">
              <a:lnSpc>
                <a:spcPct val="105000"/>
              </a:lnSpc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106955" name="Rectangle 11"/>
          <p:cNvSpPr>
            <a:spLocks noChangeArrowheads="1"/>
          </p:cNvSpPr>
          <p:nvPr/>
        </p:nvSpPr>
        <p:spPr bwMode="auto">
          <a:xfrm>
            <a:off x="1904999" y="5105401"/>
            <a:ext cx="92352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algn="l">
              <a:spcBef>
                <a:spcPct val="20000"/>
              </a:spcBef>
              <a:buFont typeface="Wingdings" pitchFamily="2" charset="2"/>
              <a:buNone/>
            </a:pPr>
            <a:r>
              <a:rPr lang="en-US" sz="2400" dirty="0"/>
              <a:t>Put simply, </a:t>
            </a:r>
            <a:r>
              <a:rPr lang="en-US" sz="2400" u="sng" dirty="0"/>
              <a:t>risk</a:t>
            </a:r>
            <a:r>
              <a:rPr lang="en-US" sz="2400" dirty="0"/>
              <a:t> is a state of uncertainty where some of the possibilities involve a loss, catastrophe, or other undesirable outcome</a:t>
            </a:r>
          </a:p>
        </p:txBody>
      </p:sp>
      <p:pic>
        <p:nvPicPr>
          <p:cNvPr id="1106956" name="Picture 12" descr="MPj0401007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47800"/>
            <a:ext cx="23876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302265"/>
      </p:ext>
    </p:extLst>
  </p:cSld>
  <p:clrMapOvr>
    <a:masterClrMapping/>
  </p:clrMapOvr>
  <p:transition>
    <p:blinds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110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110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069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06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06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95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5334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rial" pitchFamily="34" charset="0"/>
                <a:cs typeface="Arial" pitchFamily="34" charset="0"/>
              </a:rPr>
              <a:t>Normal Probability Distribution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447800"/>
            <a:ext cx="7772400" cy="4319588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400" dirty="0"/>
              <a:t>The </a:t>
            </a:r>
            <a:r>
              <a:rPr lang="en-US" sz="2400" u="sng" dirty="0"/>
              <a:t>normal probability distribution</a:t>
            </a:r>
            <a:r>
              <a:rPr lang="en-US" sz="2400" dirty="0"/>
              <a:t> is the most important distribution for describing a continuous random variable.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400" dirty="0"/>
              <a:t>It is widely used in statistical inference.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People’ s height, weight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Scientific measurement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Test scores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Amount of rainfall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5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7058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Normal Distribution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5960" y="1508761"/>
            <a:ext cx="8421688" cy="4227513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Familiar bell-shaped curve.</a:t>
            </a:r>
          </a:p>
          <a:p>
            <a:r>
              <a:rPr lang="en-US" dirty="0">
                <a:cs typeface="Times New Roman" panose="02020603050405020304" pitchFamily="18" charset="0"/>
              </a:rPr>
              <a:t>Symmetric, median = mean = mode; </a:t>
            </a:r>
            <a:r>
              <a:rPr lang="en-US" dirty="0">
                <a:cs typeface="Times New Roman" panose="02020603050405020304" pitchFamily="18" charset="0"/>
                <a:sym typeface="Symbol" pitchFamily="18" charset="2"/>
              </a:rPr>
              <a:t>half the area is on either side of the mean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Range is unbounded: </a:t>
            </a:r>
            <a:r>
              <a:rPr lang="en-US" dirty="0">
                <a:cs typeface="Times New Roman" panose="02020603050405020304" pitchFamily="18" charset="0"/>
                <a:sym typeface="Symbol" pitchFamily="18" charset="2"/>
              </a:rPr>
              <a:t>the curve never touches the x-axis </a:t>
            </a:r>
            <a:r>
              <a:rPr lang="en-US" dirty="0">
                <a:cs typeface="Times New Roman" panose="02020603050405020304" pitchFamily="18" charset="0"/>
              </a:rPr>
              <a:t>Parameters</a:t>
            </a:r>
          </a:p>
          <a:p>
            <a:pPr lvl="1"/>
            <a:r>
              <a:rPr lang="en-US" sz="2000" dirty="0">
                <a:cs typeface="Times New Roman" panose="02020603050405020304" pitchFamily="18" charset="0"/>
              </a:rPr>
              <a:t>Mean, m (location)</a:t>
            </a:r>
          </a:p>
          <a:p>
            <a:pPr lvl="1"/>
            <a:r>
              <a:rPr lang="en-US" sz="2000" dirty="0">
                <a:cs typeface="Times New Roman" panose="02020603050405020304" pitchFamily="18" charset="0"/>
              </a:rPr>
              <a:t>Variance s</a:t>
            </a:r>
            <a:r>
              <a:rPr lang="en-US" sz="2000" baseline="30000" dirty="0">
                <a:cs typeface="Times New Roman" panose="02020603050405020304" pitchFamily="18" charset="0"/>
              </a:rPr>
              <a:t>2 </a:t>
            </a:r>
            <a:r>
              <a:rPr lang="en-US" sz="2000" dirty="0">
                <a:cs typeface="Times New Roman" panose="02020603050405020304" pitchFamily="18" charset="0"/>
              </a:rPr>
              <a:t>&gt; 0 (scale)</a:t>
            </a:r>
          </a:p>
          <a:p>
            <a:r>
              <a:rPr lang="en-US" dirty="0">
                <a:cs typeface="Times New Roman" panose="02020603050405020304" pitchFamily="18" charset="0"/>
              </a:rPr>
              <a:t>Density </a:t>
            </a:r>
            <a:r>
              <a:rPr lang="en-US" dirty="0" smtClean="0">
                <a:cs typeface="Times New Roman" panose="02020603050405020304" pitchFamily="18" charset="0"/>
              </a:rPr>
              <a:t>function (PDF):</a:t>
            </a:r>
            <a:endParaRPr 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181253" name="Object 5"/>
          <p:cNvGraphicFramePr>
            <a:graphicFrameLocks noChangeAspect="1"/>
          </p:cNvGraphicFramePr>
          <p:nvPr>
            <p:extLst/>
          </p:nvPr>
        </p:nvGraphicFramePr>
        <p:xfrm>
          <a:off x="4588510" y="4844098"/>
          <a:ext cx="23304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3" imgW="977760" imgH="583920" progId="Equation.3">
                  <p:embed/>
                </p:oleObj>
              </mc:Choice>
              <mc:Fallback>
                <p:oleObj name="Equation" r:id="rId3" imgW="97776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8510" y="4844098"/>
                        <a:ext cx="2330450" cy="116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200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2628900" y="1587500"/>
            <a:ext cx="7188200" cy="47053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63" name="Rectangle 11"/>
          <p:cNvSpPr>
            <a:spLocks noChangeArrowheads="1"/>
          </p:cNvSpPr>
          <p:nvPr/>
        </p:nvSpPr>
        <p:spPr bwMode="auto">
          <a:xfrm>
            <a:off x="2211388" y="1117600"/>
            <a:ext cx="7772400" cy="464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latin typeface="+mj-lt"/>
              </a:rPr>
              <a:t>Characteristics</a:t>
            </a:r>
          </a:p>
        </p:txBody>
      </p:sp>
      <p:sp>
        <p:nvSpPr>
          <p:cNvPr id="151565" name="Line 13"/>
          <p:cNvSpPr>
            <a:spLocks noChangeShapeType="1"/>
          </p:cNvSpPr>
          <p:nvPr/>
        </p:nvSpPr>
        <p:spPr bwMode="auto">
          <a:xfrm>
            <a:off x="6242050" y="5224463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69" name="Freeform 17"/>
          <p:cNvSpPr>
            <a:spLocks/>
          </p:cNvSpPr>
          <p:nvPr/>
        </p:nvSpPr>
        <p:spPr bwMode="auto">
          <a:xfrm>
            <a:off x="3862389" y="2986088"/>
            <a:ext cx="4732337" cy="2374900"/>
          </a:xfrm>
          <a:custGeom>
            <a:avLst/>
            <a:gdLst>
              <a:gd name="T0" fmla="*/ 1441 w 2981"/>
              <a:gd name="T1" fmla="*/ 15 h 1496"/>
              <a:gd name="T2" fmla="*/ 1351 w 2981"/>
              <a:gd name="T3" fmla="*/ 84 h 1496"/>
              <a:gd name="T4" fmla="*/ 1290 w 2981"/>
              <a:gd name="T5" fmla="*/ 168 h 1496"/>
              <a:gd name="T6" fmla="*/ 1241 w 2981"/>
              <a:gd name="T7" fmla="*/ 252 h 1496"/>
              <a:gd name="T8" fmla="*/ 1197 w 2981"/>
              <a:gd name="T9" fmla="*/ 334 h 1496"/>
              <a:gd name="T10" fmla="*/ 1163 w 2981"/>
              <a:gd name="T11" fmla="*/ 408 h 1496"/>
              <a:gd name="T12" fmla="*/ 1123 w 2981"/>
              <a:gd name="T13" fmla="*/ 505 h 1496"/>
              <a:gd name="T14" fmla="*/ 1087 w 2981"/>
              <a:gd name="T15" fmla="*/ 590 h 1496"/>
              <a:gd name="T16" fmla="*/ 1053 w 2981"/>
              <a:gd name="T17" fmla="*/ 674 h 1496"/>
              <a:gd name="T18" fmla="*/ 1023 w 2981"/>
              <a:gd name="T19" fmla="*/ 755 h 1496"/>
              <a:gd name="T20" fmla="*/ 987 w 2981"/>
              <a:gd name="T21" fmla="*/ 846 h 1496"/>
              <a:gd name="T22" fmla="*/ 951 w 2981"/>
              <a:gd name="T23" fmla="*/ 928 h 1496"/>
              <a:gd name="T24" fmla="*/ 914 w 2981"/>
              <a:gd name="T25" fmla="*/ 1008 h 1496"/>
              <a:gd name="T26" fmla="*/ 858 w 2981"/>
              <a:gd name="T27" fmla="*/ 1100 h 1496"/>
              <a:gd name="T28" fmla="*/ 781 w 2981"/>
              <a:gd name="T29" fmla="*/ 1190 h 1496"/>
              <a:gd name="T30" fmla="*/ 709 w 2981"/>
              <a:gd name="T31" fmla="*/ 1253 h 1496"/>
              <a:gd name="T32" fmla="*/ 606 w 2981"/>
              <a:gd name="T33" fmla="*/ 1316 h 1496"/>
              <a:gd name="T34" fmla="*/ 508 w 2981"/>
              <a:gd name="T35" fmla="*/ 1357 h 1496"/>
              <a:gd name="T36" fmla="*/ 401 w 2981"/>
              <a:gd name="T37" fmla="*/ 1390 h 1496"/>
              <a:gd name="T38" fmla="*/ 312 w 2981"/>
              <a:gd name="T39" fmla="*/ 1415 h 1496"/>
              <a:gd name="T40" fmla="*/ 190 w 2981"/>
              <a:gd name="T41" fmla="*/ 1441 h 1496"/>
              <a:gd name="T42" fmla="*/ 94 w 2981"/>
              <a:gd name="T43" fmla="*/ 1461 h 1496"/>
              <a:gd name="T44" fmla="*/ 2981 w 2981"/>
              <a:gd name="T45" fmla="*/ 1496 h 1496"/>
              <a:gd name="T46" fmla="*/ 2849 w 2981"/>
              <a:gd name="T47" fmla="*/ 1461 h 1496"/>
              <a:gd name="T48" fmla="*/ 2786 w 2981"/>
              <a:gd name="T49" fmla="*/ 1448 h 1496"/>
              <a:gd name="T50" fmla="*/ 2647 w 2981"/>
              <a:gd name="T51" fmla="*/ 1410 h 1496"/>
              <a:gd name="T52" fmla="*/ 2521 w 2981"/>
              <a:gd name="T53" fmla="*/ 1367 h 1496"/>
              <a:gd name="T54" fmla="*/ 2394 w 2981"/>
              <a:gd name="T55" fmla="*/ 1314 h 1496"/>
              <a:gd name="T56" fmla="*/ 2358 w 2981"/>
              <a:gd name="T57" fmla="*/ 1293 h 1496"/>
              <a:gd name="T58" fmla="*/ 2279 w 2981"/>
              <a:gd name="T59" fmla="*/ 1237 h 1496"/>
              <a:gd name="T60" fmla="*/ 2213 w 2981"/>
              <a:gd name="T61" fmla="*/ 1168 h 1496"/>
              <a:gd name="T62" fmla="*/ 2144 w 2981"/>
              <a:gd name="T63" fmla="*/ 1078 h 1496"/>
              <a:gd name="T64" fmla="*/ 2102 w 2981"/>
              <a:gd name="T65" fmla="*/ 1011 h 1496"/>
              <a:gd name="T66" fmla="*/ 2066 w 2981"/>
              <a:gd name="T67" fmla="*/ 931 h 1496"/>
              <a:gd name="T68" fmla="*/ 2037 w 2981"/>
              <a:gd name="T69" fmla="*/ 861 h 1496"/>
              <a:gd name="T70" fmla="*/ 2008 w 2981"/>
              <a:gd name="T71" fmla="*/ 791 h 1496"/>
              <a:gd name="T72" fmla="*/ 1967 w 2981"/>
              <a:gd name="T73" fmla="*/ 697 h 1496"/>
              <a:gd name="T74" fmla="*/ 1928 w 2981"/>
              <a:gd name="T75" fmla="*/ 608 h 1496"/>
              <a:gd name="T76" fmla="*/ 1882 w 2981"/>
              <a:gd name="T77" fmla="*/ 507 h 1496"/>
              <a:gd name="T78" fmla="*/ 1838 w 2981"/>
              <a:gd name="T79" fmla="*/ 411 h 1496"/>
              <a:gd name="T80" fmla="*/ 1794 w 2981"/>
              <a:gd name="T81" fmla="*/ 320 h 1496"/>
              <a:gd name="T82" fmla="*/ 1762 w 2981"/>
              <a:gd name="T83" fmla="*/ 259 h 1496"/>
              <a:gd name="T84" fmla="*/ 1727 w 2981"/>
              <a:gd name="T85" fmla="*/ 191 h 1496"/>
              <a:gd name="T86" fmla="*/ 1696 w 2981"/>
              <a:gd name="T87" fmla="*/ 146 h 1496"/>
              <a:gd name="T88" fmla="*/ 1676 w 2981"/>
              <a:gd name="T89" fmla="*/ 121 h 1496"/>
              <a:gd name="T90" fmla="*/ 1642 w 2981"/>
              <a:gd name="T91" fmla="*/ 80 h 1496"/>
              <a:gd name="T92" fmla="*/ 1598 w 2981"/>
              <a:gd name="T93" fmla="*/ 38 h 1496"/>
              <a:gd name="T94" fmla="*/ 1533 w 2981"/>
              <a:gd name="T95" fmla="*/ 5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981" h="1496">
                <a:moveTo>
                  <a:pt x="1503" y="0"/>
                </a:moveTo>
                <a:lnTo>
                  <a:pt x="1474" y="7"/>
                </a:lnTo>
                <a:lnTo>
                  <a:pt x="1441" y="15"/>
                </a:lnTo>
                <a:lnTo>
                  <a:pt x="1406" y="34"/>
                </a:lnTo>
                <a:lnTo>
                  <a:pt x="1377" y="58"/>
                </a:lnTo>
                <a:lnTo>
                  <a:pt x="1351" y="84"/>
                </a:lnTo>
                <a:lnTo>
                  <a:pt x="1329" y="109"/>
                </a:lnTo>
                <a:lnTo>
                  <a:pt x="1311" y="135"/>
                </a:lnTo>
                <a:lnTo>
                  <a:pt x="1290" y="168"/>
                </a:lnTo>
                <a:lnTo>
                  <a:pt x="1276" y="190"/>
                </a:lnTo>
                <a:lnTo>
                  <a:pt x="1258" y="223"/>
                </a:lnTo>
                <a:lnTo>
                  <a:pt x="1241" y="252"/>
                </a:lnTo>
                <a:lnTo>
                  <a:pt x="1222" y="285"/>
                </a:lnTo>
                <a:lnTo>
                  <a:pt x="1211" y="307"/>
                </a:lnTo>
                <a:lnTo>
                  <a:pt x="1197" y="334"/>
                </a:lnTo>
                <a:lnTo>
                  <a:pt x="1186" y="360"/>
                </a:lnTo>
                <a:lnTo>
                  <a:pt x="1175" y="383"/>
                </a:lnTo>
                <a:lnTo>
                  <a:pt x="1163" y="408"/>
                </a:lnTo>
                <a:lnTo>
                  <a:pt x="1151" y="439"/>
                </a:lnTo>
                <a:lnTo>
                  <a:pt x="1136" y="476"/>
                </a:lnTo>
                <a:lnTo>
                  <a:pt x="1123" y="505"/>
                </a:lnTo>
                <a:lnTo>
                  <a:pt x="1114" y="526"/>
                </a:lnTo>
                <a:lnTo>
                  <a:pt x="1099" y="558"/>
                </a:lnTo>
                <a:lnTo>
                  <a:pt x="1087" y="590"/>
                </a:lnTo>
                <a:lnTo>
                  <a:pt x="1077" y="612"/>
                </a:lnTo>
                <a:lnTo>
                  <a:pt x="1063" y="646"/>
                </a:lnTo>
                <a:lnTo>
                  <a:pt x="1053" y="674"/>
                </a:lnTo>
                <a:lnTo>
                  <a:pt x="1043" y="701"/>
                </a:lnTo>
                <a:lnTo>
                  <a:pt x="1033" y="728"/>
                </a:lnTo>
                <a:lnTo>
                  <a:pt x="1023" y="755"/>
                </a:lnTo>
                <a:lnTo>
                  <a:pt x="1013" y="781"/>
                </a:lnTo>
                <a:lnTo>
                  <a:pt x="1002" y="809"/>
                </a:lnTo>
                <a:lnTo>
                  <a:pt x="987" y="846"/>
                </a:lnTo>
                <a:lnTo>
                  <a:pt x="972" y="881"/>
                </a:lnTo>
                <a:lnTo>
                  <a:pt x="962" y="904"/>
                </a:lnTo>
                <a:lnTo>
                  <a:pt x="951" y="928"/>
                </a:lnTo>
                <a:lnTo>
                  <a:pt x="941" y="953"/>
                </a:lnTo>
                <a:lnTo>
                  <a:pt x="930" y="977"/>
                </a:lnTo>
                <a:lnTo>
                  <a:pt x="914" y="1008"/>
                </a:lnTo>
                <a:lnTo>
                  <a:pt x="898" y="1040"/>
                </a:lnTo>
                <a:lnTo>
                  <a:pt x="879" y="1070"/>
                </a:lnTo>
                <a:lnTo>
                  <a:pt x="858" y="1100"/>
                </a:lnTo>
                <a:lnTo>
                  <a:pt x="836" y="1130"/>
                </a:lnTo>
                <a:lnTo>
                  <a:pt x="810" y="1158"/>
                </a:lnTo>
                <a:lnTo>
                  <a:pt x="781" y="1190"/>
                </a:lnTo>
                <a:lnTo>
                  <a:pt x="761" y="1209"/>
                </a:lnTo>
                <a:lnTo>
                  <a:pt x="737" y="1230"/>
                </a:lnTo>
                <a:lnTo>
                  <a:pt x="709" y="1253"/>
                </a:lnTo>
                <a:lnTo>
                  <a:pt x="686" y="1269"/>
                </a:lnTo>
                <a:lnTo>
                  <a:pt x="654" y="1289"/>
                </a:lnTo>
                <a:lnTo>
                  <a:pt x="606" y="1316"/>
                </a:lnTo>
                <a:lnTo>
                  <a:pt x="566" y="1334"/>
                </a:lnTo>
                <a:lnTo>
                  <a:pt x="536" y="1345"/>
                </a:lnTo>
                <a:lnTo>
                  <a:pt x="508" y="1357"/>
                </a:lnTo>
                <a:lnTo>
                  <a:pt x="473" y="1370"/>
                </a:lnTo>
                <a:lnTo>
                  <a:pt x="437" y="1381"/>
                </a:lnTo>
                <a:lnTo>
                  <a:pt x="401" y="1390"/>
                </a:lnTo>
                <a:lnTo>
                  <a:pt x="374" y="1398"/>
                </a:lnTo>
                <a:lnTo>
                  <a:pt x="341" y="1407"/>
                </a:lnTo>
                <a:lnTo>
                  <a:pt x="312" y="1415"/>
                </a:lnTo>
                <a:lnTo>
                  <a:pt x="274" y="1423"/>
                </a:lnTo>
                <a:lnTo>
                  <a:pt x="230" y="1433"/>
                </a:lnTo>
                <a:lnTo>
                  <a:pt x="190" y="1441"/>
                </a:lnTo>
                <a:lnTo>
                  <a:pt x="160" y="1448"/>
                </a:lnTo>
                <a:lnTo>
                  <a:pt x="131" y="1454"/>
                </a:lnTo>
                <a:lnTo>
                  <a:pt x="94" y="1461"/>
                </a:lnTo>
                <a:lnTo>
                  <a:pt x="51" y="1473"/>
                </a:lnTo>
                <a:lnTo>
                  <a:pt x="0" y="1494"/>
                </a:lnTo>
                <a:lnTo>
                  <a:pt x="2981" y="1496"/>
                </a:lnTo>
                <a:lnTo>
                  <a:pt x="2933" y="1478"/>
                </a:lnTo>
                <a:lnTo>
                  <a:pt x="2883" y="1467"/>
                </a:lnTo>
                <a:lnTo>
                  <a:pt x="2849" y="1461"/>
                </a:lnTo>
                <a:lnTo>
                  <a:pt x="2809" y="1453"/>
                </a:lnTo>
                <a:lnTo>
                  <a:pt x="2761" y="1441"/>
                </a:lnTo>
                <a:lnTo>
                  <a:pt x="2786" y="1448"/>
                </a:lnTo>
                <a:lnTo>
                  <a:pt x="2731" y="1433"/>
                </a:lnTo>
                <a:lnTo>
                  <a:pt x="2700" y="1425"/>
                </a:lnTo>
                <a:lnTo>
                  <a:pt x="2647" y="1410"/>
                </a:lnTo>
                <a:lnTo>
                  <a:pt x="2599" y="1394"/>
                </a:lnTo>
                <a:lnTo>
                  <a:pt x="2559" y="1380"/>
                </a:lnTo>
                <a:lnTo>
                  <a:pt x="2521" y="1367"/>
                </a:lnTo>
                <a:lnTo>
                  <a:pt x="2478" y="1352"/>
                </a:lnTo>
                <a:lnTo>
                  <a:pt x="2442" y="1337"/>
                </a:lnTo>
                <a:lnTo>
                  <a:pt x="2394" y="1314"/>
                </a:lnTo>
                <a:lnTo>
                  <a:pt x="2374" y="1302"/>
                </a:lnTo>
                <a:lnTo>
                  <a:pt x="2373" y="1302"/>
                </a:lnTo>
                <a:lnTo>
                  <a:pt x="2358" y="1293"/>
                </a:lnTo>
                <a:lnTo>
                  <a:pt x="2331" y="1278"/>
                </a:lnTo>
                <a:lnTo>
                  <a:pt x="2305" y="1259"/>
                </a:lnTo>
                <a:lnTo>
                  <a:pt x="2279" y="1237"/>
                </a:lnTo>
                <a:lnTo>
                  <a:pt x="2260" y="1219"/>
                </a:lnTo>
                <a:lnTo>
                  <a:pt x="2238" y="1198"/>
                </a:lnTo>
                <a:lnTo>
                  <a:pt x="2213" y="1168"/>
                </a:lnTo>
                <a:lnTo>
                  <a:pt x="2188" y="1137"/>
                </a:lnTo>
                <a:lnTo>
                  <a:pt x="2167" y="1108"/>
                </a:lnTo>
                <a:lnTo>
                  <a:pt x="2144" y="1078"/>
                </a:lnTo>
                <a:lnTo>
                  <a:pt x="2129" y="1053"/>
                </a:lnTo>
                <a:lnTo>
                  <a:pt x="2115" y="1033"/>
                </a:lnTo>
                <a:lnTo>
                  <a:pt x="2102" y="1011"/>
                </a:lnTo>
                <a:lnTo>
                  <a:pt x="2089" y="986"/>
                </a:lnTo>
                <a:lnTo>
                  <a:pt x="2077" y="959"/>
                </a:lnTo>
                <a:lnTo>
                  <a:pt x="2066" y="931"/>
                </a:lnTo>
                <a:lnTo>
                  <a:pt x="2055" y="902"/>
                </a:lnTo>
                <a:lnTo>
                  <a:pt x="2046" y="883"/>
                </a:lnTo>
                <a:lnTo>
                  <a:pt x="2037" y="861"/>
                </a:lnTo>
                <a:lnTo>
                  <a:pt x="2028" y="839"/>
                </a:lnTo>
                <a:lnTo>
                  <a:pt x="2018" y="818"/>
                </a:lnTo>
                <a:lnTo>
                  <a:pt x="2008" y="791"/>
                </a:lnTo>
                <a:lnTo>
                  <a:pt x="1996" y="763"/>
                </a:lnTo>
                <a:lnTo>
                  <a:pt x="1981" y="725"/>
                </a:lnTo>
                <a:lnTo>
                  <a:pt x="1967" y="697"/>
                </a:lnTo>
                <a:lnTo>
                  <a:pt x="1952" y="667"/>
                </a:lnTo>
                <a:lnTo>
                  <a:pt x="1938" y="634"/>
                </a:lnTo>
                <a:lnTo>
                  <a:pt x="1928" y="608"/>
                </a:lnTo>
                <a:lnTo>
                  <a:pt x="1914" y="577"/>
                </a:lnTo>
                <a:lnTo>
                  <a:pt x="1903" y="549"/>
                </a:lnTo>
                <a:lnTo>
                  <a:pt x="1882" y="507"/>
                </a:lnTo>
                <a:lnTo>
                  <a:pt x="1866" y="468"/>
                </a:lnTo>
                <a:lnTo>
                  <a:pt x="1850" y="434"/>
                </a:lnTo>
                <a:lnTo>
                  <a:pt x="1838" y="411"/>
                </a:lnTo>
                <a:lnTo>
                  <a:pt x="1824" y="381"/>
                </a:lnTo>
                <a:lnTo>
                  <a:pt x="1807" y="346"/>
                </a:lnTo>
                <a:lnTo>
                  <a:pt x="1794" y="320"/>
                </a:lnTo>
                <a:lnTo>
                  <a:pt x="1783" y="301"/>
                </a:lnTo>
                <a:lnTo>
                  <a:pt x="1776" y="285"/>
                </a:lnTo>
                <a:lnTo>
                  <a:pt x="1762" y="259"/>
                </a:lnTo>
                <a:lnTo>
                  <a:pt x="1749" y="234"/>
                </a:lnTo>
                <a:lnTo>
                  <a:pt x="1738" y="213"/>
                </a:lnTo>
                <a:lnTo>
                  <a:pt x="1727" y="191"/>
                </a:lnTo>
                <a:lnTo>
                  <a:pt x="1714" y="172"/>
                </a:lnTo>
                <a:lnTo>
                  <a:pt x="1703" y="160"/>
                </a:lnTo>
                <a:lnTo>
                  <a:pt x="1696" y="146"/>
                </a:lnTo>
                <a:lnTo>
                  <a:pt x="1689" y="136"/>
                </a:lnTo>
                <a:lnTo>
                  <a:pt x="1681" y="126"/>
                </a:lnTo>
                <a:lnTo>
                  <a:pt x="1676" y="121"/>
                </a:lnTo>
                <a:lnTo>
                  <a:pt x="1667" y="110"/>
                </a:lnTo>
                <a:lnTo>
                  <a:pt x="1655" y="95"/>
                </a:lnTo>
                <a:lnTo>
                  <a:pt x="1642" y="80"/>
                </a:lnTo>
                <a:lnTo>
                  <a:pt x="1628" y="63"/>
                </a:lnTo>
                <a:lnTo>
                  <a:pt x="1613" y="50"/>
                </a:lnTo>
                <a:lnTo>
                  <a:pt x="1598" y="38"/>
                </a:lnTo>
                <a:lnTo>
                  <a:pt x="1582" y="25"/>
                </a:lnTo>
                <a:lnTo>
                  <a:pt x="1557" y="14"/>
                </a:lnTo>
                <a:lnTo>
                  <a:pt x="1533" y="5"/>
                </a:lnTo>
                <a:lnTo>
                  <a:pt x="1503" y="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1570" name="Line 18"/>
          <p:cNvSpPr>
            <a:spLocks noChangeShapeType="1"/>
          </p:cNvSpPr>
          <p:nvPr/>
        </p:nvSpPr>
        <p:spPr bwMode="auto">
          <a:xfrm>
            <a:off x="3459164" y="5359400"/>
            <a:ext cx="55340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71" name="Text Box 19"/>
          <p:cNvSpPr txBox="1">
            <a:spLocks noChangeArrowheads="1"/>
          </p:cNvSpPr>
          <p:nvPr/>
        </p:nvSpPr>
        <p:spPr bwMode="auto">
          <a:xfrm>
            <a:off x="8994775" y="51228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>
                <a:latin typeface="Book Antiqua" pitchFamily="18" charset="0"/>
              </a:rPr>
              <a:t>x</a:t>
            </a:r>
          </a:p>
        </p:txBody>
      </p:sp>
      <p:sp>
        <p:nvSpPr>
          <p:cNvPr id="151577" name="Line 25"/>
          <p:cNvSpPr>
            <a:spLocks noChangeShapeType="1"/>
          </p:cNvSpPr>
          <p:nvPr/>
        </p:nvSpPr>
        <p:spPr bwMode="auto">
          <a:xfrm>
            <a:off x="5518151" y="2633663"/>
            <a:ext cx="3175" cy="284956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79" name="Line 27"/>
          <p:cNvSpPr>
            <a:spLocks noChangeShapeType="1"/>
          </p:cNvSpPr>
          <p:nvPr/>
        </p:nvSpPr>
        <p:spPr bwMode="auto">
          <a:xfrm flipH="1">
            <a:off x="6965950" y="2633663"/>
            <a:ext cx="0" cy="283051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84" name="Line 32"/>
          <p:cNvSpPr>
            <a:spLocks noChangeShapeType="1"/>
          </p:cNvSpPr>
          <p:nvPr/>
        </p:nvSpPr>
        <p:spPr bwMode="auto">
          <a:xfrm flipH="1">
            <a:off x="7693025" y="2233613"/>
            <a:ext cx="6350" cy="352901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85" name="Line 33"/>
          <p:cNvSpPr>
            <a:spLocks noChangeShapeType="1"/>
          </p:cNvSpPr>
          <p:nvPr/>
        </p:nvSpPr>
        <p:spPr bwMode="auto">
          <a:xfrm flipH="1">
            <a:off x="8451850" y="1824038"/>
            <a:ext cx="0" cy="368776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86" name="Text Box 34"/>
          <p:cNvSpPr txBox="1">
            <a:spLocks noChangeArrowheads="1"/>
          </p:cNvSpPr>
          <p:nvPr/>
        </p:nvSpPr>
        <p:spPr bwMode="auto">
          <a:xfrm>
            <a:off x="3480314" y="5464175"/>
            <a:ext cx="803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Symbol" pitchFamily="18" charset="2"/>
              </a:rPr>
              <a:t>m</a:t>
            </a:r>
            <a:r>
              <a:rPr lang="en-US">
                <a:latin typeface="Book Antiqua" pitchFamily="18" charset="0"/>
              </a:rPr>
              <a:t> – 3</a:t>
            </a:r>
            <a:r>
              <a:rPr lang="en-US" i="1">
                <a:latin typeface="Symbol" pitchFamily="18" charset="2"/>
              </a:rPr>
              <a:t>s</a:t>
            </a:r>
          </a:p>
        </p:txBody>
      </p:sp>
      <p:sp>
        <p:nvSpPr>
          <p:cNvPr id="151587" name="Text Box 35"/>
          <p:cNvSpPr txBox="1">
            <a:spLocks noChangeArrowheads="1"/>
          </p:cNvSpPr>
          <p:nvPr/>
        </p:nvSpPr>
        <p:spPr bwMode="auto">
          <a:xfrm>
            <a:off x="4985264" y="5464175"/>
            <a:ext cx="803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Symbol" pitchFamily="18" charset="2"/>
              </a:rPr>
              <a:t>m</a:t>
            </a:r>
            <a:r>
              <a:rPr lang="en-US">
                <a:latin typeface="Book Antiqua" pitchFamily="18" charset="0"/>
              </a:rPr>
              <a:t> – 1</a:t>
            </a:r>
            <a:r>
              <a:rPr lang="en-US" i="1">
                <a:latin typeface="Symbol" pitchFamily="18" charset="2"/>
              </a:rPr>
              <a:t>s</a:t>
            </a:r>
          </a:p>
        </p:txBody>
      </p:sp>
      <p:sp>
        <p:nvSpPr>
          <p:cNvPr id="151588" name="Text Box 36"/>
          <p:cNvSpPr txBox="1">
            <a:spLocks noChangeArrowheads="1"/>
          </p:cNvSpPr>
          <p:nvPr/>
        </p:nvSpPr>
        <p:spPr bwMode="auto">
          <a:xfrm>
            <a:off x="4204214" y="5768975"/>
            <a:ext cx="803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Symbol" pitchFamily="18" charset="2"/>
              </a:rPr>
              <a:t>m</a:t>
            </a:r>
            <a:r>
              <a:rPr lang="en-US">
                <a:latin typeface="Book Antiqua" pitchFamily="18" charset="0"/>
              </a:rPr>
              <a:t> – 2</a:t>
            </a:r>
            <a:r>
              <a:rPr lang="en-US" i="1">
                <a:latin typeface="Symbol" pitchFamily="18" charset="2"/>
              </a:rPr>
              <a:t>s</a:t>
            </a:r>
          </a:p>
        </p:txBody>
      </p:sp>
      <p:sp>
        <p:nvSpPr>
          <p:cNvPr id="151590" name="Text Box 38"/>
          <p:cNvSpPr txBox="1">
            <a:spLocks noChangeArrowheads="1"/>
          </p:cNvSpPr>
          <p:nvPr/>
        </p:nvSpPr>
        <p:spPr bwMode="auto">
          <a:xfrm>
            <a:off x="6398777" y="5464175"/>
            <a:ext cx="8274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Symbol" pitchFamily="18" charset="2"/>
              </a:rPr>
              <a:t>m</a:t>
            </a:r>
            <a:r>
              <a:rPr lang="en-US">
                <a:latin typeface="Book Antiqua" pitchFamily="18" charset="0"/>
              </a:rPr>
              <a:t> + 1</a:t>
            </a:r>
            <a:r>
              <a:rPr lang="en-US" i="1">
                <a:latin typeface="Symbol" pitchFamily="18" charset="2"/>
              </a:rPr>
              <a:t>s</a:t>
            </a:r>
          </a:p>
        </p:txBody>
      </p:sp>
      <p:sp>
        <p:nvSpPr>
          <p:cNvPr id="151591" name="Text Box 39"/>
          <p:cNvSpPr txBox="1">
            <a:spLocks noChangeArrowheads="1"/>
          </p:cNvSpPr>
          <p:nvPr/>
        </p:nvSpPr>
        <p:spPr bwMode="auto">
          <a:xfrm>
            <a:off x="7122677" y="5768975"/>
            <a:ext cx="8274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Symbol" pitchFamily="18" charset="2"/>
              </a:rPr>
              <a:t>m</a:t>
            </a:r>
            <a:r>
              <a:rPr lang="en-US">
                <a:latin typeface="Book Antiqua" pitchFamily="18" charset="0"/>
              </a:rPr>
              <a:t> + 2</a:t>
            </a:r>
            <a:r>
              <a:rPr lang="en-US" i="1">
                <a:latin typeface="Symbol" pitchFamily="18" charset="2"/>
              </a:rPr>
              <a:t>s</a:t>
            </a:r>
          </a:p>
        </p:txBody>
      </p:sp>
      <p:sp>
        <p:nvSpPr>
          <p:cNvPr id="151592" name="Text Box 40"/>
          <p:cNvSpPr txBox="1">
            <a:spLocks noChangeArrowheads="1"/>
          </p:cNvSpPr>
          <p:nvPr/>
        </p:nvSpPr>
        <p:spPr bwMode="auto">
          <a:xfrm>
            <a:off x="7884677" y="5445125"/>
            <a:ext cx="8274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Symbol" pitchFamily="18" charset="2"/>
              </a:rPr>
              <a:t>m</a:t>
            </a:r>
            <a:r>
              <a:rPr lang="en-US">
                <a:latin typeface="Book Antiqua" pitchFamily="18" charset="0"/>
              </a:rPr>
              <a:t> + 3</a:t>
            </a:r>
            <a:r>
              <a:rPr lang="en-US" i="1">
                <a:latin typeface="Symbol" pitchFamily="18" charset="2"/>
              </a:rPr>
              <a:t>s</a:t>
            </a:r>
          </a:p>
        </p:txBody>
      </p:sp>
      <p:sp>
        <p:nvSpPr>
          <p:cNvPr id="151593" name="Text Box 41"/>
          <p:cNvSpPr txBox="1">
            <a:spLocks noChangeArrowheads="1"/>
          </p:cNvSpPr>
          <p:nvPr/>
        </p:nvSpPr>
        <p:spPr bwMode="auto">
          <a:xfrm>
            <a:off x="6052019" y="5299075"/>
            <a:ext cx="3177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Symbol" pitchFamily="18" charset="2"/>
              </a:rPr>
              <a:t>m</a:t>
            </a:r>
          </a:p>
        </p:txBody>
      </p:sp>
      <p:sp>
        <p:nvSpPr>
          <p:cNvPr id="151595" name="Line 43"/>
          <p:cNvSpPr>
            <a:spLocks noChangeShapeType="1"/>
          </p:cNvSpPr>
          <p:nvPr/>
        </p:nvSpPr>
        <p:spPr bwMode="auto">
          <a:xfrm flipH="1">
            <a:off x="3994150" y="1824039"/>
            <a:ext cx="0" cy="369093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96" name="Line 44"/>
          <p:cNvSpPr>
            <a:spLocks noChangeShapeType="1"/>
          </p:cNvSpPr>
          <p:nvPr/>
        </p:nvSpPr>
        <p:spPr bwMode="auto">
          <a:xfrm flipH="1">
            <a:off x="4756150" y="2236789"/>
            <a:ext cx="0" cy="355758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1604" name="Group 52"/>
          <p:cNvGrpSpPr>
            <a:grpSpLocks/>
          </p:cNvGrpSpPr>
          <p:nvPr/>
        </p:nvGrpSpPr>
        <p:grpSpPr bwMode="auto">
          <a:xfrm>
            <a:off x="5521325" y="2476501"/>
            <a:ext cx="1428750" cy="369888"/>
            <a:chOff x="2514" y="1560"/>
            <a:chExt cx="912" cy="233"/>
          </a:xfrm>
        </p:grpSpPr>
        <p:sp>
          <p:nvSpPr>
            <p:cNvPr id="151581" name="Text Box 29"/>
            <p:cNvSpPr txBox="1">
              <a:spLocks noChangeArrowheads="1"/>
            </p:cNvSpPr>
            <p:nvPr/>
          </p:nvSpPr>
          <p:spPr bwMode="auto">
            <a:xfrm>
              <a:off x="2620" y="1560"/>
              <a:ext cx="57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Book Antiqua" pitchFamily="18" charset="0"/>
                </a:rPr>
                <a:t>68.26%</a:t>
              </a:r>
            </a:p>
          </p:txBody>
        </p:sp>
        <p:sp>
          <p:nvSpPr>
            <p:cNvPr id="151598" name="Line 46"/>
            <p:cNvSpPr>
              <a:spLocks noChangeShapeType="1"/>
            </p:cNvSpPr>
            <p:nvPr/>
          </p:nvSpPr>
          <p:spPr bwMode="auto">
            <a:xfrm>
              <a:off x="3270" y="1686"/>
              <a:ext cx="1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292929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99" name="Line 47"/>
            <p:cNvSpPr>
              <a:spLocks noChangeShapeType="1"/>
            </p:cNvSpPr>
            <p:nvPr/>
          </p:nvSpPr>
          <p:spPr bwMode="auto">
            <a:xfrm flipH="1">
              <a:off x="2514" y="1686"/>
              <a:ext cx="1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292929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1605" name="Group 53"/>
          <p:cNvGrpSpPr>
            <a:grpSpLocks/>
          </p:cNvGrpSpPr>
          <p:nvPr/>
        </p:nvGrpSpPr>
        <p:grpSpPr bwMode="auto">
          <a:xfrm>
            <a:off x="4772025" y="2066926"/>
            <a:ext cx="2895600" cy="369888"/>
            <a:chOff x="2046" y="1302"/>
            <a:chExt cx="1824" cy="233"/>
          </a:xfrm>
        </p:grpSpPr>
        <p:sp>
          <p:nvSpPr>
            <p:cNvPr id="151582" name="Text Box 30"/>
            <p:cNvSpPr txBox="1">
              <a:spLocks noChangeArrowheads="1"/>
            </p:cNvSpPr>
            <p:nvPr/>
          </p:nvSpPr>
          <p:spPr bwMode="auto">
            <a:xfrm>
              <a:off x="2624" y="1302"/>
              <a:ext cx="56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Book Antiqua" pitchFamily="18" charset="0"/>
                </a:rPr>
                <a:t>95.44%</a:t>
              </a:r>
            </a:p>
          </p:txBody>
        </p:sp>
        <p:sp>
          <p:nvSpPr>
            <p:cNvPr id="151600" name="Line 48"/>
            <p:cNvSpPr>
              <a:spLocks noChangeShapeType="1"/>
            </p:cNvSpPr>
            <p:nvPr/>
          </p:nvSpPr>
          <p:spPr bwMode="auto">
            <a:xfrm flipH="1">
              <a:off x="2046" y="1434"/>
              <a:ext cx="6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292929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01" name="Line 49"/>
            <p:cNvSpPr>
              <a:spLocks noChangeShapeType="1"/>
            </p:cNvSpPr>
            <p:nvPr/>
          </p:nvSpPr>
          <p:spPr bwMode="auto">
            <a:xfrm>
              <a:off x="3264" y="1434"/>
              <a:ext cx="6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292929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1606" name="Group 54"/>
          <p:cNvGrpSpPr>
            <a:grpSpLocks/>
          </p:cNvGrpSpPr>
          <p:nvPr/>
        </p:nvGrpSpPr>
        <p:grpSpPr bwMode="auto">
          <a:xfrm>
            <a:off x="4038600" y="1666875"/>
            <a:ext cx="4381500" cy="369888"/>
            <a:chOff x="1584" y="1050"/>
            <a:chExt cx="2760" cy="233"/>
          </a:xfrm>
        </p:grpSpPr>
        <p:sp>
          <p:nvSpPr>
            <p:cNvPr id="151583" name="Text Box 31"/>
            <p:cNvSpPr txBox="1">
              <a:spLocks noChangeArrowheads="1"/>
            </p:cNvSpPr>
            <p:nvPr/>
          </p:nvSpPr>
          <p:spPr bwMode="auto">
            <a:xfrm>
              <a:off x="2624" y="1050"/>
              <a:ext cx="56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Book Antiqua" pitchFamily="18" charset="0"/>
                </a:rPr>
                <a:t>99.72%</a:t>
              </a:r>
            </a:p>
          </p:txBody>
        </p:sp>
        <p:sp>
          <p:nvSpPr>
            <p:cNvPr id="151602" name="Line 50"/>
            <p:cNvSpPr>
              <a:spLocks noChangeShapeType="1"/>
            </p:cNvSpPr>
            <p:nvPr/>
          </p:nvSpPr>
          <p:spPr bwMode="auto">
            <a:xfrm>
              <a:off x="3270" y="1176"/>
              <a:ext cx="1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292929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03" name="Line 51"/>
            <p:cNvSpPr>
              <a:spLocks noChangeShapeType="1"/>
            </p:cNvSpPr>
            <p:nvPr/>
          </p:nvSpPr>
          <p:spPr bwMode="auto">
            <a:xfrm flipH="1">
              <a:off x="1584" y="1176"/>
              <a:ext cx="1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292929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85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609600"/>
            <a:ext cx="7772400" cy="381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Arial" pitchFamily="34" charset="0"/>
                <a:cs typeface="Arial" pitchFamily="34" charset="0"/>
              </a:rPr>
              <a:t>Evaluating Normality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7338" y="1295400"/>
            <a:ext cx="8501062" cy="15240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Not all continuous random variables are normally distributed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It is important to evaluate how well the data set is </a:t>
            </a:r>
            <a:r>
              <a:rPr lang="en-US" sz="2400" u="sng" dirty="0"/>
              <a:t>approximated</a:t>
            </a:r>
            <a:r>
              <a:rPr lang="en-US" sz="2400" dirty="0"/>
              <a:t> by a normal distribution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57338" y="2590800"/>
            <a:ext cx="8805862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sz="2400" dirty="0"/>
              <a:t>Construct charts or graphs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/>
              <a:t>For small- or moderate-sized data sets, do stem-and-leaf display and box-and-whisker plot look symmetric?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/>
              <a:t>For large data sets, does the histogram or polygon appear bell-shaped?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Compute descriptive summary measures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/>
              <a:t>Do the mean, median and mode have similar values?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/>
              <a:t>Is the interquartile range approximately 1.33 </a:t>
            </a:r>
            <a:r>
              <a:rPr lang="el-GR" sz="2200" dirty="0">
                <a:cs typeface="Arial" pitchFamily="34" charset="0"/>
              </a:rPr>
              <a:t>σ</a:t>
            </a:r>
            <a:r>
              <a:rPr lang="en-US" sz="2200" dirty="0"/>
              <a:t>?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/>
              <a:t>Is the range approximately 6 </a:t>
            </a:r>
            <a:r>
              <a:rPr lang="el-GR" sz="2200" dirty="0">
                <a:cs typeface="Arial" pitchFamily="34" charset="0"/>
              </a:rPr>
              <a:t>σ</a:t>
            </a:r>
            <a:r>
              <a:rPr lang="en-US" sz="2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2302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914400"/>
          </a:xfrm>
        </p:spPr>
        <p:txBody>
          <a:bodyPr/>
          <a:lstStyle/>
          <a:p>
            <a:pPr algn="ctr"/>
            <a:r>
              <a:rPr lang="en-US" sz="3200" dirty="0">
                <a:latin typeface="Arial" pitchFamily="34" charset="0"/>
                <a:cs typeface="Arial" pitchFamily="34" charset="0"/>
              </a:rPr>
              <a:t>Assessing Normality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7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814513" y="1600201"/>
                <a:ext cx="9115758" cy="4532313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Char char="§"/>
                </a:pPr>
                <a:r>
                  <a:rPr lang="en-US" sz="2400" dirty="0" smtClean="0"/>
                  <a:t>Observe the distribution of the data set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/>
                  <a:t>Do approximately 2/3 of the observations lie within </a:t>
                </a:r>
                <a:r>
                  <a:rPr lang="en-US" sz="2200" dirty="0" smtClean="0"/>
                  <a:t>mean</a:t>
                </a:r>
                <a:r>
                  <a:rPr lang="mr-IN" sz="2200" dirty="0"/>
                  <a:t> </a:t>
                </a:r>
                <a14:m>
                  <m:oMath xmlns:m="http://schemas.openxmlformats.org/officeDocument/2006/math">
                    <m:r>
                      <a:rPr lang="mr-IN" sz="2200" i="1">
                        <a:latin typeface="Cambria Math" charset="0"/>
                      </a:rPr>
                      <m:t>±</m:t>
                    </m:r>
                    <m:r>
                      <a:rPr lang="en-US" sz="2200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200" dirty="0" smtClean="0"/>
                  <a:t>1 </a:t>
                </a:r>
                <a:r>
                  <a:rPr lang="en-US" sz="2200" dirty="0"/>
                  <a:t>standard deviation?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/>
                  <a:t>Do approximately 80% of the observations lie within mean</a:t>
                </a:r>
                <a:r>
                  <a:rPr lang="mr-IN" sz="2200" dirty="0"/>
                  <a:t> </a:t>
                </a:r>
                <a14:m>
                  <m:oMath xmlns:m="http://schemas.openxmlformats.org/officeDocument/2006/math">
                    <m:r>
                      <a:rPr lang="mr-IN" sz="2200" i="1">
                        <a:latin typeface="Cambria Math" charset="0"/>
                      </a:rPr>
                      <m:t>±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smtClean="0"/>
                  <a:t>1.28 </a:t>
                </a:r>
                <a:r>
                  <a:rPr lang="en-US" sz="2200" dirty="0"/>
                  <a:t>standard deviations?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/>
                  <a:t>Do approximately 95% of the observations lie within mean </a:t>
                </a:r>
                <a14:m>
                  <m:oMath xmlns:m="http://schemas.openxmlformats.org/officeDocument/2006/math">
                    <m:r>
                      <a:rPr lang="mr-IN" sz="2200" i="1">
                        <a:latin typeface="Cambria Math" charset="0"/>
                      </a:rPr>
                      <m:t>±</m:t>
                    </m:r>
                  </m:oMath>
                </a14:m>
                <a:r>
                  <a:rPr lang="en-US" sz="2200" dirty="0" smtClean="0"/>
                  <a:t>2 </a:t>
                </a:r>
                <a:r>
                  <a:rPr lang="en-US" sz="2200" dirty="0"/>
                  <a:t>standard deviations?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Char char="§"/>
                </a:pPr>
                <a:r>
                  <a:rPr lang="en-US" sz="2400" dirty="0"/>
                  <a:t>Evaluate normal probability plot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/>
                  <a:t>Is the normal probability plot approximately linear with positive slope?</a:t>
                </a:r>
              </a:p>
            </p:txBody>
          </p:sp>
        </mc:Choice>
        <mc:Fallback xmlns="">
          <p:sp>
            <p:nvSpPr>
              <p:cNvPr id="2877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14513" y="1600201"/>
                <a:ext cx="9115758" cy="4532313"/>
              </a:xfrm>
              <a:blipFill rotWithShape="0">
                <a:blip r:embed="rId2"/>
                <a:stretch>
                  <a:fillRect l="-936" t="-1884" r="-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21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Normal Distribution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36800" y="2017713"/>
            <a:ext cx="7874000" cy="4114800"/>
          </a:xfrm>
        </p:spPr>
        <p:txBody>
          <a:bodyPr/>
          <a:lstStyle/>
          <a:p>
            <a:r>
              <a:rPr lang="en-US" sz="2400" dirty="0">
                <a:cs typeface="Times New Roman" panose="02020603050405020304" pitchFamily="18" charset="0"/>
              </a:rPr>
              <a:t>Standard normal: mean = 0, variance = 1, denoted as </a:t>
            </a:r>
            <a:r>
              <a:rPr lang="en-US" sz="2400" i="1" dirty="0">
                <a:cs typeface="Times New Roman" panose="02020603050405020304" pitchFamily="18" charset="0"/>
              </a:rPr>
              <a:t>N</a:t>
            </a:r>
            <a:r>
              <a:rPr lang="en-US" sz="2400" dirty="0">
                <a:cs typeface="Times New Roman" panose="02020603050405020304" pitchFamily="18" charset="0"/>
              </a:rPr>
              <a:t>(0,1)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endParaRPr lang="en-US" sz="2400" dirty="0" smtClean="0"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Transformation from </a:t>
            </a:r>
            <a:r>
              <a:rPr lang="en-US" sz="2400" i="1" dirty="0">
                <a:cs typeface="Times New Roman" panose="02020603050405020304" pitchFamily="18" charset="0"/>
              </a:rPr>
              <a:t>N</a:t>
            </a:r>
            <a:r>
              <a:rPr lang="en-US" sz="2400" dirty="0"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cs typeface="Times New Roman" panose="02020603050405020304" pitchFamily="18" charset="0"/>
              </a:rPr>
              <a:t>m,s</a:t>
            </a:r>
            <a:r>
              <a:rPr lang="en-US" sz="2400" dirty="0">
                <a:cs typeface="Times New Roman" panose="02020603050405020304" pitchFamily="18" charset="0"/>
              </a:rPr>
              <a:t>) to </a:t>
            </a:r>
            <a:r>
              <a:rPr lang="en-US" sz="2400" i="1" dirty="0">
                <a:cs typeface="Times New Roman" panose="02020603050405020304" pitchFamily="18" charset="0"/>
              </a:rPr>
              <a:t>N</a:t>
            </a:r>
            <a:r>
              <a:rPr lang="en-US" sz="2400" dirty="0">
                <a:cs typeface="Times New Roman" panose="02020603050405020304" pitchFamily="18" charset="0"/>
              </a:rPr>
              <a:t>(0,1):</a:t>
            </a:r>
          </a:p>
        </p:txBody>
      </p:sp>
      <p:pic>
        <p:nvPicPr>
          <p:cNvPr id="182276" name="Picture 4" descr="std norm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74926"/>
            <a:ext cx="3429000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5781675" y="322421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graphicFrame>
        <p:nvGraphicFramePr>
          <p:cNvPr id="182278" name="Object 6"/>
          <p:cNvGraphicFramePr>
            <a:graphicFrameLocks noChangeAspect="1"/>
          </p:cNvGraphicFramePr>
          <p:nvPr>
            <p:extLst/>
          </p:nvPr>
        </p:nvGraphicFramePr>
        <p:xfrm>
          <a:off x="3200400" y="4572000"/>
          <a:ext cx="11938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4" imgW="609480" imgH="393480" progId="Equation.3">
                  <p:embed/>
                </p:oleObj>
              </mc:Choice>
              <mc:Fallback>
                <p:oleObj name="Equation" r:id="rId4" imgW="609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572000"/>
                        <a:ext cx="1193800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9" name="Line 7"/>
          <p:cNvSpPr>
            <a:spLocks noChangeShapeType="1"/>
          </p:cNvSpPr>
          <p:nvPr/>
        </p:nvSpPr>
        <p:spPr bwMode="auto">
          <a:xfrm>
            <a:off x="8001000" y="2438400"/>
            <a:ext cx="0" cy="167640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2282" name="Object 10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3124200" y="5562600"/>
          <a:ext cx="6172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6" imgW="3403440" imgH="406080" progId="Equation.3">
                  <p:embed/>
                </p:oleObj>
              </mc:Choice>
              <mc:Fallback>
                <p:oleObj name="Equation" r:id="rId6" imgW="34034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562600"/>
                        <a:ext cx="6172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2286" name="Group 14"/>
          <p:cNvGrpSpPr>
            <a:grpSpLocks/>
          </p:cNvGrpSpPr>
          <p:nvPr/>
        </p:nvGrpSpPr>
        <p:grpSpPr bwMode="auto">
          <a:xfrm>
            <a:off x="8382000" y="2590801"/>
            <a:ext cx="381000" cy="1741488"/>
            <a:chOff x="4320" y="1632"/>
            <a:chExt cx="240" cy="1097"/>
          </a:xfrm>
        </p:grpSpPr>
        <p:sp>
          <p:nvSpPr>
            <p:cNvPr id="182284" name="Line 12"/>
            <p:cNvSpPr>
              <a:spLocks noChangeShapeType="1"/>
            </p:cNvSpPr>
            <p:nvPr/>
          </p:nvSpPr>
          <p:spPr bwMode="auto">
            <a:xfrm>
              <a:off x="4416" y="1632"/>
              <a:ext cx="0" cy="912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en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285" name="Text Box 13"/>
            <p:cNvSpPr txBox="1">
              <a:spLocks noChangeArrowheads="1"/>
            </p:cNvSpPr>
            <p:nvPr/>
          </p:nvSpPr>
          <p:spPr bwMode="auto">
            <a:xfrm>
              <a:off x="4320" y="2496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</p:grpSp>
      <p:sp>
        <p:nvSpPr>
          <p:cNvPr id="182288" name="Line 16"/>
          <p:cNvSpPr>
            <a:spLocks noChangeShapeType="1"/>
          </p:cNvSpPr>
          <p:nvPr/>
        </p:nvSpPr>
        <p:spPr bwMode="auto">
          <a:xfrm flipH="1">
            <a:off x="8229600" y="2667000"/>
            <a:ext cx="838200" cy="6096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289" name="Line 17"/>
          <p:cNvSpPr>
            <a:spLocks noChangeShapeType="1"/>
          </p:cNvSpPr>
          <p:nvPr/>
        </p:nvSpPr>
        <p:spPr bwMode="auto">
          <a:xfrm>
            <a:off x="7010400" y="2819400"/>
            <a:ext cx="1143000" cy="6096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2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2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2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82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9" grpId="0" animBg="1"/>
      <p:bldP spid="182288" grpId="0" animBg="1"/>
      <p:bldP spid="182289" grpId="0" animBg="1"/>
      <p:bldP spid="182289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67000" y="457200"/>
            <a:ext cx="67818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Table 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0" y="1600200"/>
            <a:ext cx="8077200" cy="9906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Suppose  x  is normal with mean 8.0 and standard deviation 5.0.  Find P(8 &lt; x &lt; 8.6)</a:t>
            </a:r>
          </a:p>
          <a:p>
            <a:pPr marL="571500" indent="-571500"/>
            <a:endParaRPr lang="en-US" sz="27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5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1" name="Freeform 3"/>
          <p:cNvSpPr>
            <a:spLocks/>
          </p:cNvSpPr>
          <p:nvPr/>
        </p:nvSpPr>
        <p:spPr bwMode="auto">
          <a:xfrm>
            <a:off x="7812089" y="4997450"/>
            <a:ext cx="320675" cy="242888"/>
          </a:xfrm>
          <a:custGeom>
            <a:avLst/>
            <a:gdLst>
              <a:gd name="T0" fmla="*/ 12 w 202"/>
              <a:gd name="T1" fmla="*/ 141 h 153"/>
              <a:gd name="T2" fmla="*/ 105 w 202"/>
              <a:gd name="T3" fmla="*/ 145 h 153"/>
              <a:gd name="T4" fmla="*/ 162 w 202"/>
              <a:gd name="T5" fmla="*/ 144 h 153"/>
              <a:gd name="T6" fmla="*/ 192 w 202"/>
              <a:gd name="T7" fmla="*/ 147 h 153"/>
              <a:gd name="T8" fmla="*/ 201 w 202"/>
              <a:gd name="T9" fmla="*/ 132 h 153"/>
              <a:gd name="T10" fmla="*/ 187 w 202"/>
              <a:gd name="T11" fmla="*/ 24 h 153"/>
              <a:gd name="T12" fmla="*/ 150 w 202"/>
              <a:gd name="T13" fmla="*/ 0 h 153"/>
              <a:gd name="T14" fmla="*/ 70 w 202"/>
              <a:gd name="T15" fmla="*/ 46 h 153"/>
              <a:gd name="T16" fmla="*/ 51 w 202"/>
              <a:gd name="T17" fmla="*/ 52 h 153"/>
              <a:gd name="T18" fmla="*/ 27 w 202"/>
              <a:gd name="T19" fmla="*/ 57 h 153"/>
              <a:gd name="T20" fmla="*/ 7 w 202"/>
              <a:gd name="T21" fmla="*/ 73 h 153"/>
              <a:gd name="T22" fmla="*/ 0 w 202"/>
              <a:gd name="T23" fmla="*/ 90 h 153"/>
              <a:gd name="T24" fmla="*/ 1 w 202"/>
              <a:gd name="T25" fmla="*/ 133 h 153"/>
              <a:gd name="T26" fmla="*/ 12 w 202"/>
              <a:gd name="T27" fmla="*/ 141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2" h="153">
                <a:moveTo>
                  <a:pt x="12" y="141"/>
                </a:moveTo>
                <a:cubicBezTo>
                  <a:pt x="39" y="153"/>
                  <a:pt x="79" y="146"/>
                  <a:pt x="105" y="145"/>
                </a:cubicBezTo>
                <a:cubicBezTo>
                  <a:pt x="127" y="143"/>
                  <a:pt x="135" y="143"/>
                  <a:pt x="162" y="144"/>
                </a:cubicBezTo>
                <a:cubicBezTo>
                  <a:pt x="172" y="148"/>
                  <a:pt x="181" y="148"/>
                  <a:pt x="192" y="147"/>
                </a:cubicBezTo>
                <a:cubicBezTo>
                  <a:pt x="200" y="136"/>
                  <a:pt x="198" y="142"/>
                  <a:pt x="201" y="132"/>
                </a:cubicBezTo>
                <a:cubicBezTo>
                  <a:pt x="200" y="102"/>
                  <a:pt x="202" y="55"/>
                  <a:pt x="187" y="24"/>
                </a:cubicBezTo>
                <a:cubicBezTo>
                  <a:pt x="185" y="7"/>
                  <a:pt x="165" y="1"/>
                  <a:pt x="150" y="0"/>
                </a:cubicBezTo>
                <a:cubicBezTo>
                  <a:pt x="116" y="2"/>
                  <a:pt x="102" y="41"/>
                  <a:pt x="70" y="46"/>
                </a:cubicBezTo>
                <a:cubicBezTo>
                  <a:pt x="63" y="49"/>
                  <a:pt x="58" y="51"/>
                  <a:pt x="51" y="52"/>
                </a:cubicBezTo>
                <a:cubicBezTo>
                  <a:pt x="43" y="55"/>
                  <a:pt x="36" y="56"/>
                  <a:pt x="27" y="57"/>
                </a:cubicBezTo>
                <a:cubicBezTo>
                  <a:pt x="19" y="62"/>
                  <a:pt x="14" y="67"/>
                  <a:pt x="7" y="73"/>
                </a:cubicBezTo>
                <a:cubicBezTo>
                  <a:pt x="0" y="87"/>
                  <a:pt x="2" y="81"/>
                  <a:pt x="0" y="90"/>
                </a:cubicBezTo>
                <a:cubicBezTo>
                  <a:pt x="0" y="104"/>
                  <a:pt x="0" y="119"/>
                  <a:pt x="1" y="133"/>
                </a:cubicBezTo>
                <a:cubicBezTo>
                  <a:pt x="1" y="138"/>
                  <a:pt x="8" y="147"/>
                  <a:pt x="12" y="141"/>
                </a:cubicBez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372" name="Freeform 4"/>
          <p:cNvSpPr>
            <a:spLocks/>
          </p:cNvSpPr>
          <p:nvPr/>
        </p:nvSpPr>
        <p:spPr bwMode="auto">
          <a:xfrm>
            <a:off x="7772401" y="3581400"/>
            <a:ext cx="366713" cy="1625600"/>
          </a:xfrm>
          <a:custGeom>
            <a:avLst/>
            <a:gdLst>
              <a:gd name="T0" fmla="*/ 25 w 231"/>
              <a:gd name="T1" fmla="*/ 984 h 1024"/>
              <a:gd name="T2" fmla="*/ 37 w 231"/>
              <a:gd name="T3" fmla="*/ 572 h 1024"/>
              <a:gd name="T4" fmla="*/ 33 w 231"/>
              <a:gd name="T5" fmla="*/ 340 h 1024"/>
              <a:gd name="T6" fmla="*/ 29 w 231"/>
              <a:gd name="T7" fmla="*/ 140 h 1024"/>
              <a:gd name="T8" fmla="*/ 41 w 231"/>
              <a:gd name="T9" fmla="*/ 4 h 1024"/>
              <a:gd name="T10" fmla="*/ 133 w 231"/>
              <a:gd name="T11" fmla="*/ 28 h 1024"/>
              <a:gd name="T12" fmla="*/ 153 w 231"/>
              <a:gd name="T13" fmla="*/ 44 h 1024"/>
              <a:gd name="T14" fmla="*/ 161 w 231"/>
              <a:gd name="T15" fmla="*/ 56 h 1024"/>
              <a:gd name="T16" fmla="*/ 173 w 231"/>
              <a:gd name="T17" fmla="*/ 64 h 1024"/>
              <a:gd name="T18" fmla="*/ 209 w 231"/>
              <a:gd name="T19" fmla="*/ 112 h 1024"/>
              <a:gd name="T20" fmla="*/ 221 w 231"/>
              <a:gd name="T21" fmla="*/ 136 h 1024"/>
              <a:gd name="T22" fmla="*/ 213 w 231"/>
              <a:gd name="T23" fmla="*/ 216 h 1024"/>
              <a:gd name="T24" fmla="*/ 225 w 231"/>
              <a:gd name="T25" fmla="*/ 376 h 1024"/>
              <a:gd name="T26" fmla="*/ 221 w 231"/>
              <a:gd name="T27" fmla="*/ 444 h 1024"/>
              <a:gd name="T28" fmla="*/ 213 w 231"/>
              <a:gd name="T29" fmla="*/ 468 h 1024"/>
              <a:gd name="T30" fmla="*/ 209 w 231"/>
              <a:gd name="T31" fmla="*/ 636 h 1024"/>
              <a:gd name="T32" fmla="*/ 221 w 231"/>
              <a:gd name="T33" fmla="*/ 596 h 1024"/>
              <a:gd name="T34" fmla="*/ 173 w 231"/>
              <a:gd name="T35" fmla="*/ 980 h 1024"/>
              <a:gd name="T36" fmla="*/ 25 w 231"/>
              <a:gd name="T37" fmla="*/ 98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1" h="1024">
                <a:moveTo>
                  <a:pt x="25" y="984"/>
                </a:moveTo>
                <a:cubicBezTo>
                  <a:pt x="28" y="847"/>
                  <a:pt x="34" y="709"/>
                  <a:pt x="37" y="572"/>
                </a:cubicBezTo>
                <a:cubicBezTo>
                  <a:pt x="33" y="476"/>
                  <a:pt x="30" y="440"/>
                  <a:pt x="33" y="340"/>
                </a:cubicBezTo>
                <a:cubicBezTo>
                  <a:pt x="30" y="269"/>
                  <a:pt x="25" y="210"/>
                  <a:pt x="29" y="140"/>
                </a:cubicBezTo>
                <a:cubicBezTo>
                  <a:pt x="28" y="100"/>
                  <a:pt x="0" y="32"/>
                  <a:pt x="41" y="4"/>
                </a:cubicBezTo>
                <a:cubicBezTo>
                  <a:pt x="122" y="9"/>
                  <a:pt x="91" y="0"/>
                  <a:pt x="133" y="28"/>
                </a:cubicBezTo>
                <a:cubicBezTo>
                  <a:pt x="156" y="62"/>
                  <a:pt x="125" y="22"/>
                  <a:pt x="153" y="44"/>
                </a:cubicBezTo>
                <a:cubicBezTo>
                  <a:pt x="157" y="47"/>
                  <a:pt x="158" y="53"/>
                  <a:pt x="161" y="56"/>
                </a:cubicBezTo>
                <a:cubicBezTo>
                  <a:pt x="164" y="59"/>
                  <a:pt x="169" y="61"/>
                  <a:pt x="173" y="64"/>
                </a:cubicBezTo>
                <a:cubicBezTo>
                  <a:pt x="185" y="82"/>
                  <a:pt x="194" y="97"/>
                  <a:pt x="209" y="112"/>
                </a:cubicBezTo>
                <a:cubicBezTo>
                  <a:pt x="212" y="120"/>
                  <a:pt x="221" y="127"/>
                  <a:pt x="221" y="136"/>
                </a:cubicBezTo>
                <a:cubicBezTo>
                  <a:pt x="221" y="163"/>
                  <a:pt x="213" y="216"/>
                  <a:pt x="213" y="216"/>
                </a:cubicBezTo>
                <a:cubicBezTo>
                  <a:pt x="215" y="282"/>
                  <a:pt x="217" y="319"/>
                  <a:pt x="225" y="376"/>
                </a:cubicBezTo>
                <a:cubicBezTo>
                  <a:pt x="224" y="399"/>
                  <a:pt x="224" y="421"/>
                  <a:pt x="221" y="444"/>
                </a:cubicBezTo>
                <a:cubicBezTo>
                  <a:pt x="220" y="452"/>
                  <a:pt x="213" y="468"/>
                  <a:pt x="213" y="468"/>
                </a:cubicBezTo>
                <a:cubicBezTo>
                  <a:pt x="207" y="564"/>
                  <a:pt x="209" y="508"/>
                  <a:pt x="209" y="636"/>
                </a:cubicBezTo>
                <a:cubicBezTo>
                  <a:pt x="213" y="623"/>
                  <a:pt x="222" y="582"/>
                  <a:pt x="221" y="596"/>
                </a:cubicBezTo>
                <a:cubicBezTo>
                  <a:pt x="208" y="724"/>
                  <a:pt x="231" y="865"/>
                  <a:pt x="173" y="980"/>
                </a:cubicBezTo>
                <a:cubicBezTo>
                  <a:pt x="151" y="1024"/>
                  <a:pt x="74" y="983"/>
                  <a:pt x="25" y="984"/>
                </a:cubicBez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373" name="Line 5"/>
          <p:cNvSpPr>
            <a:spLocks noChangeShapeType="1"/>
          </p:cNvSpPr>
          <p:nvPr/>
        </p:nvSpPr>
        <p:spPr bwMode="auto">
          <a:xfrm>
            <a:off x="8123238" y="3841750"/>
            <a:ext cx="0" cy="13716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374" name="Line 6"/>
          <p:cNvSpPr>
            <a:spLocks noChangeShapeType="1"/>
          </p:cNvSpPr>
          <p:nvPr/>
        </p:nvSpPr>
        <p:spPr bwMode="auto">
          <a:xfrm>
            <a:off x="7818438" y="3613150"/>
            <a:ext cx="0" cy="1600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375" name="Freeform 7"/>
          <p:cNvSpPr>
            <a:spLocks/>
          </p:cNvSpPr>
          <p:nvPr/>
        </p:nvSpPr>
        <p:spPr bwMode="auto">
          <a:xfrm>
            <a:off x="7853364" y="3568701"/>
            <a:ext cx="1635125" cy="1573213"/>
          </a:xfrm>
          <a:custGeom>
            <a:avLst/>
            <a:gdLst>
              <a:gd name="T0" fmla="*/ 1029 w 1030"/>
              <a:gd name="T1" fmla="*/ 990 h 991"/>
              <a:gd name="T2" fmla="*/ 921 w 1030"/>
              <a:gd name="T3" fmla="*/ 980 h 991"/>
              <a:gd name="T4" fmla="*/ 866 w 1030"/>
              <a:gd name="T5" fmla="*/ 967 h 991"/>
              <a:gd name="T6" fmla="*/ 813 w 1030"/>
              <a:gd name="T7" fmla="*/ 952 h 991"/>
              <a:gd name="T8" fmla="*/ 758 w 1030"/>
              <a:gd name="T9" fmla="*/ 929 h 991"/>
              <a:gd name="T10" fmla="*/ 703 w 1030"/>
              <a:gd name="T11" fmla="*/ 897 h 991"/>
              <a:gd name="T12" fmla="*/ 651 w 1030"/>
              <a:gd name="T13" fmla="*/ 857 h 991"/>
              <a:gd name="T14" fmla="*/ 541 w 1030"/>
              <a:gd name="T15" fmla="*/ 743 h 991"/>
              <a:gd name="T16" fmla="*/ 433 w 1030"/>
              <a:gd name="T17" fmla="*/ 581 h 991"/>
              <a:gd name="T18" fmla="*/ 325 w 1030"/>
              <a:gd name="T19" fmla="*/ 386 h 991"/>
              <a:gd name="T20" fmla="*/ 270 w 1030"/>
              <a:gd name="T21" fmla="*/ 287 h 991"/>
              <a:gd name="T22" fmla="*/ 215 w 1030"/>
              <a:gd name="T23" fmla="*/ 196 h 991"/>
              <a:gd name="T24" fmla="*/ 163 w 1030"/>
              <a:gd name="T25" fmla="*/ 116 h 991"/>
              <a:gd name="T26" fmla="*/ 108 w 1030"/>
              <a:gd name="T27" fmla="*/ 53 h 991"/>
              <a:gd name="T28" fmla="*/ 53 w 1030"/>
              <a:gd name="T29" fmla="*/ 13 h 991"/>
              <a:gd name="T30" fmla="*/ 0 w 1030"/>
              <a:gd name="T31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376" name="Freeform 8"/>
          <p:cNvSpPr>
            <a:spLocks/>
          </p:cNvSpPr>
          <p:nvPr/>
        </p:nvSpPr>
        <p:spPr bwMode="auto">
          <a:xfrm>
            <a:off x="6216650" y="3568701"/>
            <a:ext cx="1638300" cy="1573213"/>
          </a:xfrm>
          <a:custGeom>
            <a:avLst/>
            <a:gdLst>
              <a:gd name="T0" fmla="*/ 0 w 1032"/>
              <a:gd name="T1" fmla="*/ 990 h 991"/>
              <a:gd name="T2" fmla="*/ 108 w 1032"/>
              <a:gd name="T3" fmla="*/ 980 h 991"/>
              <a:gd name="T4" fmla="*/ 163 w 1032"/>
              <a:gd name="T5" fmla="*/ 967 h 991"/>
              <a:gd name="T6" fmla="*/ 218 w 1032"/>
              <a:gd name="T7" fmla="*/ 952 h 991"/>
              <a:gd name="T8" fmla="*/ 271 w 1032"/>
              <a:gd name="T9" fmla="*/ 929 h 991"/>
              <a:gd name="T10" fmla="*/ 326 w 1032"/>
              <a:gd name="T11" fmla="*/ 897 h 991"/>
              <a:gd name="T12" fmla="*/ 381 w 1032"/>
              <a:gd name="T13" fmla="*/ 857 h 991"/>
              <a:gd name="T14" fmla="*/ 488 w 1032"/>
              <a:gd name="T15" fmla="*/ 743 h 991"/>
              <a:gd name="T16" fmla="*/ 596 w 1032"/>
              <a:gd name="T17" fmla="*/ 581 h 991"/>
              <a:gd name="T18" fmla="*/ 706 w 1032"/>
              <a:gd name="T19" fmla="*/ 386 h 991"/>
              <a:gd name="T20" fmla="*/ 759 w 1032"/>
              <a:gd name="T21" fmla="*/ 287 h 991"/>
              <a:gd name="T22" fmla="*/ 814 w 1032"/>
              <a:gd name="T23" fmla="*/ 196 h 991"/>
              <a:gd name="T24" fmla="*/ 868 w 1032"/>
              <a:gd name="T25" fmla="*/ 116 h 991"/>
              <a:gd name="T26" fmla="*/ 921 w 1032"/>
              <a:gd name="T27" fmla="*/ 53 h 991"/>
              <a:gd name="T28" fmla="*/ 976 w 1032"/>
              <a:gd name="T29" fmla="*/ 13 h 991"/>
              <a:gd name="T30" fmla="*/ 1031 w 1032"/>
              <a:gd name="T31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2" h="991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377" name="Freeform 9"/>
          <p:cNvSpPr>
            <a:spLocks/>
          </p:cNvSpPr>
          <p:nvPr/>
        </p:nvSpPr>
        <p:spPr bwMode="auto">
          <a:xfrm>
            <a:off x="6199188" y="5224464"/>
            <a:ext cx="3289300" cy="7937"/>
          </a:xfrm>
          <a:custGeom>
            <a:avLst/>
            <a:gdLst>
              <a:gd name="T0" fmla="*/ 0 w 2072"/>
              <a:gd name="T1" fmla="*/ 5 h 5"/>
              <a:gd name="T2" fmla="*/ 12 w 2072"/>
              <a:gd name="T3" fmla="*/ 0 h 5"/>
              <a:gd name="T4" fmla="*/ 2072 w 2072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72" h="5">
                <a:moveTo>
                  <a:pt x="0" y="5"/>
                </a:moveTo>
                <a:lnTo>
                  <a:pt x="12" y="0"/>
                </a:lnTo>
                <a:lnTo>
                  <a:pt x="2072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399" name="Rectangle 31"/>
          <p:cNvSpPr>
            <a:spLocks noChangeArrowheads="1"/>
          </p:cNvSpPr>
          <p:nvPr/>
        </p:nvSpPr>
        <p:spPr bwMode="auto">
          <a:xfrm>
            <a:off x="9494838" y="5213350"/>
            <a:ext cx="3810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 eaLnBrk="0" hangingPunct="0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314400" name="Rectangle 32"/>
          <p:cNvSpPr>
            <a:spLocks noChangeArrowheads="1"/>
          </p:cNvSpPr>
          <p:nvPr/>
        </p:nvSpPr>
        <p:spPr bwMode="auto">
          <a:xfrm>
            <a:off x="7866063" y="5516564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01" name="Rectangle 33"/>
          <p:cNvSpPr>
            <a:spLocks noChangeArrowheads="1"/>
          </p:cNvSpPr>
          <p:nvPr/>
        </p:nvSpPr>
        <p:spPr bwMode="auto">
          <a:xfrm>
            <a:off x="9356725" y="3319464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02" name="Rectangle 34"/>
          <p:cNvSpPr>
            <a:spLocks noChangeArrowheads="1"/>
          </p:cNvSpPr>
          <p:nvPr/>
        </p:nvSpPr>
        <p:spPr bwMode="auto">
          <a:xfrm>
            <a:off x="7970838" y="5822951"/>
            <a:ext cx="59471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0.12</a:t>
            </a:r>
          </a:p>
        </p:txBody>
      </p:sp>
      <p:sp>
        <p:nvSpPr>
          <p:cNvPr id="314403" name="Rectangle 35"/>
          <p:cNvSpPr>
            <a:spLocks noChangeArrowheads="1"/>
          </p:cNvSpPr>
          <p:nvPr/>
        </p:nvSpPr>
        <p:spPr bwMode="auto">
          <a:xfrm>
            <a:off x="2513013" y="2736850"/>
            <a:ext cx="6350" cy="642938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04" name="Rectangle 36"/>
          <p:cNvSpPr>
            <a:spLocks noChangeArrowheads="1"/>
          </p:cNvSpPr>
          <p:nvPr/>
        </p:nvSpPr>
        <p:spPr bwMode="auto">
          <a:xfrm>
            <a:off x="3427413" y="2736850"/>
            <a:ext cx="6350" cy="642938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05" name="Rectangle 37"/>
          <p:cNvSpPr>
            <a:spLocks noChangeArrowheads="1"/>
          </p:cNvSpPr>
          <p:nvPr/>
        </p:nvSpPr>
        <p:spPr bwMode="auto">
          <a:xfrm>
            <a:off x="4400550" y="2736850"/>
            <a:ext cx="6350" cy="642938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06" name="Rectangle 38"/>
          <p:cNvSpPr>
            <a:spLocks noChangeArrowheads="1"/>
          </p:cNvSpPr>
          <p:nvPr/>
        </p:nvSpPr>
        <p:spPr bwMode="auto">
          <a:xfrm>
            <a:off x="1912938" y="2736850"/>
            <a:ext cx="590550" cy="635000"/>
          </a:xfrm>
          <a:prstGeom prst="rect">
            <a:avLst/>
          </a:prstGeom>
          <a:solidFill>
            <a:srgbClr val="A0C7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07" name="Rectangle 39"/>
          <p:cNvSpPr>
            <a:spLocks noChangeArrowheads="1"/>
          </p:cNvSpPr>
          <p:nvPr/>
        </p:nvSpPr>
        <p:spPr bwMode="auto">
          <a:xfrm>
            <a:off x="1998664" y="2809876"/>
            <a:ext cx="325409" cy="474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314408" name="Rectangle 40"/>
          <p:cNvSpPr>
            <a:spLocks noChangeArrowheads="1"/>
          </p:cNvSpPr>
          <p:nvPr/>
        </p:nvSpPr>
        <p:spPr bwMode="auto">
          <a:xfrm>
            <a:off x="1912938" y="3379789"/>
            <a:ext cx="590550" cy="1587"/>
          </a:xfrm>
          <a:prstGeom prst="rect">
            <a:avLst/>
          </a:prstGeom>
          <a:solidFill>
            <a:srgbClr val="A64C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09" name="Rectangle 41"/>
          <p:cNvSpPr>
            <a:spLocks noChangeArrowheads="1"/>
          </p:cNvSpPr>
          <p:nvPr/>
        </p:nvSpPr>
        <p:spPr bwMode="auto">
          <a:xfrm>
            <a:off x="2530476" y="2736850"/>
            <a:ext cx="887413" cy="635000"/>
          </a:xfrm>
          <a:prstGeom prst="rect">
            <a:avLst/>
          </a:prstGeom>
          <a:solidFill>
            <a:srgbClr val="A0C7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10" name="Rectangle 42"/>
          <p:cNvSpPr>
            <a:spLocks noChangeArrowheads="1"/>
          </p:cNvSpPr>
          <p:nvPr/>
        </p:nvSpPr>
        <p:spPr bwMode="auto">
          <a:xfrm>
            <a:off x="2632075" y="2809876"/>
            <a:ext cx="583492" cy="474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.00</a:t>
            </a:r>
          </a:p>
        </p:txBody>
      </p:sp>
      <p:sp>
        <p:nvSpPr>
          <p:cNvPr id="314411" name="Rectangle 43"/>
          <p:cNvSpPr>
            <a:spLocks noChangeArrowheads="1"/>
          </p:cNvSpPr>
          <p:nvPr/>
        </p:nvSpPr>
        <p:spPr bwMode="auto">
          <a:xfrm>
            <a:off x="2530476" y="3379789"/>
            <a:ext cx="887413" cy="1587"/>
          </a:xfrm>
          <a:prstGeom prst="rect">
            <a:avLst/>
          </a:prstGeom>
          <a:solidFill>
            <a:srgbClr val="A64C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12" name="Rectangle 44"/>
          <p:cNvSpPr>
            <a:spLocks noChangeArrowheads="1"/>
          </p:cNvSpPr>
          <p:nvPr/>
        </p:nvSpPr>
        <p:spPr bwMode="auto">
          <a:xfrm>
            <a:off x="3443289" y="2736850"/>
            <a:ext cx="947737" cy="635000"/>
          </a:xfrm>
          <a:prstGeom prst="rect">
            <a:avLst/>
          </a:prstGeom>
          <a:solidFill>
            <a:srgbClr val="A0C7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13" name="Rectangle 45"/>
          <p:cNvSpPr>
            <a:spLocks noChangeArrowheads="1"/>
          </p:cNvSpPr>
          <p:nvPr/>
        </p:nvSpPr>
        <p:spPr bwMode="auto">
          <a:xfrm>
            <a:off x="3576638" y="2809876"/>
            <a:ext cx="583492" cy="474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.01</a:t>
            </a:r>
          </a:p>
        </p:txBody>
      </p:sp>
      <p:sp>
        <p:nvSpPr>
          <p:cNvPr id="314414" name="Rectangle 46"/>
          <p:cNvSpPr>
            <a:spLocks noChangeArrowheads="1"/>
          </p:cNvSpPr>
          <p:nvPr/>
        </p:nvSpPr>
        <p:spPr bwMode="auto">
          <a:xfrm>
            <a:off x="3443289" y="3379789"/>
            <a:ext cx="947737" cy="1587"/>
          </a:xfrm>
          <a:prstGeom prst="rect">
            <a:avLst/>
          </a:prstGeom>
          <a:solidFill>
            <a:srgbClr val="A64C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15" name="Rectangle 47"/>
          <p:cNvSpPr>
            <a:spLocks noChangeArrowheads="1"/>
          </p:cNvSpPr>
          <p:nvPr/>
        </p:nvSpPr>
        <p:spPr bwMode="auto">
          <a:xfrm>
            <a:off x="4418013" y="2736850"/>
            <a:ext cx="944562" cy="642938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16" name="Rectangle 48"/>
          <p:cNvSpPr>
            <a:spLocks noChangeArrowheads="1"/>
          </p:cNvSpPr>
          <p:nvPr/>
        </p:nvSpPr>
        <p:spPr bwMode="auto">
          <a:xfrm>
            <a:off x="1909764" y="3389313"/>
            <a:ext cx="593725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17" name="Rectangle 49"/>
          <p:cNvSpPr>
            <a:spLocks noChangeArrowheads="1"/>
          </p:cNvSpPr>
          <p:nvPr/>
        </p:nvSpPr>
        <p:spPr bwMode="auto">
          <a:xfrm>
            <a:off x="2513013" y="3389313"/>
            <a:ext cx="6350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18" name="Rectangle 50"/>
          <p:cNvSpPr>
            <a:spLocks noChangeArrowheads="1"/>
          </p:cNvSpPr>
          <p:nvPr/>
        </p:nvSpPr>
        <p:spPr bwMode="auto">
          <a:xfrm>
            <a:off x="2530476" y="3389313"/>
            <a:ext cx="887413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19" name="Rectangle 51"/>
          <p:cNvSpPr>
            <a:spLocks noChangeArrowheads="1"/>
          </p:cNvSpPr>
          <p:nvPr/>
        </p:nvSpPr>
        <p:spPr bwMode="auto">
          <a:xfrm>
            <a:off x="3427413" y="3389313"/>
            <a:ext cx="6350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20" name="Rectangle 52"/>
          <p:cNvSpPr>
            <a:spLocks noChangeArrowheads="1"/>
          </p:cNvSpPr>
          <p:nvPr/>
        </p:nvSpPr>
        <p:spPr bwMode="auto">
          <a:xfrm>
            <a:off x="3443289" y="3389313"/>
            <a:ext cx="947737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21" name="Rectangle 53"/>
          <p:cNvSpPr>
            <a:spLocks noChangeArrowheads="1"/>
          </p:cNvSpPr>
          <p:nvPr/>
        </p:nvSpPr>
        <p:spPr bwMode="auto">
          <a:xfrm>
            <a:off x="4400550" y="3389313"/>
            <a:ext cx="6350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22" name="Rectangle 54"/>
          <p:cNvSpPr>
            <a:spLocks noChangeArrowheads="1"/>
          </p:cNvSpPr>
          <p:nvPr/>
        </p:nvSpPr>
        <p:spPr bwMode="auto">
          <a:xfrm>
            <a:off x="4418013" y="3389313"/>
            <a:ext cx="944562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23" name="Rectangle 55"/>
          <p:cNvSpPr>
            <a:spLocks noChangeArrowheads="1"/>
          </p:cNvSpPr>
          <p:nvPr/>
        </p:nvSpPr>
        <p:spPr bwMode="auto">
          <a:xfrm>
            <a:off x="2513013" y="3406775"/>
            <a:ext cx="6350" cy="63500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24" name="Rectangle 56"/>
          <p:cNvSpPr>
            <a:spLocks noChangeArrowheads="1"/>
          </p:cNvSpPr>
          <p:nvPr/>
        </p:nvSpPr>
        <p:spPr bwMode="auto">
          <a:xfrm>
            <a:off x="3427413" y="3406775"/>
            <a:ext cx="6350" cy="63500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25" name="Rectangle 57"/>
          <p:cNvSpPr>
            <a:spLocks noChangeArrowheads="1"/>
          </p:cNvSpPr>
          <p:nvPr/>
        </p:nvSpPr>
        <p:spPr bwMode="auto">
          <a:xfrm>
            <a:off x="4400550" y="3406775"/>
            <a:ext cx="6350" cy="63500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26" name="Rectangle 58"/>
          <p:cNvSpPr>
            <a:spLocks noChangeArrowheads="1"/>
          </p:cNvSpPr>
          <p:nvPr/>
        </p:nvSpPr>
        <p:spPr bwMode="auto">
          <a:xfrm>
            <a:off x="1912938" y="3406775"/>
            <a:ext cx="590550" cy="635000"/>
          </a:xfrm>
          <a:prstGeom prst="rect">
            <a:avLst/>
          </a:prstGeom>
          <a:solidFill>
            <a:srgbClr val="A0C7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27" name="Rectangle 59"/>
          <p:cNvSpPr>
            <a:spLocks noChangeArrowheads="1"/>
          </p:cNvSpPr>
          <p:nvPr/>
        </p:nvSpPr>
        <p:spPr bwMode="auto">
          <a:xfrm>
            <a:off x="1873250" y="3479801"/>
            <a:ext cx="583492" cy="474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</a:p>
        </p:txBody>
      </p:sp>
      <p:sp>
        <p:nvSpPr>
          <p:cNvPr id="314428" name="Rectangle 60"/>
          <p:cNvSpPr>
            <a:spLocks noChangeArrowheads="1"/>
          </p:cNvSpPr>
          <p:nvPr/>
        </p:nvSpPr>
        <p:spPr bwMode="auto">
          <a:xfrm>
            <a:off x="2482851" y="3473451"/>
            <a:ext cx="904093" cy="474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.0000</a:t>
            </a:r>
          </a:p>
        </p:txBody>
      </p:sp>
      <p:sp>
        <p:nvSpPr>
          <p:cNvPr id="314429" name="Rectangle 61"/>
          <p:cNvSpPr>
            <a:spLocks noChangeArrowheads="1"/>
          </p:cNvSpPr>
          <p:nvPr/>
        </p:nvSpPr>
        <p:spPr bwMode="auto">
          <a:xfrm>
            <a:off x="3398839" y="3479801"/>
            <a:ext cx="904093" cy="474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.0040</a:t>
            </a:r>
          </a:p>
        </p:txBody>
      </p:sp>
      <p:sp>
        <p:nvSpPr>
          <p:cNvPr id="314430" name="Rectangle 62"/>
          <p:cNvSpPr>
            <a:spLocks noChangeArrowheads="1"/>
          </p:cNvSpPr>
          <p:nvPr/>
        </p:nvSpPr>
        <p:spPr bwMode="auto">
          <a:xfrm>
            <a:off x="4367214" y="3479801"/>
            <a:ext cx="904093" cy="474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.0080</a:t>
            </a:r>
          </a:p>
        </p:txBody>
      </p:sp>
      <p:sp>
        <p:nvSpPr>
          <p:cNvPr id="314431" name="Rectangle 63"/>
          <p:cNvSpPr>
            <a:spLocks noChangeArrowheads="1"/>
          </p:cNvSpPr>
          <p:nvPr/>
        </p:nvSpPr>
        <p:spPr bwMode="auto">
          <a:xfrm>
            <a:off x="1909764" y="4051300"/>
            <a:ext cx="593725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32" name="Rectangle 64"/>
          <p:cNvSpPr>
            <a:spLocks noChangeArrowheads="1"/>
          </p:cNvSpPr>
          <p:nvPr/>
        </p:nvSpPr>
        <p:spPr bwMode="auto">
          <a:xfrm>
            <a:off x="2513013" y="4051300"/>
            <a:ext cx="6350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33" name="Rectangle 65"/>
          <p:cNvSpPr>
            <a:spLocks noChangeArrowheads="1"/>
          </p:cNvSpPr>
          <p:nvPr/>
        </p:nvSpPr>
        <p:spPr bwMode="auto">
          <a:xfrm>
            <a:off x="2530476" y="4051300"/>
            <a:ext cx="887413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34" name="Rectangle 66"/>
          <p:cNvSpPr>
            <a:spLocks noChangeArrowheads="1"/>
          </p:cNvSpPr>
          <p:nvPr/>
        </p:nvSpPr>
        <p:spPr bwMode="auto">
          <a:xfrm>
            <a:off x="3427413" y="4051300"/>
            <a:ext cx="6350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35" name="Rectangle 67"/>
          <p:cNvSpPr>
            <a:spLocks noChangeArrowheads="1"/>
          </p:cNvSpPr>
          <p:nvPr/>
        </p:nvSpPr>
        <p:spPr bwMode="auto">
          <a:xfrm>
            <a:off x="3443289" y="4051300"/>
            <a:ext cx="947737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36" name="Rectangle 68"/>
          <p:cNvSpPr>
            <a:spLocks noChangeArrowheads="1"/>
          </p:cNvSpPr>
          <p:nvPr/>
        </p:nvSpPr>
        <p:spPr bwMode="auto">
          <a:xfrm>
            <a:off x="4400550" y="4051300"/>
            <a:ext cx="6350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37" name="Rectangle 69"/>
          <p:cNvSpPr>
            <a:spLocks noChangeArrowheads="1"/>
          </p:cNvSpPr>
          <p:nvPr/>
        </p:nvSpPr>
        <p:spPr bwMode="auto">
          <a:xfrm>
            <a:off x="4418013" y="4051300"/>
            <a:ext cx="944562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38" name="Rectangle 70"/>
          <p:cNvSpPr>
            <a:spLocks noChangeArrowheads="1"/>
          </p:cNvSpPr>
          <p:nvPr/>
        </p:nvSpPr>
        <p:spPr bwMode="auto">
          <a:xfrm>
            <a:off x="2513013" y="4067175"/>
            <a:ext cx="6350" cy="642938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39" name="Rectangle 71"/>
          <p:cNvSpPr>
            <a:spLocks noChangeArrowheads="1"/>
          </p:cNvSpPr>
          <p:nvPr/>
        </p:nvSpPr>
        <p:spPr bwMode="auto">
          <a:xfrm>
            <a:off x="3427413" y="4067175"/>
            <a:ext cx="6350" cy="642938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40" name="Rectangle 72"/>
          <p:cNvSpPr>
            <a:spLocks noChangeArrowheads="1"/>
          </p:cNvSpPr>
          <p:nvPr/>
        </p:nvSpPr>
        <p:spPr bwMode="auto">
          <a:xfrm>
            <a:off x="4400550" y="4067175"/>
            <a:ext cx="6350" cy="642938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41" name="Rectangle 73"/>
          <p:cNvSpPr>
            <a:spLocks noChangeArrowheads="1"/>
          </p:cNvSpPr>
          <p:nvPr/>
        </p:nvSpPr>
        <p:spPr bwMode="auto">
          <a:xfrm>
            <a:off x="1912938" y="4067175"/>
            <a:ext cx="590550" cy="63500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42" name="Rectangle 74"/>
          <p:cNvSpPr>
            <a:spLocks noChangeArrowheads="1"/>
          </p:cNvSpPr>
          <p:nvPr/>
        </p:nvSpPr>
        <p:spPr bwMode="auto">
          <a:xfrm>
            <a:off x="1912938" y="4710114"/>
            <a:ext cx="590550" cy="1587"/>
          </a:xfrm>
          <a:prstGeom prst="rect">
            <a:avLst/>
          </a:prstGeom>
          <a:solidFill>
            <a:srgbClr val="A64C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43" name="Rectangle 75"/>
          <p:cNvSpPr>
            <a:spLocks noChangeArrowheads="1"/>
          </p:cNvSpPr>
          <p:nvPr/>
        </p:nvSpPr>
        <p:spPr bwMode="auto">
          <a:xfrm>
            <a:off x="2454276" y="4140201"/>
            <a:ext cx="904093" cy="474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.0398</a:t>
            </a:r>
          </a:p>
        </p:txBody>
      </p:sp>
      <p:sp>
        <p:nvSpPr>
          <p:cNvPr id="314444" name="Rectangle 76"/>
          <p:cNvSpPr>
            <a:spLocks noChangeArrowheads="1"/>
          </p:cNvSpPr>
          <p:nvPr/>
        </p:nvSpPr>
        <p:spPr bwMode="auto">
          <a:xfrm>
            <a:off x="3397251" y="4159251"/>
            <a:ext cx="904093" cy="474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.0438</a:t>
            </a:r>
          </a:p>
        </p:txBody>
      </p:sp>
      <p:sp>
        <p:nvSpPr>
          <p:cNvPr id="314445" name="Rectangle 77"/>
          <p:cNvSpPr>
            <a:spLocks noChangeArrowheads="1"/>
          </p:cNvSpPr>
          <p:nvPr/>
        </p:nvSpPr>
        <p:spPr bwMode="auto">
          <a:xfrm>
            <a:off x="4418013" y="4067175"/>
            <a:ext cx="944562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46" name="Rectangle 78"/>
          <p:cNvSpPr>
            <a:spLocks noChangeArrowheads="1"/>
          </p:cNvSpPr>
          <p:nvPr/>
        </p:nvSpPr>
        <p:spPr bwMode="auto">
          <a:xfrm>
            <a:off x="1909764" y="4719638"/>
            <a:ext cx="593725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47" name="Rectangle 79"/>
          <p:cNvSpPr>
            <a:spLocks noChangeArrowheads="1"/>
          </p:cNvSpPr>
          <p:nvPr/>
        </p:nvSpPr>
        <p:spPr bwMode="auto">
          <a:xfrm>
            <a:off x="2513013" y="4719638"/>
            <a:ext cx="6350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48" name="Rectangle 80"/>
          <p:cNvSpPr>
            <a:spLocks noChangeArrowheads="1"/>
          </p:cNvSpPr>
          <p:nvPr/>
        </p:nvSpPr>
        <p:spPr bwMode="auto">
          <a:xfrm>
            <a:off x="2530476" y="4719638"/>
            <a:ext cx="887413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49" name="Rectangle 81"/>
          <p:cNvSpPr>
            <a:spLocks noChangeArrowheads="1"/>
          </p:cNvSpPr>
          <p:nvPr/>
        </p:nvSpPr>
        <p:spPr bwMode="auto">
          <a:xfrm>
            <a:off x="3427413" y="4719638"/>
            <a:ext cx="6350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50" name="Rectangle 82"/>
          <p:cNvSpPr>
            <a:spLocks noChangeArrowheads="1"/>
          </p:cNvSpPr>
          <p:nvPr/>
        </p:nvSpPr>
        <p:spPr bwMode="auto">
          <a:xfrm>
            <a:off x="3443289" y="4719638"/>
            <a:ext cx="947737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51" name="Rectangle 83"/>
          <p:cNvSpPr>
            <a:spLocks noChangeArrowheads="1"/>
          </p:cNvSpPr>
          <p:nvPr/>
        </p:nvSpPr>
        <p:spPr bwMode="auto">
          <a:xfrm>
            <a:off x="4400550" y="4719638"/>
            <a:ext cx="6350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52" name="Rectangle 84"/>
          <p:cNvSpPr>
            <a:spLocks noChangeArrowheads="1"/>
          </p:cNvSpPr>
          <p:nvPr/>
        </p:nvSpPr>
        <p:spPr bwMode="auto">
          <a:xfrm>
            <a:off x="4418013" y="4719638"/>
            <a:ext cx="944562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53" name="Rectangle 85"/>
          <p:cNvSpPr>
            <a:spLocks noChangeArrowheads="1"/>
          </p:cNvSpPr>
          <p:nvPr/>
        </p:nvSpPr>
        <p:spPr bwMode="auto">
          <a:xfrm>
            <a:off x="2513013" y="4737100"/>
            <a:ext cx="6350" cy="63500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54" name="Rectangle 86"/>
          <p:cNvSpPr>
            <a:spLocks noChangeArrowheads="1"/>
          </p:cNvSpPr>
          <p:nvPr/>
        </p:nvSpPr>
        <p:spPr bwMode="auto">
          <a:xfrm>
            <a:off x="3427413" y="4737100"/>
            <a:ext cx="6350" cy="63500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55" name="Rectangle 87"/>
          <p:cNvSpPr>
            <a:spLocks noChangeArrowheads="1"/>
          </p:cNvSpPr>
          <p:nvPr/>
        </p:nvSpPr>
        <p:spPr bwMode="auto">
          <a:xfrm>
            <a:off x="4400550" y="4737100"/>
            <a:ext cx="6350" cy="63500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56" name="Rectangle 88"/>
          <p:cNvSpPr>
            <a:spLocks noChangeArrowheads="1"/>
          </p:cNvSpPr>
          <p:nvPr/>
        </p:nvSpPr>
        <p:spPr bwMode="auto">
          <a:xfrm>
            <a:off x="1912938" y="4737100"/>
            <a:ext cx="590550" cy="635000"/>
          </a:xfrm>
          <a:prstGeom prst="rect">
            <a:avLst/>
          </a:prstGeom>
          <a:solidFill>
            <a:srgbClr val="A0C7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57" name="Rectangle 89"/>
          <p:cNvSpPr>
            <a:spLocks noChangeArrowheads="1"/>
          </p:cNvSpPr>
          <p:nvPr/>
        </p:nvSpPr>
        <p:spPr bwMode="auto">
          <a:xfrm>
            <a:off x="1873250" y="4810126"/>
            <a:ext cx="583492" cy="474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</a:p>
        </p:txBody>
      </p:sp>
      <p:sp>
        <p:nvSpPr>
          <p:cNvPr id="314458" name="Rectangle 90"/>
          <p:cNvSpPr>
            <a:spLocks noChangeArrowheads="1"/>
          </p:cNvSpPr>
          <p:nvPr/>
        </p:nvSpPr>
        <p:spPr bwMode="auto">
          <a:xfrm>
            <a:off x="2454276" y="4810126"/>
            <a:ext cx="904093" cy="474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.0793</a:t>
            </a:r>
          </a:p>
        </p:txBody>
      </p:sp>
      <p:sp>
        <p:nvSpPr>
          <p:cNvPr id="314459" name="Rectangle 91"/>
          <p:cNvSpPr>
            <a:spLocks noChangeArrowheads="1"/>
          </p:cNvSpPr>
          <p:nvPr/>
        </p:nvSpPr>
        <p:spPr bwMode="auto">
          <a:xfrm>
            <a:off x="3398839" y="4810126"/>
            <a:ext cx="904093" cy="474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.0832</a:t>
            </a:r>
          </a:p>
        </p:txBody>
      </p:sp>
      <p:sp>
        <p:nvSpPr>
          <p:cNvPr id="314460" name="Rectangle 92"/>
          <p:cNvSpPr>
            <a:spLocks noChangeArrowheads="1"/>
          </p:cNvSpPr>
          <p:nvPr/>
        </p:nvSpPr>
        <p:spPr bwMode="auto">
          <a:xfrm>
            <a:off x="4367214" y="4810126"/>
            <a:ext cx="904093" cy="474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.0871</a:t>
            </a:r>
          </a:p>
        </p:txBody>
      </p:sp>
      <p:sp>
        <p:nvSpPr>
          <p:cNvPr id="314461" name="Rectangle 93"/>
          <p:cNvSpPr>
            <a:spLocks noChangeArrowheads="1"/>
          </p:cNvSpPr>
          <p:nvPr/>
        </p:nvSpPr>
        <p:spPr bwMode="auto">
          <a:xfrm>
            <a:off x="1909764" y="5381625"/>
            <a:ext cx="593725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62" name="Rectangle 94"/>
          <p:cNvSpPr>
            <a:spLocks noChangeArrowheads="1"/>
          </p:cNvSpPr>
          <p:nvPr/>
        </p:nvSpPr>
        <p:spPr bwMode="auto">
          <a:xfrm>
            <a:off x="2513013" y="5381625"/>
            <a:ext cx="6350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63" name="Rectangle 95"/>
          <p:cNvSpPr>
            <a:spLocks noChangeArrowheads="1"/>
          </p:cNvSpPr>
          <p:nvPr/>
        </p:nvSpPr>
        <p:spPr bwMode="auto">
          <a:xfrm>
            <a:off x="2530476" y="5381625"/>
            <a:ext cx="887413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64" name="Rectangle 96"/>
          <p:cNvSpPr>
            <a:spLocks noChangeArrowheads="1"/>
          </p:cNvSpPr>
          <p:nvPr/>
        </p:nvSpPr>
        <p:spPr bwMode="auto">
          <a:xfrm>
            <a:off x="3427413" y="5381625"/>
            <a:ext cx="6350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65" name="Rectangle 97"/>
          <p:cNvSpPr>
            <a:spLocks noChangeArrowheads="1"/>
          </p:cNvSpPr>
          <p:nvPr/>
        </p:nvSpPr>
        <p:spPr bwMode="auto">
          <a:xfrm>
            <a:off x="3443289" y="5381625"/>
            <a:ext cx="947737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66" name="Rectangle 98"/>
          <p:cNvSpPr>
            <a:spLocks noChangeArrowheads="1"/>
          </p:cNvSpPr>
          <p:nvPr/>
        </p:nvSpPr>
        <p:spPr bwMode="auto">
          <a:xfrm>
            <a:off x="4400550" y="5381625"/>
            <a:ext cx="6350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67" name="Rectangle 99"/>
          <p:cNvSpPr>
            <a:spLocks noChangeArrowheads="1"/>
          </p:cNvSpPr>
          <p:nvPr/>
        </p:nvSpPr>
        <p:spPr bwMode="auto">
          <a:xfrm>
            <a:off x="4418013" y="5381625"/>
            <a:ext cx="944562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68" name="Rectangle 100"/>
          <p:cNvSpPr>
            <a:spLocks noChangeArrowheads="1"/>
          </p:cNvSpPr>
          <p:nvPr/>
        </p:nvSpPr>
        <p:spPr bwMode="auto">
          <a:xfrm>
            <a:off x="2513013" y="5397500"/>
            <a:ext cx="6350" cy="63500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69" name="Rectangle 101"/>
          <p:cNvSpPr>
            <a:spLocks noChangeArrowheads="1"/>
          </p:cNvSpPr>
          <p:nvPr/>
        </p:nvSpPr>
        <p:spPr bwMode="auto">
          <a:xfrm>
            <a:off x="3427413" y="5397500"/>
            <a:ext cx="6350" cy="63500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70" name="Rectangle 102"/>
          <p:cNvSpPr>
            <a:spLocks noChangeArrowheads="1"/>
          </p:cNvSpPr>
          <p:nvPr/>
        </p:nvSpPr>
        <p:spPr bwMode="auto">
          <a:xfrm>
            <a:off x="4400550" y="5397500"/>
            <a:ext cx="6350" cy="63500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71" name="Rectangle 103"/>
          <p:cNvSpPr>
            <a:spLocks noChangeArrowheads="1"/>
          </p:cNvSpPr>
          <p:nvPr/>
        </p:nvSpPr>
        <p:spPr bwMode="auto">
          <a:xfrm>
            <a:off x="1912938" y="5397500"/>
            <a:ext cx="590550" cy="635000"/>
          </a:xfrm>
          <a:prstGeom prst="rect">
            <a:avLst/>
          </a:prstGeom>
          <a:solidFill>
            <a:srgbClr val="A0C7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72" name="Rectangle 104"/>
          <p:cNvSpPr>
            <a:spLocks noChangeArrowheads="1"/>
          </p:cNvSpPr>
          <p:nvPr/>
        </p:nvSpPr>
        <p:spPr bwMode="auto">
          <a:xfrm>
            <a:off x="1873250" y="5470526"/>
            <a:ext cx="583492" cy="474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</a:p>
        </p:txBody>
      </p:sp>
      <p:sp>
        <p:nvSpPr>
          <p:cNvPr id="314473" name="Rectangle 105"/>
          <p:cNvSpPr>
            <a:spLocks noChangeArrowheads="1"/>
          </p:cNvSpPr>
          <p:nvPr/>
        </p:nvSpPr>
        <p:spPr bwMode="auto">
          <a:xfrm>
            <a:off x="2454276" y="5470526"/>
            <a:ext cx="910505" cy="474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.1179</a:t>
            </a:r>
          </a:p>
        </p:txBody>
      </p:sp>
      <p:sp>
        <p:nvSpPr>
          <p:cNvPr id="314474" name="Rectangle 106"/>
          <p:cNvSpPr>
            <a:spLocks noChangeArrowheads="1"/>
          </p:cNvSpPr>
          <p:nvPr/>
        </p:nvSpPr>
        <p:spPr bwMode="auto">
          <a:xfrm>
            <a:off x="3398839" y="5470526"/>
            <a:ext cx="904093" cy="474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.1217</a:t>
            </a:r>
          </a:p>
        </p:txBody>
      </p:sp>
      <p:sp>
        <p:nvSpPr>
          <p:cNvPr id="314475" name="Rectangle 107"/>
          <p:cNvSpPr>
            <a:spLocks noChangeArrowheads="1"/>
          </p:cNvSpPr>
          <p:nvPr/>
        </p:nvSpPr>
        <p:spPr bwMode="auto">
          <a:xfrm>
            <a:off x="4367214" y="5470526"/>
            <a:ext cx="904093" cy="474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.1255</a:t>
            </a:r>
          </a:p>
        </p:txBody>
      </p:sp>
      <p:sp>
        <p:nvSpPr>
          <p:cNvPr id="314476" name="Rectangle 108"/>
          <p:cNvSpPr>
            <a:spLocks noGrp="1" noChangeArrowheads="1"/>
          </p:cNvSpPr>
          <p:nvPr>
            <p:ph type="title"/>
          </p:nvPr>
        </p:nvSpPr>
        <p:spPr>
          <a:xfrm>
            <a:off x="2667000" y="304800"/>
            <a:ext cx="78486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7" tIns="44450" rIns="90487" bIns="44450" rtlCol="0" anchor="ctr" anchorCtr="1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 Finding P(0 &lt; z &lt; 0.12)</a:t>
            </a:r>
          </a:p>
        </p:txBody>
      </p:sp>
      <p:sp>
        <p:nvSpPr>
          <p:cNvPr id="314477" name="Rectangle 109"/>
          <p:cNvSpPr>
            <a:spLocks noChangeArrowheads="1"/>
          </p:cNvSpPr>
          <p:nvPr/>
        </p:nvSpPr>
        <p:spPr bwMode="auto">
          <a:xfrm>
            <a:off x="8534400" y="2895601"/>
            <a:ext cx="1206500" cy="366767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.0478</a:t>
            </a:r>
          </a:p>
        </p:txBody>
      </p:sp>
      <p:sp>
        <p:nvSpPr>
          <p:cNvPr id="314478" name="Rectangle 110"/>
          <p:cNvSpPr>
            <a:spLocks noChangeArrowheads="1"/>
          </p:cNvSpPr>
          <p:nvPr/>
        </p:nvSpPr>
        <p:spPr bwMode="auto">
          <a:xfrm>
            <a:off x="4540250" y="2741614"/>
            <a:ext cx="1130300" cy="6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92075" rIns="92075" bIns="92075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.02</a:t>
            </a:r>
          </a:p>
        </p:txBody>
      </p:sp>
      <p:sp>
        <p:nvSpPr>
          <p:cNvPr id="314479" name="Rectangle 111"/>
          <p:cNvSpPr>
            <a:spLocks noChangeArrowheads="1"/>
          </p:cNvSpPr>
          <p:nvPr/>
        </p:nvSpPr>
        <p:spPr bwMode="auto">
          <a:xfrm>
            <a:off x="1828800" y="4191001"/>
            <a:ext cx="1066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0" rIns="92075" bIns="0" anchor="ctr"/>
          <a:lstStyle/>
          <a:p>
            <a:pPr algn="l" eaLnBrk="0" hangingPunct="0">
              <a:spcBef>
                <a:spcPct val="50000"/>
              </a:spcBef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</a:p>
        </p:txBody>
      </p:sp>
      <p:sp>
        <p:nvSpPr>
          <p:cNvPr id="314480" name="Rectangle 112"/>
          <p:cNvSpPr>
            <a:spLocks noChangeArrowheads="1"/>
          </p:cNvSpPr>
          <p:nvPr/>
        </p:nvSpPr>
        <p:spPr bwMode="auto">
          <a:xfrm>
            <a:off x="4387850" y="4159251"/>
            <a:ext cx="1054100" cy="505267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7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0478</a:t>
            </a:r>
          </a:p>
        </p:txBody>
      </p:sp>
      <p:sp>
        <p:nvSpPr>
          <p:cNvPr id="314481" name="Rectangle 113"/>
          <p:cNvSpPr>
            <a:spLocks noChangeArrowheads="1"/>
          </p:cNvSpPr>
          <p:nvPr/>
        </p:nvSpPr>
        <p:spPr bwMode="auto">
          <a:xfrm>
            <a:off x="1905000" y="1905000"/>
            <a:ext cx="4070350" cy="711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 dirty="0">
                <a:cs typeface="Times New Roman" panose="02020603050405020304" pitchFamily="18" charset="0"/>
              </a:rPr>
              <a:t>Standard Normal Probability </a:t>
            </a:r>
          </a:p>
          <a:p>
            <a:pPr algn="l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 dirty="0">
                <a:cs typeface="Times New Roman" panose="02020603050405020304" pitchFamily="18" charset="0"/>
              </a:rPr>
              <a:t>Table (Portion)</a:t>
            </a:r>
          </a:p>
        </p:txBody>
      </p:sp>
      <p:sp>
        <p:nvSpPr>
          <p:cNvPr id="314483" name="Rectangle 115"/>
          <p:cNvSpPr>
            <a:spLocks noChangeArrowheads="1"/>
          </p:cNvSpPr>
          <p:nvPr/>
        </p:nvSpPr>
        <p:spPr bwMode="auto">
          <a:xfrm>
            <a:off x="7589838" y="5441951"/>
            <a:ext cx="59471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0.00</a:t>
            </a:r>
          </a:p>
        </p:txBody>
      </p:sp>
      <p:sp>
        <p:nvSpPr>
          <p:cNvPr id="314484" name="Line 116"/>
          <p:cNvSpPr>
            <a:spLocks noChangeShapeType="1"/>
          </p:cNvSpPr>
          <p:nvPr/>
        </p:nvSpPr>
        <p:spPr bwMode="auto">
          <a:xfrm flipV="1">
            <a:off x="7818438" y="521335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85" name="Line 117"/>
          <p:cNvSpPr>
            <a:spLocks noChangeShapeType="1"/>
          </p:cNvSpPr>
          <p:nvPr/>
        </p:nvSpPr>
        <p:spPr bwMode="auto">
          <a:xfrm flipV="1">
            <a:off x="8199438" y="521335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87" name="Line 119"/>
          <p:cNvSpPr>
            <a:spLocks noChangeShapeType="1"/>
          </p:cNvSpPr>
          <p:nvPr/>
        </p:nvSpPr>
        <p:spPr bwMode="auto">
          <a:xfrm flipH="1">
            <a:off x="8001000" y="3352800"/>
            <a:ext cx="762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488" name="Rectangle 120"/>
          <p:cNvSpPr>
            <a:spLocks noChangeArrowheads="1"/>
          </p:cNvSpPr>
          <p:nvPr/>
        </p:nvSpPr>
        <p:spPr bwMode="auto">
          <a:xfrm>
            <a:off x="8019810" y="2362200"/>
            <a:ext cx="17668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 P(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Arial" pitchFamily="34" charset="0"/>
              </a:rPr>
              <a:t>0 &lt; z &lt; 0.12)</a:t>
            </a:r>
          </a:p>
        </p:txBody>
      </p:sp>
      <p:sp>
        <p:nvSpPr>
          <p:cNvPr id="314489" name="Rectangle 121"/>
          <p:cNvSpPr>
            <a:spLocks noChangeArrowheads="1"/>
          </p:cNvSpPr>
          <p:nvPr/>
        </p:nvSpPr>
        <p:spPr bwMode="auto">
          <a:xfrm>
            <a:off x="8204247" y="1981200"/>
            <a:ext cx="1476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Arial" pitchFamily="34" charset="0"/>
              </a:rPr>
              <a:t>8 &lt; x &lt; 8.6)</a:t>
            </a:r>
          </a:p>
        </p:txBody>
      </p:sp>
      <p:sp>
        <p:nvSpPr>
          <p:cNvPr id="314490" name="Rectangle 122"/>
          <p:cNvSpPr>
            <a:spLocks noChangeArrowheads="1"/>
          </p:cNvSpPr>
          <p:nvPr/>
        </p:nvSpPr>
        <p:spPr bwMode="auto">
          <a:xfrm>
            <a:off x="7924800" y="1905000"/>
            <a:ext cx="2514600" cy="1447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8059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15440" y="412750"/>
            <a:ext cx="8732520" cy="1143000"/>
          </a:xfrm>
        </p:spPr>
        <p:txBody>
          <a:bodyPr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Procedure for Finding Probabilities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981200" y="2762596"/>
            <a:ext cx="9022080" cy="3200400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buSzPct val="80000"/>
              <a:buNone/>
            </a:pPr>
            <a:r>
              <a:rPr lang="en-US" dirty="0" smtClean="0">
                <a:cs typeface="Times New Roman" panose="02020603050405020304" pitchFamily="18" charset="0"/>
              </a:rPr>
              <a:t>Step 1: Draw </a:t>
            </a:r>
            <a:r>
              <a:rPr lang="en-US" dirty="0">
                <a:cs typeface="Times New Roman" panose="02020603050405020304" pitchFamily="18" charset="0"/>
              </a:rPr>
              <a:t>the normal curve for the problem </a:t>
            </a:r>
            <a:r>
              <a:rPr lang="en-US" dirty="0" smtClean="0">
                <a:cs typeface="Times New Roman" panose="02020603050405020304" pitchFamily="18" charset="0"/>
              </a:rPr>
              <a:t>in </a:t>
            </a:r>
            <a:r>
              <a:rPr lang="en-US" dirty="0">
                <a:cs typeface="Times New Roman" panose="02020603050405020304" pitchFamily="18" charset="0"/>
              </a:rPr>
              <a:t>terms of </a:t>
            </a:r>
            <a:r>
              <a:rPr lang="en-US" i="1" dirty="0" smtClean="0">
                <a:cs typeface="Times New Roman" panose="02020603050405020304" pitchFamily="18" charset="0"/>
              </a:rPr>
              <a:t>x</a:t>
            </a:r>
          </a:p>
          <a:p>
            <a:pPr marL="0" indent="0">
              <a:lnSpc>
                <a:spcPct val="95000"/>
              </a:lnSpc>
              <a:buSzPct val="80000"/>
              <a:buNone/>
            </a:pPr>
            <a:endParaRPr lang="en-US" i="1" dirty="0">
              <a:cs typeface="Times New Roman" panose="02020603050405020304" pitchFamily="18" charset="0"/>
            </a:endParaRPr>
          </a:p>
          <a:p>
            <a:pPr marL="0" indent="0">
              <a:lnSpc>
                <a:spcPct val="95000"/>
              </a:lnSpc>
              <a:buSzPct val="80000"/>
              <a:buNone/>
            </a:pPr>
            <a:r>
              <a:rPr lang="en-US" dirty="0" smtClean="0">
                <a:cs typeface="Times New Roman" panose="02020603050405020304" pitchFamily="18" charset="0"/>
              </a:rPr>
              <a:t>Step 2: Translate </a:t>
            </a:r>
            <a:r>
              <a:rPr lang="en-US" i="1" dirty="0">
                <a:cs typeface="Times New Roman" panose="02020603050405020304" pitchFamily="18" charset="0"/>
              </a:rPr>
              <a:t>x</a:t>
            </a:r>
            <a:r>
              <a:rPr lang="en-US" dirty="0">
                <a:cs typeface="Times New Roman" panose="02020603050405020304" pitchFamily="18" charset="0"/>
              </a:rPr>
              <a:t>-values to </a:t>
            </a:r>
            <a:r>
              <a:rPr lang="en-US" i="1" dirty="0" smtClean="0">
                <a:cs typeface="Times New Roman" panose="02020603050405020304" pitchFamily="18" charset="0"/>
              </a:rPr>
              <a:t>z</a:t>
            </a:r>
            <a:r>
              <a:rPr lang="en-US" dirty="0" smtClean="0">
                <a:cs typeface="Times New Roman" panose="02020603050405020304" pitchFamily="18" charset="0"/>
              </a:rPr>
              <a:t>-values</a:t>
            </a:r>
          </a:p>
          <a:p>
            <a:pPr marL="0" indent="0">
              <a:lnSpc>
                <a:spcPct val="95000"/>
              </a:lnSpc>
              <a:buSzPct val="80000"/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marL="0" indent="0">
              <a:lnSpc>
                <a:spcPct val="95000"/>
              </a:lnSpc>
              <a:buSzPct val="80000"/>
              <a:buNone/>
            </a:pPr>
            <a:r>
              <a:rPr lang="en-US" dirty="0" smtClean="0">
                <a:cs typeface="Times New Roman" panose="02020603050405020304" pitchFamily="18" charset="0"/>
              </a:rPr>
              <a:t>Step 3: Use </a:t>
            </a:r>
            <a:r>
              <a:rPr lang="en-US" dirty="0">
                <a:cs typeface="Times New Roman" panose="02020603050405020304" pitchFamily="18" charset="0"/>
              </a:rPr>
              <a:t>the Standard Normal Table</a:t>
            </a:r>
          </a:p>
        </p:txBody>
      </p:sp>
      <p:sp>
        <p:nvSpPr>
          <p:cNvPr id="354308" name="Text Box 4"/>
          <p:cNvSpPr txBox="1">
            <a:spLocks noChangeArrowheads="1"/>
          </p:cNvSpPr>
          <p:nvPr/>
        </p:nvSpPr>
        <p:spPr bwMode="auto">
          <a:xfrm>
            <a:off x="1981200" y="1695528"/>
            <a:ext cx="80924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800" dirty="0">
                <a:cs typeface="Times New Roman" panose="02020603050405020304" pitchFamily="18" charset="0"/>
              </a:rPr>
              <a:t>To find  P(a &lt; </a:t>
            </a:r>
            <a:r>
              <a:rPr lang="en-US" sz="2800" i="1" dirty="0">
                <a:cs typeface="Times New Roman" panose="02020603050405020304" pitchFamily="18" charset="0"/>
              </a:rPr>
              <a:t>x</a:t>
            </a:r>
            <a:r>
              <a:rPr lang="en-US" sz="2800" dirty="0">
                <a:cs typeface="Times New Roman" panose="02020603050405020304" pitchFamily="18" charset="0"/>
              </a:rPr>
              <a:t> &lt; b)  when </a:t>
            </a:r>
            <a:r>
              <a:rPr lang="en-US" sz="2800" i="1" dirty="0">
                <a:cs typeface="Times New Roman" panose="02020603050405020304" pitchFamily="18" charset="0"/>
              </a:rPr>
              <a:t> x  </a:t>
            </a:r>
            <a:r>
              <a:rPr lang="en-US" sz="2800" dirty="0">
                <a:cs typeface="Times New Roman" panose="02020603050405020304" pitchFamily="18" charset="0"/>
              </a:rPr>
              <a:t>is distributed normally:</a:t>
            </a:r>
          </a:p>
        </p:txBody>
      </p:sp>
    </p:spTree>
    <p:extLst>
      <p:ext uri="{BB962C8B-B14F-4D97-AF65-F5344CB8AC3E}">
        <p14:creationId xmlns:p14="http://schemas.microsoft.com/office/powerpoint/2010/main" val="196500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Normal Probability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Customer demand averages 750 units/month with a standard deviation of 100 units/month.  </a:t>
            </a:r>
          </a:p>
          <a:p>
            <a:pPr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Find P(X&gt;900), P(X&gt; 700), and the level of demand that will be exceeded only 10% of the time.</a:t>
            </a:r>
          </a:p>
        </p:txBody>
      </p:sp>
    </p:spTree>
    <p:extLst>
      <p:ext uri="{BB962C8B-B14F-4D97-AF65-F5344CB8AC3E}">
        <p14:creationId xmlns:p14="http://schemas.microsoft.com/office/powerpoint/2010/main" val="187063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7772400" cy="1143000"/>
          </a:xfrm>
        </p:spPr>
        <p:txBody>
          <a:bodyPr/>
          <a:lstStyle/>
          <a:p>
            <a:pPr algn="ctr"/>
            <a:r>
              <a:rPr lang="en-US" sz="3200" dirty="0">
                <a:latin typeface="Arial" pitchFamily="34" charset="0"/>
              </a:rPr>
              <a:t>Risk</a:t>
            </a:r>
          </a:p>
        </p:txBody>
      </p:sp>
      <p:pic>
        <p:nvPicPr>
          <p:cNvPr id="1129476" name="Picture 4" descr="MPj0439284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600200"/>
            <a:ext cx="4038600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9478" name="Rectangle 6"/>
          <p:cNvSpPr>
            <a:spLocks noChangeArrowheads="1"/>
          </p:cNvSpPr>
          <p:nvPr/>
        </p:nvSpPr>
        <p:spPr bwMode="auto">
          <a:xfrm>
            <a:off x="1828800" y="1524000"/>
            <a:ext cx="419100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dirty="0"/>
              <a:t>Risk is considered in terms of its parent </a:t>
            </a:r>
            <a:r>
              <a:rPr lang="en-US" sz="2400" dirty="0">
                <a:cs typeface="Times New Roman" pitchFamily="18" charset="0"/>
              </a:rPr>
              <a:t>– </a:t>
            </a:r>
            <a:r>
              <a:rPr lang="en-US" sz="2400" dirty="0"/>
              <a:t> uncertainty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dirty="0"/>
              <a:t>Uncertainty is the set of all potential outcomes, both favorable and unfavorable</a:t>
            </a:r>
          </a:p>
        </p:txBody>
      </p:sp>
      <p:sp>
        <p:nvSpPr>
          <p:cNvPr id="11294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38400" y="4572000"/>
            <a:ext cx="8229600" cy="1581150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/>
              <a:t>Unfavorable outcomes represent risk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/>
              <a:t>Favorable outcomes represent opportunity      </a:t>
            </a:r>
          </a:p>
        </p:txBody>
      </p:sp>
    </p:spTree>
    <p:extLst>
      <p:ext uri="{BB962C8B-B14F-4D97-AF65-F5344CB8AC3E}">
        <p14:creationId xmlns:p14="http://schemas.microsoft.com/office/powerpoint/2010/main" val="126729853"/>
      </p:ext>
    </p:extLst>
  </p:cSld>
  <p:clrMapOvr>
    <a:masterClrMapping/>
  </p:clrMapOvr>
  <p:transition>
    <p:dissolve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9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9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9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9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9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9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29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9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9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48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1218" name="Rectangle 2"/>
          <p:cNvSpPr>
            <a:spLocks noChangeArrowheads="1"/>
          </p:cNvSpPr>
          <p:nvPr/>
        </p:nvSpPr>
        <p:spPr bwMode="auto">
          <a:xfrm>
            <a:off x="2209800" y="381000"/>
            <a:ext cx="7772400" cy="6096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GB" sz="3200" dirty="0">
                <a:solidFill>
                  <a:schemeClr val="tx2"/>
                </a:solidFill>
                <a:latin typeface="Arial" pitchFamily="34" charset="0"/>
              </a:rPr>
              <a:t>Strategies for Handling Risk</a:t>
            </a:r>
            <a:endParaRPr lang="en-US" sz="3200" dirty="0">
              <a:solidFill>
                <a:schemeClr val="tx2"/>
              </a:solidFill>
              <a:latin typeface="Arial" pitchFamily="34" charset="0"/>
            </a:endParaRPr>
          </a:p>
        </p:txBody>
      </p:sp>
      <p:sp useBgFill="1">
        <p:nvSpPr>
          <p:cNvPr id="1161219" name="Rectangle 3"/>
          <p:cNvSpPr>
            <a:spLocks noChangeArrowheads="1"/>
          </p:cNvSpPr>
          <p:nvPr/>
        </p:nvSpPr>
        <p:spPr bwMode="auto">
          <a:xfrm>
            <a:off x="6019799" y="1371600"/>
            <a:ext cx="5076825" cy="50292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400" dirty="0"/>
              <a:t>Mitigate: Reduce the probability or impact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400" dirty="0"/>
              <a:t>Avoid: Eliminate unacceptable risks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400" dirty="0"/>
              <a:t>Transfer: Move the responsibility, as in insurance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400" dirty="0"/>
              <a:t>Accept: Prepare for the worst and be ready to act</a:t>
            </a:r>
            <a:endParaRPr lang="en-US" sz="2400" dirty="0"/>
          </a:p>
        </p:txBody>
      </p:sp>
      <p:pic>
        <p:nvPicPr>
          <p:cNvPr id="1161220" name="Picture 4" descr="scan00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1371600"/>
            <a:ext cx="290512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345194"/>
      </p:ext>
    </p:extLst>
  </p:cSld>
  <p:clrMapOvr>
    <a:masterClrMapping/>
  </p:clrMapOvr>
  <p:transition>
    <p:wheel spokes="2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116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2000"/>
                                        <p:tgtEl>
                                          <p:spTgt spid="116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2000"/>
                                        <p:tgtEl>
                                          <p:spTgt spid="116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2000"/>
                                        <p:tgtEl>
                                          <p:spTgt spid="1161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121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23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295400"/>
            <a:ext cx="8153400" cy="3810000"/>
          </a:xfrm>
          <a:noFill/>
        </p:spPr>
        <p:txBody>
          <a:bodyPr/>
          <a:lstStyle/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A </a:t>
            </a:r>
            <a:r>
              <a:rPr lang="en-US" altLang="en-US" sz="2400" i="1" dirty="0"/>
              <a:t>probability distribution</a:t>
            </a:r>
            <a:r>
              <a:rPr lang="en-US" altLang="en-US" sz="2400" dirty="0"/>
              <a:t> is a table, formula, or graph that describes the values of a random variable and the probability associated with these values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Probability Notation: the probability that the random variable </a:t>
            </a:r>
            <a:r>
              <a:rPr lang="en-US" altLang="en-US" sz="2400" i="1" dirty="0"/>
              <a:t>X </a:t>
            </a:r>
            <a:r>
              <a:rPr lang="en-US" altLang="en-US" sz="2400" dirty="0"/>
              <a:t>will equal </a:t>
            </a:r>
            <a:r>
              <a:rPr lang="en-US" altLang="en-US" sz="2400" i="1" dirty="0"/>
              <a:t>x</a:t>
            </a:r>
            <a:r>
              <a:rPr lang="en-US" altLang="en-US" sz="2400" dirty="0"/>
              <a:t> is: P(</a:t>
            </a:r>
            <a:r>
              <a:rPr lang="en-US" altLang="en-US" sz="2400" i="1" dirty="0"/>
              <a:t>X</a:t>
            </a:r>
            <a:r>
              <a:rPr lang="en-US" altLang="en-US" sz="2400" dirty="0"/>
              <a:t> = </a:t>
            </a:r>
            <a:r>
              <a:rPr lang="en-US" altLang="en-US" sz="2400" i="1" dirty="0"/>
              <a:t>x</a:t>
            </a:r>
            <a:r>
              <a:rPr lang="en-US" altLang="en-US" sz="2400" dirty="0"/>
              <a:t>)</a:t>
            </a:r>
          </a:p>
          <a:p>
            <a:pPr lvl="1" eaLnBrk="1" hangingPunct="1">
              <a:lnSpc>
                <a:spcPct val="115000"/>
              </a:lnSpc>
              <a:buFontTx/>
              <a:buChar char="•"/>
            </a:pPr>
            <a:endParaRPr lang="en-US" altLang="en-US" sz="2200" dirty="0"/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/>
              <a:t>Example 1: In a binominal experiment, the probability of exactly </a:t>
            </a:r>
            <a:r>
              <a:rPr lang="en-US" altLang="en-US" sz="2400" i="1" dirty="0"/>
              <a:t>x</a:t>
            </a:r>
            <a:r>
              <a:rPr lang="en-US" altLang="en-US" sz="2400" dirty="0"/>
              <a:t> successes in </a:t>
            </a:r>
            <a:r>
              <a:rPr lang="en-US" altLang="en-US" sz="2400" i="1" dirty="0"/>
              <a:t>n</a:t>
            </a:r>
            <a:r>
              <a:rPr lang="en-US" altLang="en-US" sz="2400" dirty="0"/>
              <a:t> trials is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4572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200" dirty="0">
                <a:latin typeface="Arial" panose="020B0604020202020204" pitchFamily="34" charset="0"/>
              </a:rPr>
              <a:t>Probability Distribution </a:t>
            </a:r>
          </a:p>
        </p:txBody>
      </p:sp>
      <p:graphicFrame>
        <p:nvGraphicFramePr>
          <p:cNvPr id="930824" name="Object 8">
            <a:hlinkClick r:id="" action="ppaction://ole?verb=0"/>
          </p:cNvPr>
          <p:cNvGraphicFramePr>
            <a:graphicFrameLocks noGrp="1"/>
          </p:cNvGraphicFramePr>
          <p:nvPr>
            <p:ph sz="quarter" idx="3"/>
            <p:extLst/>
          </p:nvPr>
        </p:nvGraphicFramePr>
        <p:xfrm>
          <a:off x="2514600" y="5029200"/>
          <a:ext cx="4100384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4" imgW="2038423" imgH="409590" progId="Equation.3">
                  <p:embed/>
                </p:oleObj>
              </mc:Choice>
              <mc:Fallback>
                <p:oleObj name="Equation" r:id="rId4" imgW="2038423" imgH="40959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29200"/>
                        <a:ext cx="4100384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0828" name="AutoShape 12"/>
          <p:cNvSpPr>
            <a:spLocks noChangeArrowheads="1"/>
          </p:cNvSpPr>
          <p:nvPr/>
        </p:nvSpPr>
        <p:spPr bwMode="auto">
          <a:xfrm rot="10800000">
            <a:off x="3305433" y="5562600"/>
            <a:ext cx="3810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902302617"/>
      </p:ext>
    </p:extLst>
  </p:cSld>
  <p:clrMapOvr>
    <a:masterClrMapping/>
  </p:clrMapOvr>
  <p:transition>
    <p:blinds dir="vert"/>
    <p:sndAc>
      <p:stSnd>
        <p:snd r:embed="rId3" name="applaus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0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30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30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30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30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30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308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308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308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308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30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30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930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930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23" grpId="0" build="p"/>
      <p:bldP spid="9308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57400" y="1295400"/>
            <a:ext cx="8229600" cy="2590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/>
              <a:t>Example 2</a:t>
            </a:r>
          </a:p>
          <a:p>
            <a:pPr eaLnBrk="1" hangingPunct="1"/>
            <a:r>
              <a:rPr lang="en-US" altLang="en-US" sz="2200"/>
              <a:t>Experiment – tossing  a coin twice</a:t>
            </a:r>
          </a:p>
          <a:p>
            <a:pPr eaLnBrk="1" hangingPunct="1"/>
            <a:r>
              <a:rPr lang="en-US" altLang="en-US" sz="2200"/>
              <a:t>Random variable </a:t>
            </a:r>
            <a:r>
              <a:rPr lang="en-US" altLang="en-US" sz="2200" i="1"/>
              <a:t>X</a:t>
            </a:r>
            <a:r>
              <a:rPr lang="en-US" altLang="en-US" sz="2200"/>
              <a:t> – number of heads observed</a:t>
            </a:r>
          </a:p>
          <a:p>
            <a:pPr eaLnBrk="1" hangingPunct="1"/>
            <a:r>
              <a:rPr lang="en-US" altLang="en-US" sz="2200"/>
              <a:t>Calculate the probability associated with each value of </a:t>
            </a:r>
            <a:r>
              <a:rPr lang="en-US" altLang="en-US" sz="2200" i="1"/>
              <a:t>X </a:t>
            </a:r>
            <a:r>
              <a:rPr lang="en-US" altLang="en-US" sz="2200"/>
              <a:t>and construct the probability distribution 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en-US" sz="2200" i="1"/>
              <a:t>X</a:t>
            </a:r>
            <a:r>
              <a:rPr lang="en-US" altLang="en-US" sz="2200"/>
              <a:t> can assume values of 0, 1 and 2</a:t>
            </a:r>
          </a:p>
          <a:p>
            <a:pPr eaLnBrk="1" hangingPunct="1"/>
            <a:endParaRPr lang="en-US" altLang="en-US" sz="2200"/>
          </a:p>
          <a:p>
            <a:pPr eaLnBrk="1" hangingPunct="1"/>
            <a:endParaRPr lang="en-US" altLang="en-US" sz="2200"/>
          </a:p>
        </p:txBody>
      </p:sp>
      <p:graphicFrame>
        <p:nvGraphicFramePr>
          <p:cNvPr id="93594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036320"/>
              </p:ext>
            </p:extLst>
          </p:nvPr>
        </p:nvGraphicFramePr>
        <p:xfrm>
          <a:off x="4038600" y="3886200"/>
          <a:ext cx="3429000" cy="2338389"/>
        </p:xfrm>
        <a:graphic>
          <a:graphicData uri="http://schemas.openxmlformats.org/drawingml/2006/table">
            <a:tbl>
              <a:tblPr/>
              <a:tblGrid>
                <a:gridCol w="1714500"/>
                <a:gridCol w="1714500"/>
              </a:tblGrid>
              <a:tr h="728762">
                <a:tc gridSpan="2"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Probability Distribution for Coin-Toss Experiment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20745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</a:t>
                      </a: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294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¼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294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½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294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¼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334" name="Rectangle 23"/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457200"/>
          </a:xfrm>
          <a:noFill/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200" dirty="0">
                <a:latin typeface="Arial" panose="020B0604020202020204" pitchFamily="34" charset="0"/>
              </a:rPr>
              <a:t>Probability Distribution </a:t>
            </a:r>
          </a:p>
        </p:txBody>
      </p:sp>
      <p:pic>
        <p:nvPicPr>
          <p:cNvPr id="13335" name="Picture 24" descr="MMj0283704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1676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6" name="Picture 25" descr="MMj0283704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1676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052452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359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35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35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593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57400" y="1295400"/>
            <a:ext cx="8229600" cy="2590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/>
              <a:t>Example 3</a:t>
            </a:r>
          </a:p>
          <a:p>
            <a:pPr eaLnBrk="1" hangingPunct="1"/>
            <a:r>
              <a:rPr lang="en-US" altLang="en-US" sz="2200"/>
              <a:t>Experiment – tossing  a coin three times</a:t>
            </a:r>
          </a:p>
          <a:p>
            <a:pPr eaLnBrk="1" hangingPunct="1"/>
            <a:r>
              <a:rPr lang="en-US" altLang="en-US" sz="2200"/>
              <a:t>Random variable </a:t>
            </a:r>
            <a:r>
              <a:rPr lang="en-US" altLang="en-US" sz="2200" i="1"/>
              <a:t>X</a:t>
            </a:r>
            <a:r>
              <a:rPr lang="en-US" altLang="en-US" sz="2200"/>
              <a:t> – number of heads observed</a:t>
            </a:r>
          </a:p>
          <a:p>
            <a:pPr eaLnBrk="1" hangingPunct="1"/>
            <a:r>
              <a:rPr lang="en-US" altLang="en-US" sz="2200"/>
              <a:t>Calculate the probability associated with each value of </a:t>
            </a:r>
            <a:r>
              <a:rPr lang="en-US" altLang="en-US" sz="2200" i="1"/>
              <a:t>X </a:t>
            </a:r>
            <a:r>
              <a:rPr lang="en-US" altLang="en-US" sz="2200"/>
              <a:t>and construct the probability distribution 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en-US" sz="2200" i="1"/>
              <a:t>X</a:t>
            </a:r>
            <a:r>
              <a:rPr lang="en-US" altLang="en-US" sz="2200"/>
              <a:t> can assume values of 0, 1, 2 and 3</a:t>
            </a:r>
          </a:p>
          <a:p>
            <a:pPr eaLnBrk="1" hangingPunct="1"/>
            <a:endParaRPr lang="en-US" altLang="en-US" sz="2200"/>
          </a:p>
          <a:p>
            <a:pPr eaLnBrk="1" hangingPunct="1"/>
            <a:endParaRPr lang="en-US" altLang="en-US" sz="2200"/>
          </a:p>
        </p:txBody>
      </p:sp>
      <p:sp>
        <p:nvSpPr>
          <p:cNvPr id="14339" name="Rectangle 22"/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457200"/>
          </a:xfrm>
          <a:noFill/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200" dirty="0">
                <a:latin typeface="Arial" panose="020B0604020202020204" pitchFamily="34" charset="0"/>
              </a:rPr>
              <a:t>Probability Distribution </a:t>
            </a:r>
          </a:p>
        </p:txBody>
      </p:sp>
      <p:sp>
        <p:nvSpPr>
          <p:cNvPr id="938007" name="Rectangle 23"/>
          <p:cNvSpPr>
            <a:spLocks noChangeArrowheads="1"/>
          </p:cNvSpPr>
          <p:nvPr/>
        </p:nvSpPr>
        <p:spPr bwMode="auto">
          <a:xfrm>
            <a:off x="2057400" y="41148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>
                <a:latin typeface="+mn-lt"/>
              </a:rPr>
              <a:t>Property of Probability Distribution</a:t>
            </a:r>
          </a:p>
          <a:p>
            <a:pPr eaLnBrk="1" hangingPunct="1"/>
            <a:endParaRPr lang="en-US" altLang="en-US" sz="2200" dirty="0"/>
          </a:p>
        </p:txBody>
      </p:sp>
      <p:sp>
        <p:nvSpPr>
          <p:cNvPr id="938008" name="Rectangle 24"/>
          <p:cNvSpPr>
            <a:spLocks noChangeArrowheads="1"/>
          </p:cNvSpPr>
          <p:nvPr/>
        </p:nvSpPr>
        <p:spPr bwMode="auto">
          <a:xfrm>
            <a:off x="2209800" y="4724400"/>
            <a:ext cx="4876800" cy="12954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+mn-lt"/>
                <a:cs typeface="Arial" panose="020B0604020202020204" pitchFamily="34" charset="0"/>
              </a:rPr>
              <a:t>     1.  0 ≤  </a:t>
            </a:r>
            <a:r>
              <a:rPr lang="en-US" altLang="en-US" sz="2600" i="1">
                <a:latin typeface="+mn-lt"/>
                <a:cs typeface="Times New Roman" panose="02020603050405020304" pitchFamily="18" charset="0"/>
              </a:rPr>
              <a:t>P </a:t>
            </a:r>
            <a:r>
              <a:rPr lang="en-US" altLang="en-US" sz="2600">
                <a:latin typeface="+mn-lt"/>
                <a:cs typeface="Times New Roman" panose="02020603050405020304" pitchFamily="18" charset="0"/>
              </a:rPr>
              <a:t>(</a:t>
            </a:r>
            <a:r>
              <a:rPr lang="en-US" altLang="en-US" sz="2600" i="1">
                <a:latin typeface="+mn-lt"/>
                <a:cs typeface="Times New Roman" panose="02020603050405020304" pitchFamily="18" charset="0"/>
              </a:rPr>
              <a:t>X</a:t>
            </a:r>
            <a:r>
              <a:rPr lang="en-US" altLang="en-US" sz="2600">
                <a:latin typeface="+mn-lt"/>
                <a:cs typeface="Times New Roman" panose="02020603050405020304" pitchFamily="18" charset="0"/>
              </a:rPr>
              <a:t>)</a:t>
            </a:r>
            <a:r>
              <a:rPr lang="en-US" altLang="en-US" sz="2600">
                <a:latin typeface="+mn-lt"/>
                <a:cs typeface="Arial" panose="020B0604020202020204" pitchFamily="34" charset="0"/>
              </a:rPr>
              <a:t> </a:t>
            </a:r>
            <a:r>
              <a:rPr lang="en-US" altLang="en-US" sz="2400">
                <a:latin typeface="+mn-lt"/>
              </a:rPr>
              <a:t>≤</a:t>
            </a:r>
            <a:r>
              <a:rPr lang="en-US" altLang="en-US" sz="2600">
                <a:latin typeface="+mn-lt"/>
                <a:cs typeface="Arial" panose="020B0604020202020204" pitchFamily="34" charset="0"/>
              </a:rPr>
              <a:t> 1 for all </a:t>
            </a:r>
            <a:r>
              <a:rPr lang="en-US" altLang="en-US" sz="2600" i="1">
                <a:latin typeface="+mn-lt"/>
                <a:cs typeface="Times New Roman" panose="02020603050405020304" pitchFamily="18" charset="0"/>
              </a:rPr>
              <a:t>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+mn-lt"/>
                <a:cs typeface="Arial" panose="020B0604020202020204" pitchFamily="34" charset="0"/>
              </a:rPr>
              <a:t>     2.  </a:t>
            </a:r>
            <a:r>
              <a:rPr lang="en-US" altLang="en-US" sz="2600" i="1">
                <a:latin typeface="+mn-lt"/>
                <a:cs typeface="Arial" panose="020B0604020202020204" pitchFamily="34" charset="0"/>
              </a:rPr>
              <a:t>∑</a:t>
            </a:r>
            <a:r>
              <a:rPr lang="en-US" altLang="en-US" sz="2600" i="1">
                <a:latin typeface="+mn-lt"/>
                <a:cs typeface="Times New Roman" panose="02020603050405020304" pitchFamily="18" charset="0"/>
              </a:rPr>
              <a:t> P </a:t>
            </a:r>
            <a:r>
              <a:rPr lang="en-US" altLang="en-US" sz="2600">
                <a:latin typeface="+mn-lt"/>
                <a:cs typeface="Times New Roman" panose="02020603050405020304" pitchFamily="18" charset="0"/>
              </a:rPr>
              <a:t>(</a:t>
            </a:r>
            <a:r>
              <a:rPr lang="en-US" altLang="en-US" sz="2600" i="1">
                <a:latin typeface="+mn-lt"/>
                <a:cs typeface="Times New Roman" panose="02020603050405020304" pitchFamily="18" charset="0"/>
              </a:rPr>
              <a:t>X</a:t>
            </a:r>
            <a:r>
              <a:rPr lang="en-US" altLang="en-US" sz="2600">
                <a:latin typeface="+mn-lt"/>
                <a:cs typeface="Times New Roman" panose="02020603050405020304" pitchFamily="18" charset="0"/>
              </a:rPr>
              <a:t>) </a:t>
            </a:r>
            <a:r>
              <a:rPr lang="en-US" altLang="en-US" sz="2600" i="1">
                <a:latin typeface="+mn-lt"/>
                <a:cs typeface="Times New Roman" panose="02020603050405020304" pitchFamily="18" charset="0"/>
              </a:rPr>
              <a:t>= </a:t>
            </a:r>
            <a:r>
              <a:rPr lang="en-US" altLang="en-US" sz="2600">
                <a:latin typeface="+mn-lt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latin typeface="+mn-lt"/>
                <a:cs typeface="Times New Roman" panose="02020603050405020304" pitchFamily="18" charset="0"/>
              </a:rPr>
              <a:t>         </a:t>
            </a:r>
            <a:r>
              <a:rPr lang="en-US" altLang="en-US" sz="2000">
                <a:latin typeface="+mn-lt"/>
                <a:cs typeface="Times New Roman" panose="02020603050405020304" pitchFamily="18" charset="0"/>
              </a:rPr>
              <a:t>all</a:t>
            </a:r>
            <a:r>
              <a:rPr lang="en-US" altLang="en-US" sz="2000" i="1">
                <a:latin typeface="+mn-lt"/>
                <a:cs typeface="Times New Roman" panose="02020603050405020304" pitchFamily="18" charset="0"/>
              </a:rPr>
              <a:t> x</a:t>
            </a:r>
          </a:p>
        </p:txBody>
      </p:sp>
      <p:pic>
        <p:nvPicPr>
          <p:cNvPr id="14342" name="Picture 25" descr="MMj0283704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1676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26" descr="MMj0283704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1676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27" descr="MMj0283704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1676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13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380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38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38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986" grpId="0" build="p"/>
      <p:bldP spid="938007" grpId="0" build="p"/>
      <p:bldP spid="93800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609600"/>
          </a:xfrm>
        </p:spPr>
        <p:txBody>
          <a:bodyPr/>
          <a:lstStyle/>
          <a:p>
            <a:pPr algn="ctr" eaLnBrk="1" hangingPunct="1"/>
            <a:r>
              <a:rPr lang="nb-NO" sz="3200" dirty="0">
                <a:latin typeface="Arial" charset="0"/>
              </a:rPr>
              <a:t>Expected Value</a:t>
            </a:r>
            <a:endParaRPr lang="en-US" sz="3200" dirty="0">
              <a:latin typeface="Arial" charset="0"/>
            </a:endParaRPr>
          </a:p>
        </p:txBody>
      </p:sp>
      <p:sp>
        <p:nvSpPr>
          <p:cNvPr id="941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295400"/>
            <a:ext cx="7924800" cy="480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5000"/>
              </a:lnSpc>
              <a:buFont typeface="Wingdings" pitchFamily="2" charset="2"/>
              <a:buChar char="§"/>
            </a:pPr>
            <a:r>
              <a:rPr lang="en-US" sz="2400" dirty="0"/>
              <a:t>Expected value, mean value, or average value, of a random variable </a:t>
            </a:r>
            <a:r>
              <a:rPr lang="en-US" sz="2400" i="1" dirty="0"/>
              <a:t>X</a:t>
            </a:r>
            <a:r>
              <a:rPr lang="en-US" sz="2400" dirty="0"/>
              <a:t> is denoted E(</a:t>
            </a:r>
            <a:r>
              <a:rPr lang="en-US" sz="2400" i="1" dirty="0"/>
              <a:t>X</a:t>
            </a:r>
            <a:r>
              <a:rPr lang="en-US" sz="2400" dirty="0"/>
              <a:t>). (Expectation of </a:t>
            </a:r>
            <a:r>
              <a:rPr lang="en-US" sz="2400" i="1" dirty="0"/>
              <a:t>X</a:t>
            </a:r>
            <a:r>
              <a:rPr lang="en-US" sz="2400" dirty="0"/>
              <a:t>). </a:t>
            </a:r>
            <a:endParaRPr lang="nb-NO" sz="2400" dirty="0"/>
          </a:p>
          <a:p>
            <a:pPr eaLnBrk="1" hangingPunct="1">
              <a:lnSpc>
                <a:spcPct val="115000"/>
              </a:lnSpc>
              <a:buFont typeface="Wingdings" pitchFamily="2" charset="2"/>
              <a:buChar char="§"/>
            </a:pPr>
            <a:r>
              <a:rPr lang="en-US" sz="2400" dirty="0"/>
              <a:t>E(</a:t>
            </a:r>
            <a:r>
              <a:rPr lang="en-US" sz="2400" i="1" dirty="0"/>
              <a:t>X</a:t>
            </a:r>
            <a:r>
              <a:rPr lang="en-US" sz="2400" dirty="0"/>
              <a:t>) =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weighted</a:t>
            </a:r>
            <a:r>
              <a:rPr lang="nb-NO" sz="2400" dirty="0"/>
              <a:t> </a:t>
            </a:r>
            <a:r>
              <a:rPr lang="nb-NO" sz="2400" dirty="0" err="1"/>
              <a:t>average</a:t>
            </a:r>
            <a:r>
              <a:rPr lang="nb-NO" sz="2400" dirty="0"/>
              <a:t>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dirty="0" err="1"/>
              <a:t>its</a:t>
            </a:r>
            <a:r>
              <a:rPr lang="nb-NO" sz="2400" dirty="0"/>
              <a:t> </a:t>
            </a:r>
            <a:r>
              <a:rPr lang="nb-NO" sz="2400" dirty="0" err="1"/>
              <a:t>possible</a:t>
            </a:r>
            <a:r>
              <a:rPr lang="nb-NO" sz="2400" dirty="0"/>
              <a:t> </a:t>
            </a:r>
            <a:r>
              <a:rPr lang="nb-NO" sz="2400" dirty="0" err="1"/>
              <a:t>outcomes</a:t>
            </a:r>
            <a:r>
              <a:rPr lang="nb-NO" sz="2400" dirty="0"/>
              <a:t>, </a:t>
            </a:r>
            <a:r>
              <a:rPr lang="nb-NO" sz="2400" dirty="0" err="1"/>
              <a:t>with</a:t>
            </a:r>
            <a:r>
              <a:rPr lang="nb-NO" sz="2400" dirty="0"/>
              <a:t>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probabilities</a:t>
            </a:r>
            <a:r>
              <a:rPr lang="nb-NO" sz="2400" dirty="0"/>
              <a:t> as </a:t>
            </a:r>
            <a:r>
              <a:rPr lang="nb-NO" sz="2400" dirty="0" err="1"/>
              <a:t>weights</a:t>
            </a:r>
            <a:r>
              <a:rPr lang="nb-NO" sz="2400" dirty="0"/>
              <a:t>.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Char char="§"/>
            </a:pPr>
            <a:r>
              <a:rPr lang="nb-NO" sz="2400" dirty="0"/>
              <a:t>For a random variable </a:t>
            </a:r>
            <a:r>
              <a:rPr lang="nb-NO" sz="2400" i="1" dirty="0" err="1"/>
              <a:t>X</a:t>
            </a:r>
            <a:r>
              <a:rPr lang="nb-NO" sz="2400" dirty="0"/>
              <a:t> </a:t>
            </a:r>
            <a:r>
              <a:rPr lang="nb-NO" sz="2400" dirty="0" err="1"/>
              <a:t>with</a:t>
            </a:r>
            <a:r>
              <a:rPr lang="nb-NO" sz="2400" dirty="0"/>
              <a:t> </a:t>
            </a:r>
            <a:r>
              <a:rPr lang="nb-NO" sz="2400" dirty="0" err="1"/>
              <a:t>outcomes</a:t>
            </a:r>
            <a:r>
              <a:rPr lang="nb-NO" sz="2400" dirty="0"/>
              <a:t> </a:t>
            </a:r>
            <a:r>
              <a:rPr lang="nb-NO" sz="2400" i="1" dirty="0"/>
              <a:t>x</a:t>
            </a:r>
            <a:r>
              <a:rPr lang="nb-NO" sz="2400" baseline="-25000" dirty="0"/>
              <a:t>1</a:t>
            </a:r>
            <a:r>
              <a:rPr lang="nb-NO" sz="2400" i="1" dirty="0"/>
              <a:t>, x</a:t>
            </a:r>
            <a:r>
              <a:rPr lang="nb-NO" sz="2400" baseline="-25000" dirty="0"/>
              <a:t>2</a:t>
            </a:r>
            <a:r>
              <a:rPr lang="nb-NO" sz="2400" i="1" dirty="0"/>
              <a:t>, …, </a:t>
            </a:r>
            <a:r>
              <a:rPr lang="nb-NO" sz="2400" i="1" dirty="0" err="1"/>
              <a:t>x</a:t>
            </a:r>
            <a:r>
              <a:rPr lang="nb-NO" sz="2400" baseline="-25000" dirty="0" err="1"/>
              <a:t>n</a:t>
            </a:r>
            <a:r>
              <a:rPr lang="nb-NO" sz="2400" dirty="0"/>
              <a:t> </a:t>
            </a:r>
            <a:r>
              <a:rPr lang="nb-NO" sz="2400" dirty="0" err="1"/>
              <a:t>with</a:t>
            </a:r>
            <a:r>
              <a:rPr lang="nb-NO" sz="2400" dirty="0"/>
              <a:t> </a:t>
            </a:r>
            <a:r>
              <a:rPr lang="nb-NO" sz="2400" dirty="0" err="1"/>
              <a:t>probabilities</a:t>
            </a:r>
            <a:r>
              <a:rPr lang="nb-NO" sz="2400" dirty="0"/>
              <a:t> P</a:t>
            </a:r>
            <a:r>
              <a:rPr lang="nb-NO" sz="2400" baseline="-25000" dirty="0"/>
              <a:t>1</a:t>
            </a:r>
            <a:r>
              <a:rPr lang="nb-NO" sz="2400" dirty="0"/>
              <a:t>, P</a:t>
            </a:r>
            <a:r>
              <a:rPr lang="nb-NO" sz="2400" baseline="-25000" dirty="0"/>
              <a:t>2</a:t>
            </a:r>
            <a:r>
              <a:rPr lang="nb-NO" sz="2400" dirty="0"/>
              <a:t>, …, </a:t>
            </a:r>
            <a:r>
              <a:rPr lang="nb-NO" sz="2400" dirty="0" err="1"/>
              <a:t>P</a:t>
            </a:r>
            <a:r>
              <a:rPr lang="nb-NO" sz="2400" baseline="-25000" dirty="0" err="1"/>
              <a:t>n</a:t>
            </a:r>
            <a:r>
              <a:rPr lang="nb-NO" sz="2400" dirty="0"/>
              <a:t> </a:t>
            </a: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fr-FR" dirty="0"/>
              <a:t>    E(</a:t>
            </a:r>
            <a:r>
              <a:rPr lang="fr-FR" i="1" dirty="0"/>
              <a:t>X</a:t>
            </a:r>
            <a:r>
              <a:rPr lang="fr-FR" dirty="0"/>
              <a:t>) =  </a:t>
            </a:r>
            <a:r>
              <a:rPr lang="fr-FR" i="1" dirty="0"/>
              <a:t>x</a:t>
            </a:r>
            <a:r>
              <a:rPr lang="fr-FR" baseline="-25000" dirty="0"/>
              <a:t>1</a:t>
            </a:r>
            <a:r>
              <a:rPr lang="fr-FR" dirty="0"/>
              <a:t>P</a:t>
            </a:r>
            <a:r>
              <a:rPr lang="fr-FR" baseline="-25000" dirty="0"/>
              <a:t>1</a:t>
            </a:r>
            <a:r>
              <a:rPr lang="fr-FR" dirty="0"/>
              <a:t> + </a:t>
            </a:r>
            <a:r>
              <a:rPr lang="fr-FR" i="1" dirty="0"/>
              <a:t>x</a:t>
            </a:r>
            <a:r>
              <a:rPr lang="fr-FR" baseline="-25000" dirty="0"/>
              <a:t>2</a:t>
            </a:r>
            <a:r>
              <a:rPr lang="fr-FR" dirty="0"/>
              <a:t>P</a:t>
            </a:r>
            <a:r>
              <a:rPr lang="fr-FR" baseline="-25000" dirty="0"/>
              <a:t>2</a:t>
            </a:r>
            <a:r>
              <a:rPr lang="fr-FR" dirty="0"/>
              <a:t> + </a:t>
            </a:r>
            <a:r>
              <a:rPr lang="fr-FR" i="1" dirty="0"/>
              <a:t>x</a:t>
            </a:r>
            <a:r>
              <a:rPr lang="fr-FR" baseline="-25000" dirty="0"/>
              <a:t>3</a:t>
            </a:r>
            <a:r>
              <a:rPr lang="fr-FR" dirty="0"/>
              <a:t>P</a:t>
            </a:r>
            <a:r>
              <a:rPr lang="fr-FR" baseline="-25000" dirty="0"/>
              <a:t>3</a:t>
            </a:r>
            <a:r>
              <a:rPr lang="fr-FR" dirty="0"/>
              <a:t> +…+ </a:t>
            </a:r>
            <a:r>
              <a:rPr lang="fr-FR" i="1" dirty="0" err="1"/>
              <a:t>x</a:t>
            </a:r>
            <a:r>
              <a:rPr lang="fr-FR" baseline="-25000" dirty="0" err="1"/>
              <a:t>n</a:t>
            </a:r>
            <a:r>
              <a:rPr lang="fr-FR" dirty="0" err="1"/>
              <a:t>P</a:t>
            </a:r>
            <a:r>
              <a:rPr lang="fr-FR" baseline="-25000" dirty="0" err="1"/>
              <a:t>n</a:t>
            </a:r>
            <a:endParaRPr lang="en-US" baseline="-25000" dirty="0"/>
          </a:p>
          <a:p>
            <a:pPr eaLnBrk="1" hangingPunct="1">
              <a:lnSpc>
                <a:spcPct val="115000"/>
              </a:lnSpc>
            </a:pPr>
            <a:endParaRPr lang="nb-NO" sz="2400" dirty="0"/>
          </a:p>
          <a:p>
            <a:pPr eaLnBrk="1" hangingPunct="1">
              <a:lnSpc>
                <a:spcPct val="115000"/>
              </a:lnSpc>
              <a:buFont typeface="Wingdings" pitchFamily="2" charset="2"/>
              <a:buChar char="Ø"/>
            </a:pPr>
            <a:r>
              <a:rPr lang="nb-NO" sz="2400" dirty="0" err="1"/>
              <a:t>Example</a:t>
            </a:r>
            <a:r>
              <a:rPr lang="nb-NO" sz="2400" dirty="0"/>
              <a:t>: Toss a </a:t>
            </a:r>
            <a:r>
              <a:rPr lang="nb-NO" sz="2400" dirty="0" err="1"/>
              <a:t>coin</a:t>
            </a:r>
            <a:r>
              <a:rPr lang="nb-NO" sz="2400" dirty="0"/>
              <a:t> </a:t>
            </a:r>
            <a:r>
              <a:rPr lang="nb-NO" sz="2400" dirty="0" err="1"/>
              <a:t>three</a:t>
            </a:r>
            <a:r>
              <a:rPr lang="nb-NO" sz="2400" dirty="0"/>
              <a:t> times, </a:t>
            </a:r>
            <a:r>
              <a:rPr lang="nb-NO" sz="2400" dirty="0" err="1"/>
              <a:t>find</a:t>
            </a:r>
            <a:r>
              <a:rPr lang="nb-NO" sz="2400" dirty="0"/>
              <a:t>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expected</a:t>
            </a:r>
            <a:r>
              <a:rPr lang="nb-NO" sz="2400" dirty="0"/>
              <a:t> </a:t>
            </a:r>
            <a:r>
              <a:rPr lang="nb-NO" sz="2400" dirty="0" err="1"/>
              <a:t>value</a:t>
            </a:r>
            <a:r>
              <a:rPr lang="nb-NO" sz="2400" dirty="0"/>
              <a:t>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dirty="0" err="1"/>
              <a:t>heads</a:t>
            </a:r>
            <a:r>
              <a:rPr lang="nb-NO" sz="2400" dirty="0"/>
              <a:t> </a:t>
            </a:r>
            <a:r>
              <a:rPr lang="nb-NO" sz="2400" dirty="0" err="1"/>
              <a:t>that</a:t>
            </a:r>
            <a:r>
              <a:rPr lang="nb-NO" sz="2400" dirty="0"/>
              <a:t> </a:t>
            </a:r>
            <a:r>
              <a:rPr lang="nb-NO" sz="2400" dirty="0" err="1"/>
              <a:t>will</a:t>
            </a:r>
            <a:r>
              <a:rPr lang="nb-NO" sz="2400" dirty="0"/>
              <a:t> </a:t>
            </a:r>
            <a:r>
              <a:rPr lang="nb-NO" sz="2400" dirty="0" err="1"/>
              <a:t>occur</a:t>
            </a:r>
            <a:r>
              <a:rPr lang="nb-NO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1618826"/>
      </p:ext>
    </p:extLst>
  </p:cSld>
  <p:clrMapOvr>
    <a:masterClrMapping/>
  </p:clrMapOvr>
  <p:transition>
    <p:blinds/>
    <p:sndAc>
      <p:stSnd>
        <p:snd r:embed="rId3" name="drumroll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41" name="Rectangle 4109"/>
          <p:cNvSpPr>
            <a:spLocks noChangeArrowheads="1"/>
          </p:cNvSpPr>
          <p:nvPr/>
        </p:nvSpPr>
        <p:spPr bwMode="auto">
          <a:xfrm>
            <a:off x="5092700" y="1218686"/>
            <a:ext cx="2332038" cy="655179"/>
          </a:xfrm>
          <a:prstGeom prst="rect">
            <a:avLst/>
          </a:prstGeom>
          <a:solidFill>
            <a:srgbClr val="FFFF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pPr algn="ctr"/>
            <a:r>
              <a:rPr lang="en-US" sz="2200" dirty="0">
                <a:cs typeface="Times New Roman" panose="02020603050405020304" pitchFamily="18" charset="0"/>
              </a:rPr>
              <a:t>Random </a:t>
            </a:r>
          </a:p>
          <a:p>
            <a:pPr algn="ctr">
              <a:lnSpc>
                <a:spcPct val="60000"/>
              </a:lnSpc>
            </a:pPr>
            <a:r>
              <a:rPr lang="en-US" sz="2200" dirty="0">
                <a:cs typeface="Times New Roman" panose="02020603050405020304" pitchFamily="18" charset="0"/>
              </a:rPr>
              <a:t>Variables</a:t>
            </a:r>
          </a:p>
        </p:txBody>
      </p:sp>
      <p:sp>
        <p:nvSpPr>
          <p:cNvPr id="227342" name="Rectangle 4110"/>
          <p:cNvSpPr>
            <a:spLocks noChangeArrowheads="1"/>
          </p:cNvSpPr>
          <p:nvPr/>
        </p:nvSpPr>
        <p:spPr bwMode="auto">
          <a:xfrm>
            <a:off x="3157538" y="2497550"/>
            <a:ext cx="2514600" cy="542200"/>
          </a:xfrm>
          <a:prstGeom prst="rect">
            <a:avLst/>
          </a:prstGeom>
          <a:solidFill>
            <a:srgbClr val="FFFF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cs typeface="Times New Roman" panose="02020603050405020304" pitchFamily="18" charset="0"/>
              </a:rPr>
              <a:t>Discrete </a:t>
            </a:r>
          </a:p>
          <a:p>
            <a:pPr>
              <a:lnSpc>
                <a:spcPct val="60000"/>
              </a:lnSpc>
            </a:pPr>
            <a:r>
              <a:rPr lang="en-US" sz="2000" dirty="0">
                <a:cs typeface="Times New Roman" panose="02020603050405020304" pitchFamily="18" charset="0"/>
              </a:rPr>
              <a:t>Random Variable</a:t>
            </a:r>
          </a:p>
        </p:txBody>
      </p:sp>
      <p:sp>
        <p:nvSpPr>
          <p:cNvPr id="227343" name="Rectangle 4111"/>
          <p:cNvSpPr>
            <a:spLocks noChangeArrowheads="1"/>
          </p:cNvSpPr>
          <p:nvPr/>
        </p:nvSpPr>
        <p:spPr bwMode="auto">
          <a:xfrm>
            <a:off x="6967538" y="2497550"/>
            <a:ext cx="2374900" cy="542200"/>
          </a:xfrm>
          <a:prstGeom prst="rect">
            <a:avLst/>
          </a:prstGeom>
          <a:solidFill>
            <a:srgbClr val="FFFF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>
                <a:cs typeface="Times New Roman" panose="02020603050405020304" pitchFamily="18" charset="0"/>
              </a:rPr>
              <a:t>Continuous</a:t>
            </a:r>
          </a:p>
          <a:p>
            <a:pPr>
              <a:lnSpc>
                <a:spcPct val="60000"/>
              </a:lnSpc>
            </a:pPr>
            <a:r>
              <a:rPr lang="en-US" sz="2000">
                <a:cs typeface="Times New Roman" panose="02020603050405020304" pitchFamily="18" charset="0"/>
              </a:rPr>
              <a:t>Random Variable</a:t>
            </a:r>
          </a:p>
        </p:txBody>
      </p:sp>
      <p:cxnSp>
        <p:nvCxnSpPr>
          <p:cNvPr id="227345" name="AutoShape 4113"/>
          <p:cNvCxnSpPr>
            <a:cxnSpLocks noChangeShapeType="1"/>
            <a:stCxn id="227341" idx="2"/>
            <a:endCxn id="227342" idx="0"/>
          </p:cNvCxnSpPr>
          <p:nvPr/>
        </p:nvCxnSpPr>
        <p:spPr bwMode="auto">
          <a:xfrm rot="5400000">
            <a:off x="5024937" y="1263767"/>
            <a:ext cx="623685" cy="1843881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7346" name="AutoShape 4114"/>
          <p:cNvCxnSpPr>
            <a:cxnSpLocks noChangeShapeType="1"/>
            <a:stCxn id="227341" idx="2"/>
            <a:endCxn id="227343" idx="0"/>
          </p:cNvCxnSpPr>
          <p:nvPr/>
        </p:nvCxnSpPr>
        <p:spPr bwMode="auto">
          <a:xfrm rot="16200000" flipH="1">
            <a:off x="6895011" y="1237572"/>
            <a:ext cx="623685" cy="1896269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7350" name="Line 4118"/>
          <p:cNvSpPr>
            <a:spLocks noChangeShapeType="1"/>
          </p:cNvSpPr>
          <p:nvPr/>
        </p:nvSpPr>
        <p:spPr bwMode="auto">
          <a:xfrm>
            <a:off x="5534025" y="2259855"/>
            <a:ext cx="1588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47098" y="3242518"/>
            <a:ext cx="5895340" cy="826301"/>
            <a:chOff x="2959100" y="3342531"/>
            <a:chExt cx="6635750" cy="915988"/>
          </a:xfrm>
        </p:grpSpPr>
        <p:sp>
          <p:nvSpPr>
            <p:cNvPr id="227351" name="Line 4119"/>
            <p:cNvSpPr>
              <a:spLocks noChangeShapeType="1"/>
            </p:cNvSpPr>
            <p:nvPr/>
          </p:nvSpPr>
          <p:spPr bwMode="auto">
            <a:xfrm>
              <a:off x="6692900" y="4256932"/>
              <a:ext cx="2901950" cy="1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CA">
                <a:cs typeface="Times New Roman" panose="02020603050405020304" pitchFamily="18" charset="0"/>
              </a:endParaRPr>
            </a:p>
          </p:txBody>
        </p:sp>
        <p:sp>
          <p:nvSpPr>
            <p:cNvPr id="227352" name="Freeform 4120"/>
            <p:cNvSpPr>
              <a:spLocks/>
            </p:cNvSpPr>
            <p:nvPr/>
          </p:nvSpPr>
          <p:spPr bwMode="auto">
            <a:xfrm>
              <a:off x="8140700" y="3418731"/>
              <a:ext cx="1390650" cy="766762"/>
            </a:xfrm>
            <a:custGeom>
              <a:avLst/>
              <a:gdLst>
                <a:gd name="T0" fmla="*/ 1029 w 1030"/>
                <a:gd name="T1" fmla="*/ 990 h 991"/>
                <a:gd name="T2" fmla="*/ 921 w 1030"/>
                <a:gd name="T3" fmla="*/ 980 h 991"/>
                <a:gd name="T4" fmla="*/ 866 w 1030"/>
                <a:gd name="T5" fmla="*/ 967 h 991"/>
                <a:gd name="T6" fmla="*/ 813 w 1030"/>
                <a:gd name="T7" fmla="*/ 952 h 991"/>
                <a:gd name="T8" fmla="*/ 758 w 1030"/>
                <a:gd name="T9" fmla="*/ 929 h 991"/>
                <a:gd name="T10" fmla="*/ 703 w 1030"/>
                <a:gd name="T11" fmla="*/ 897 h 991"/>
                <a:gd name="T12" fmla="*/ 651 w 1030"/>
                <a:gd name="T13" fmla="*/ 857 h 991"/>
                <a:gd name="T14" fmla="*/ 541 w 1030"/>
                <a:gd name="T15" fmla="*/ 743 h 991"/>
                <a:gd name="T16" fmla="*/ 433 w 1030"/>
                <a:gd name="T17" fmla="*/ 581 h 991"/>
                <a:gd name="T18" fmla="*/ 325 w 1030"/>
                <a:gd name="T19" fmla="*/ 386 h 991"/>
                <a:gd name="T20" fmla="*/ 270 w 1030"/>
                <a:gd name="T21" fmla="*/ 287 h 991"/>
                <a:gd name="T22" fmla="*/ 215 w 1030"/>
                <a:gd name="T23" fmla="*/ 196 h 991"/>
                <a:gd name="T24" fmla="*/ 163 w 1030"/>
                <a:gd name="T25" fmla="*/ 116 h 991"/>
                <a:gd name="T26" fmla="*/ 108 w 1030"/>
                <a:gd name="T27" fmla="*/ 53 h 991"/>
                <a:gd name="T28" fmla="*/ 53 w 1030"/>
                <a:gd name="T29" fmla="*/ 13 h 991"/>
                <a:gd name="T30" fmla="*/ 0 w 1030"/>
                <a:gd name="T31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30" h="991">
                  <a:moveTo>
                    <a:pt x="1029" y="990"/>
                  </a:moveTo>
                  <a:lnTo>
                    <a:pt x="921" y="980"/>
                  </a:lnTo>
                  <a:lnTo>
                    <a:pt x="866" y="967"/>
                  </a:lnTo>
                  <a:lnTo>
                    <a:pt x="813" y="952"/>
                  </a:lnTo>
                  <a:lnTo>
                    <a:pt x="758" y="929"/>
                  </a:lnTo>
                  <a:lnTo>
                    <a:pt x="703" y="897"/>
                  </a:lnTo>
                  <a:lnTo>
                    <a:pt x="651" y="857"/>
                  </a:lnTo>
                  <a:lnTo>
                    <a:pt x="541" y="743"/>
                  </a:lnTo>
                  <a:lnTo>
                    <a:pt x="433" y="581"/>
                  </a:lnTo>
                  <a:lnTo>
                    <a:pt x="325" y="386"/>
                  </a:lnTo>
                  <a:lnTo>
                    <a:pt x="270" y="287"/>
                  </a:lnTo>
                  <a:lnTo>
                    <a:pt x="215" y="196"/>
                  </a:lnTo>
                  <a:lnTo>
                    <a:pt x="163" y="116"/>
                  </a:lnTo>
                  <a:lnTo>
                    <a:pt x="108" y="53"/>
                  </a:lnTo>
                  <a:lnTo>
                    <a:pt x="53" y="13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>
                <a:cs typeface="Times New Roman" panose="02020603050405020304" pitchFamily="18" charset="0"/>
              </a:endParaRPr>
            </a:p>
          </p:txBody>
        </p:sp>
        <p:sp>
          <p:nvSpPr>
            <p:cNvPr id="227353" name="Freeform 4121"/>
            <p:cNvSpPr>
              <a:spLocks/>
            </p:cNvSpPr>
            <p:nvPr/>
          </p:nvSpPr>
          <p:spPr bwMode="auto">
            <a:xfrm>
              <a:off x="6769101" y="3418731"/>
              <a:ext cx="1393825" cy="766762"/>
            </a:xfrm>
            <a:custGeom>
              <a:avLst/>
              <a:gdLst>
                <a:gd name="T0" fmla="*/ 0 w 1032"/>
                <a:gd name="T1" fmla="*/ 990 h 991"/>
                <a:gd name="T2" fmla="*/ 108 w 1032"/>
                <a:gd name="T3" fmla="*/ 980 h 991"/>
                <a:gd name="T4" fmla="*/ 163 w 1032"/>
                <a:gd name="T5" fmla="*/ 967 h 991"/>
                <a:gd name="T6" fmla="*/ 218 w 1032"/>
                <a:gd name="T7" fmla="*/ 952 h 991"/>
                <a:gd name="T8" fmla="*/ 271 w 1032"/>
                <a:gd name="T9" fmla="*/ 929 h 991"/>
                <a:gd name="T10" fmla="*/ 326 w 1032"/>
                <a:gd name="T11" fmla="*/ 897 h 991"/>
                <a:gd name="T12" fmla="*/ 381 w 1032"/>
                <a:gd name="T13" fmla="*/ 857 h 991"/>
                <a:gd name="T14" fmla="*/ 488 w 1032"/>
                <a:gd name="T15" fmla="*/ 743 h 991"/>
                <a:gd name="T16" fmla="*/ 596 w 1032"/>
                <a:gd name="T17" fmla="*/ 581 h 991"/>
                <a:gd name="T18" fmla="*/ 706 w 1032"/>
                <a:gd name="T19" fmla="*/ 386 h 991"/>
                <a:gd name="T20" fmla="*/ 759 w 1032"/>
                <a:gd name="T21" fmla="*/ 287 h 991"/>
                <a:gd name="T22" fmla="*/ 814 w 1032"/>
                <a:gd name="T23" fmla="*/ 196 h 991"/>
                <a:gd name="T24" fmla="*/ 868 w 1032"/>
                <a:gd name="T25" fmla="*/ 116 h 991"/>
                <a:gd name="T26" fmla="*/ 921 w 1032"/>
                <a:gd name="T27" fmla="*/ 53 h 991"/>
                <a:gd name="T28" fmla="*/ 976 w 1032"/>
                <a:gd name="T29" fmla="*/ 13 h 991"/>
                <a:gd name="T30" fmla="*/ 1031 w 1032"/>
                <a:gd name="T31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32" h="991">
                  <a:moveTo>
                    <a:pt x="0" y="990"/>
                  </a:moveTo>
                  <a:lnTo>
                    <a:pt x="108" y="980"/>
                  </a:lnTo>
                  <a:lnTo>
                    <a:pt x="163" y="967"/>
                  </a:lnTo>
                  <a:lnTo>
                    <a:pt x="218" y="952"/>
                  </a:lnTo>
                  <a:lnTo>
                    <a:pt x="271" y="929"/>
                  </a:lnTo>
                  <a:lnTo>
                    <a:pt x="326" y="897"/>
                  </a:lnTo>
                  <a:lnTo>
                    <a:pt x="381" y="857"/>
                  </a:lnTo>
                  <a:lnTo>
                    <a:pt x="488" y="743"/>
                  </a:lnTo>
                  <a:lnTo>
                    <a:pt x="596" y="581"/>
                  </a:lnTo>
                  <a:lnTo>
                    <a:pt x="706" y="386"/>
                  </a:lnTo>
                  <a:lnTo>
                    <a:pt x="759" y="287"/>
                  </a:lnTo>
                  <a:lnTo>
                    <a:pt x="814" y="196"/>
                  </a:lnTo>
                  <a:lnTo>
                    <a:pt x="868" y="116"/>
                  </a:lnTo>
                  <a:lnTo>
                    <a:pt x="921" y="53"/>
                  </a:lnTo>
                  <a:lnTo>
                    <a:pt x="976" y="13"/>
                  </a:lnTo>
                  <a:lnTo>
                    <a:pt x="1031" y="0"/>
                  </a:lnTo>
                </a:path>
              </a:pathLst>
            </a:custGeom>
            <a:noFill/>
            <a:ln w="50800" cap="rnd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>
                <a:cs typeface="Times New Roman" panose="02020603050405020304" pitchFamily="18" charset="0"/>
              </a:endParaRPr>
            </a:p>
          </p:txBody>
        </p:sp>
        <p:sp>
          <p:nvSpPr>
            <p:cNvPr id="227357" name="Line 4125"/>
            <p:cNvSpPr>
              <a:spLocks noChangeShapeType="1"/>
            </p:cNvSpPr>
            <p:nvPr/>
          </p:nvSpPr>
          <p:spPr bwMode="auto">
            <a:xfrm>
              <a:off x="2959100" y="4256932"/>
              <a:ext cx="2901950" cy="1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CA">
                <a:cs typeface="Times New Roman" panose="02020603050405020304" pitchFamily="18" charset="0"/>
              </a:endParaRPr>
            </a:p>
          </p:txBody>
        </p:sp>
        <p:sp>
          <p:nvSpPr>
            <p:cNvPr id="227358" name="Line 4126"/>
            <p:cNvSpPr>
              <a:spLocks noChangeShapeType="1"/>
            </p:cNvSpPr>
            <p:nvPr/>
          </p:nvSpPr>
          <p:spPr bwMode="auto">
            <a:xfrm>
              <a:off x="3263900" y="3952131"/>
              <a:ext cx="0" cy="3048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CA">
                <a:cs typeface="Times New Roman" panose="02020603050405020304" pitchFamily="18" charset="0"/>
              </a:endParaRPr>
            </a:p>
          </p:txBody>
        </p:sp>
        <p:sp>
          <p:nvSpPr>
            <p:cNvPr id="227359" name="Line 4127"/>
            <p:cNvSpPr>
              <a:spLocks noChangeShapeType="1"/>
            </p:cNvSpPr>
            <p:nvPr/>
          </p:nvSpPr>
          <p:spPr bwMode="auto">
            <a:xfrm>
              <a:off x="3416300" y="3799731"/>
              <a:ext cx="0" cy="457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CA">
                <a:cs typeface="Times New Roman" panose="02020603050405020304" pitchFamily="18" charset="0"/>
              </a:endParaRPr>
            </a:p>
          </p:txBody>
        </p:sp>
        <p:sp>
          <p:nvSpPr>
            <p:cNvPr id="227360" name="Line 4128"/>
            <p:cNvSpPr>
              <a:spLocks noChangeShapeType="1"/>
            </p:cNvSpPr>
            <p:nvPr/>
          </p:nvSpPr>
          <p:spPr bwMode="auto">
            <a:xfrm>
              <a:off x="3568700" y="3342531"/>
              <a:ext cx="0" cy="9144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CA">
                <a:cs typeface="Times New Roman" panose="02020603050405020304" pitchFamily="18" charset="0"/>
              </a:endParaRPr>
            </a:p>
          </p:txBody>
        </p:sp>
        <p:sp>
          <p:nvSpPr>
            <p:cNvPr id="227361" name="Line 4129"/>
            <p:cNvSpPr>
              <a:spLocks noChangeShapeType="1"/>
            </p:cNvSpPr>
            <p:nvPr/>
          </p:nvSpPr>
          <p:spPr bwMode="auto">
            <a:xfrm>
              <a:off x="3721100" y="3571131"/>
              <a:ext cx="0" cy="6858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CA">
                <a:cs typeface="Times New Roman" panose="02020603050405020304" pitchFamily="18" charset="0"/>
              </a:endParaRPr>
            </a:p>
          </p:txBody>
        </p:sp>
        <p:sp>
          <p:nvSpPr>
            <p:cNvPr id="227362" name="Line 4130"/>
            <p:cNvSpPr>
              <a:spLocks noChangeShapeType="1"/>
            </p:cNvSpPr>
            <p:nvPr/>
          </p:nvSpPr>
          <p:spPr bwMode="auto">
            <a:xfrm>
              <a:off x="3873500" y="3418731"/>
              <a:ext cx="0" cy="838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CA">
                <a:cs typeface="Times New Roman" panose="02020603050405020304" pitchFamily="18" charset="0"/>
              </a:endParaRPr>
            </a:p>
          </p:txBody>
        </p:sp>
        <p:sp>
          <p:nvSpPr>
            <p:cNvPr id="227363" name="Line 4131"/>
            <p:cNvSpPr>
              <a:spLocks noChangeShapeType="1"/>
            </p:cNvSpPr>
            <p:nvPr/>
          </p:nvSpPr>
          <p:spPr bwMode="auto">
            <a:xfrm>
              <a:off x="4025900" y="3647331"/>
              <a:ext cx="0" cy="6096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CA">
                <a:cs typeface="Times New Roman" panose="02020603050405020304" pitchFamily="18" charset="0"/>
              </a:endParaRPr>
            </a:p>
          </p:txBody>
        </p:sp>
        <p:sp>
          <p:nvSpPr>
            <p:cNvPr id="227364" name="Line 4132"/>
            <p:cNvSpPr>
              <a:spLocks noChangeShapeType="1"/>
            </p:cNvSpPr>
            <p:nvPr/>
          </p:nvSpPr>
          <p:spPr bwMode="auto">
            <a:xfrm>
              <a:off x="4178300" y="3799731"/>
              <a:ext cx="0" cy="457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CA">
                <a:cs typeface="Times New Roman" panose="02020603050405020304" pitchFamily="18" charset="0"/>
              </a:endParaRPr>
            </a:p>
          </p:txBody>
        </p:sp>
        <p:sp>
          <p:nvSpPr>
            <p:cNvPr id="227365" name="Line 4133"/>
            <p:cNvSpPr>
              <a:spLocks noChangeShapeType="1"/>
            </p:cNvSpPr>
            <p:nvPr/>
          </p:nvSpPr>
          <p:spPr bwMode="auto">
            <a:xfrm>
              <a:off x="4330700" y="3875931"/>
              <a:ext cx="0" cy="3810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CA">
                <a:cs typeface="Times New Roman" panose="02020603050405020304" pitchFamily="18" charset="0"/>
              </a:endParaRPr>
            </a:p>
          </p:txBody>
        </p:sp>
        <p:sp>
          <p:nvSpPr>
            <p:cNvPr id="227366" name="Line 4134"/>
            <p:cNvSpPr>
              <a:spLocks noChangeShapeType="1"/>
            </p:cNvSpPr>
            <p:nvPr/>
          </p:nvSpPr>
          <p:spPr bwMode="auto">
            <a:xfrm>
              <a:off x="5092700" y="4028331"/>
              <a:ext cx="0" cy="2286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CA">
                <a:cs typeface="Times New Roman" panose="02020603050405020304" pitchFamily="18" charset="0"/>
              </a:endParaRPr>
            </a:p>
          </p:txBody>
        </p:sp>
        <p:sp>
          <p:nvSpPr>
            <p:cNvPr id="227367" name="Line 4135"/>
            <p:cNvSpPr>
              <a:spLocks noChangeShapeType="1"/>
            </p:cNvSpPr>
            <p:nvPr/>
          </p:nvSpPr>
          <p:spPr bwMode="auto">
            <a:xfrm>
              <a:off x="5321300" y="4104531"/>
              <a:ext cx="0" cy="1524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CA">
                <a:cs typeface="Times New Roman" panose="02020603050405020304" pitchFamily="18" charset="0"/>
              </a:endParaRPr>
            </a:p>
          </p:txBody>
        </p:sp>
        <p:sp>
          <p:nvSpPr>
            <p:cNvPr id="227368" name="Line 4136"/>
            <p:cNvSpPr>
              <a:spLocks noChangeShapeType="1"/>
            </p:cNvSpPr>
            <p:nvPr/>
          </p:nvSpPr>
          <p:spPr bwMode="auto">
            <a:xfrm>
              <a:off x="4787900" y="4028331"/>
              <a:ext cx="0" cy="2286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CA">
                <a:cs typeface="Times New Roman" panose="02020603050405020304" pitchFamily="18" charset="0"/>
              </a:endParaRPr>
            </a:p>
          </p:txBody>
        </p:sp>
        <p:sp>
          <p:nvSpPr>
            <p:cNvPr id="227369" name="Line 4137"/>
            <p:cNvSpPr>
              <a:spLocks noChangeShapeType="1"/>
            </p:cNvSpPr>
            <p:nvPr/>
          </p:nvSpPr>
          <p:spPr bwMode="auto">
            <a:xfrm>
              <a:off x="4483100" y="3875931"/>
              <a:ext cx="0" cy="3810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CA"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Rectangle 22"/>
          <p:cNvSpPr txBox="1">
            <a:spLocks noChangeArrowheads="1"/>
          </p:cNvSpPr>
          <p:nvPr/>
        </p:nvSpPr>
        <p:spPr bwMode="auto">
          <a:xfrm>
            <a:off x="2372519" y="444990"/>
            <a:ext cx="7772400" cy="324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kern="0" dirty="0">
                <a:latin typeface="Arial" charset="0"/>
                <a:ea typeface="+mj-ea"/>
                <a:cs typeface="+mj-cs"/>
              </a:rPr>
              <a:t>Probability </a:t>
            </a:r>
            <a:r>
              <a:rPr lang="en-US" sz="3200" kern="0" dirty="0" smtClean="0">
                <a:latin typeface="Arial" charset="0"/>
                <a:ea typeface="+mj-ea"/>
                <a:cs typeface="+mj-cs"/>
              </a:rPr>
              <a:t>Distributions </a:t>
            </a:r>
            <a:endParaRPr lang="en-US" sz="3200" kern="0" dirty="0">
              <a:latin typeface="Arial" charset="0"/>
              <a:ea typeface="+mj-ea"/>
              <a:cs typeface="+mj-cs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662141" y="4084495"/>
            <a:ext cx="2819401" cy="2417802"/>
            <a:chOff x="3124199" y="3663966"/>
            <a:chExt cx="2819401" cy="2417802"/>
          </a:xfrm>
        </p:grpSpPr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3124200" y="525780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>
                <a:cs typeface="Times New Roman" panose="02020603050405020304" pitchFamily="18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H="1">
              <a:off x="3124200" y="594360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>
                <a:cs typeface="Times New Roman" panose="02020603050405020304" pitchFamily="18" charset="0"/>
              </a:endParaRPr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flipH="1">
              <a:off x="3124200" y="457200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>
                <a:cs typeface="Times New Roman" panose="02020603050405020304" pitchFamily="18" charset="0"/>
              </a:endParaRPr>
            </a:p>
          </p:txBody>
        </p:sp>
        <p:sp>
          <p:nvSpPr>
            <p:cNvPr id="30" name="Line 6"/>
            <p:cNvSpPr>
              <a:spLocks noChangeShapeType="1"/>
            </p:cNvSpPr>
            <p:nvPr/>
          </p:nvSpPr>
          <p:spPr bwMode="auto">
            <a:xfrm>
              <a:off x="3124199" y="3663966"/>
              <a:ext cx="1" cy="22796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3352800" y="4343401"/>
              <a:ext cx="1676400" cy="366767"/>
            </a:xfrm>
            <a:prstGeom prst="rect">
              <a:avLst/>
            </a:prstGeom>
            <a:solidFill>
              <a:srgbClr val="BBD7FF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>
                  <a:cs typeface="Times New Roman" panose="02020603050405020304" pitchFamily="18" charset="0"/>
                </a:rPr>
                <a:t>Binomial</a:t>
              </a:r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3352800" y="5715001"/>
              <a:ext cx="2590800" cy="366767"/>
            </a:xfrm>
            <a:prstGeom prst="rect">
              <a:avLst/>
            </a:prstGeom>
            <a:solidFill>
              <a:srgbClr val="BBD7FF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>
                  <a:cs typeface="Times New Roman" panose="02020603050405020304" pitchFamily="18" charset="0"/>
                </a:rPr>
                <a:t>Hypergeometric</a:t>
              </a:r>
            </a:p>
          </p:txBody>
        </p:sp>
        <p:sp>
          <p:nvSpPr>
            <p:cNvPr id="33" name="Rectangle 11"/>
            <p:cNvSpPr>
              <a:spLocks noChangeArrowheads="1"/>
            </p:cNvSpPr>
            <p:nvPr/>
          </p:nvSpPr>
          <p:spPr bwMode="auto">
            <a:xfrm>
              <a:off x="3352800" y="5029201"/>
              <a:ext cx="1447800" cy="366767"/>
            </a:xfrm>
            <a:prstGeom prst="rect">
              <a:avLst/>
            </a:prstGeom>
            <a:solidFill>
              <a:srgbClr val="BBD7FF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>
                  <a:cs typeface="Times New Roman" panose="02020603050405020304" pitchFamily="18" charset="0"/>
                </a:rPr>
                <a:t>Poisson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434668" y="4067386"/>
            <a:ext cx="2209800" cy="2505247"/>
            <a:chOff x="6781800" y="3691767"/>
            <a:chExt cx="2209800" cy="2390001"/>
          </a:xfrm>
        </p:grpSpPr>
        <p:sp>
          <p:nvSpPr>
            <p:cNvPr id="35" name="Line 8"/>
            <p:cNvSpPr>
              <a:spLocks noChangeShapeType="1"/>
            </p:cNvSpPr>
            <p:nvPr/>
          </p:nvSpPr>
          <p:spPr bwMode="auto">
            <a:xfrm>
              <a:off x="6781800" y="3691767"/>
              <a:ext cx="0" cy="22518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>
                <a:cs typeface="Times New Roman" panose="02020603050405020304" pitchFamily="18" charset="0"/>
              </a:endParaRPr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 flipH="1">
              <a:off x="6781800" y="525780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>
                <a:cs typeface="Times New Roman" panose="02020603050405020304" pitchFamily="18" charset="0"/>
              </a:endParaRPr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 flipH="1">
              <a:off x="6781800" y="594360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>
                <a:cs typeface="Times New Roman" panose="02020603050405020304" pitchFamily="18" charset="0"/>
              </a:endParaRPr>
            </a:p>
          </p:txBody>
        </p:sp>
        <p:sp>
          <p:nvSpPr>
            <p:cNvPr id="38" name="Line 20"/>
            <p:cNvSpPr>
              <a:spLocks noChangeShapeType="1"/>
            </p:cNvSpPr>
            <p:nvPr/>
          </p:nvSpPr>
          <p:spPr bwMode="auto">
            <a:xfrm flipH="1">
              <a:off x="6781800" y="457200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27"/>
            <p:cNvSpPr>
              <a:spLocks noChangeArrowheads="1"/>
            </p:cNvSpPr>
            <p:nvPr/>
          </p:nvSpPr>
          <p:spPr bwMode="auto">
            <a:xfrm>
              <a:off x="7010400" y="4343401"/>
              <a:ext cx="1676400" cy="36676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cs typeface="Times New Roman" panose="02020603050405020304" pitchFamily="18" charset="0"/>
                </a:rPr>
                <a:t>Normal</a:t>
              </a:r>
            </a:p>
          </p:txBody>
        </p:sp>
        <p:sp>
          <p:nvSpPr>
            <p:cNvPr id="40" name="Rectangle 28"/>
            <p:cNvSpPr>
              <a:spLocks noChangeArrowheads="1"/>
            </p:cNvSpPr>
            <p:nvPr/>
          </p:nvSpPr>
          <p:spPr bwMode="auto">
            <a:xfrm>
              <a:off x="7010400" y="5029201"/>
              <a:ext cx="1676400" cy="36676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cs typeface="Times New Roman" panose="02020603050405020304" pitchFamily="18" charset="0"/>
                </a:rPr>
                <a:t>Uniform</a:t>
              </a:r>
            </a:p>
          </p:txBody>
        </p:sp>
        <p:sp>
          <p:nvSpPr>
            <p:cNvPr id="41" name="Rectangle 29"/>
            <p:cNvSpPr>
              <a:spLocks noChangeArrowheads="1"/>
            </p:cNvSpPr>
            <p:nvPr/>
          </p:nvSpPr>
          <p:spPr bwMode="auto">
            <a:xfrm>
              <a:off x="7010400" y="5715001"/>
              <a:ext cx="1981200" cy="36676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cs typeface="Times New Roman" panose="02020603050405020304" pitchFamily="18" charset="0"/>
                </a:rPr>
                <a:t>Exponential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416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1817</Words>
  <Application>Microsoft Macintosh PowerPoint</Application>
  <PresentationFormat>Widescreen</PresentationFormat>
  <Paragraphs>518</Paragraphs>
  <Slides>29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Book Antiqua</vt:lpstr>
      <vt:lpstr>Calibri</vt:lpstr>
      <vt:lpstr>Calibri Light</vt:lpstr>
      <vt:lpstr>Cambria Math</vt:lpstr>
      <vt:lpstr>Mangal</vt:lpstr>
      <vt:lpstr>Monotype Sorts</vt:lpstr>
      <vt:lpstr>Symbol</vt:lpstr>
      <vt:lpstr>Times New Roman</vt:lpstr>
      <vt:lpstr>Wingdings</vt:lpstr>
      <vt:lpstr>굴림</vt:lpstr>
      <vt:lpstr>Arial</vt:lpstr>
      <vt:lpstr>Office Theme</vt:lpstr>
      <vt:lpstr>Equation</vt:lpstr>
      <vt:lpstr>MCDA 5520 Statistics &amp; Business Analytics</vt:lpstr>
      <vt:lpstr>Risk</vt:lpstr>
      <vt:lpstr>Risk</vt:lpstr>
      <vt:lpstr>PowerPoint Presentation</vt:lpstr>
      <vt:lpstr>Probability Distribution </vt:lpstr>
      <vt:lpstr>Probability Distribution </vt:lpstr>
      <vt:lpstr>Probability Distribution </vt:lpstr>
      <vt:lpstr>Expected Value</vt:lpstr>
      <vt:lpstr>PowerPoint Presentation</vt:lpstr>
      <vt:lpstr>Continuous Probability Distributions</vt:lpstr>
      <vt:lpstr>Continuous Probability Distributions</vt:lpstr>
      <vt:lpstr>Continuous Probability Distributions</vt:lpstr>
      <vt:lpstr>Properties of Probability Density Functions (PDF) </vt:lpstr>
      <vt:lpstr>Cumulative Distribution Function (CDF) </vt:lpstr>
      <vt:lpstr>Discrete Random Variable Summary Measures</vt:lpstr>
      <vt:lpstr>Discrete Random Variable Summary Measures</vt:lpstr>
      <vt:lpstr>Binomial Distribution Characteristics</vt:lpstr>
      <vt:lpstr>Examples – Using Binomial Tables</vt:lpstr>
      <vt:lpstr>Using Binomial Tables</vt:lpstr>
      <vt:lpstr>Normal Probability Distribution</vt:lpstr>
      <vt:lpstr>Normal Distribution</vt:lpstr>
      <vt:lpstr>PowerPoint Presentation</vt:lpstr>
      <vt:lpstr>Evaluating Normality</vt:lpstr>
      <vt:lpstr>Assessing Normality</vt:lpstr>
      <vt:lpstr>Standard Normal Distribution</vt:lpstr>
      <vt:lpstr>Z Table Example</vt:lpstr>
      <vt:lpstr>Solution: Finding P(0 &lt; z &lt; 0.12)</vt:lpstr>
      <vt:lpstr>General Procedure for Finding Probabilities</vt:lpstr>
      <vt:lpstr>Normal Probability Example</vt:lpstr>
    </vt:vector>
  </TitlesOfParts>
  <Company>Saint Mary's University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Zhang</dc:creator>
  <cp:lastModifiedBy>Microsoft Office User</cp:lastModifiedBy>
  <cp:revision>58</cp:revision>
  <cp:lastPrinted>2015-11-10T15:25:36Z</cp:lastPrinted>
  <dcterms:created xsi:type="dcterms:W3CDTF">2015-03-07T19:08:32Z</dcterms:created>
  <dcterms:modified xsi:type="dcterms:W3CDTF">2018-09-13T20:24:37Z</dcterms:modified>
</cp:coreProperties>
</file>